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9" r:id="rId13"/>
    <p:sldId id="268" r:id="rId14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43" d="100"/>
          <a:sy n="143" d="100"/>
        </p:scale>
        <p:origin x="13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854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Title slide derived from the user-provided PowerPoint template.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Category icons extracted from the user-provided PowerPoint template.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Closing slide derived from the user-provided PowerPoint template.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Photo extracted from the user-provided PowerPoint template.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User-provided Power BI screenshots used on this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User-provided Power BI screenshot used on this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Line-art icons extracted from the user-provided PowerPoint template.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view?r=eyJrIjoiM2Q2MTliMjEtMzQzNy00ZjBiLTgyMjYtOTRjODAwZDQ3OWMxIiwidCI6IjNmNzBlNWU2LTIzZjAtNDAxZS1hZDRiLWMwYzMxNTBjNTQwNCIsImMiOjF9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VdP PowerPoint template for Spring to Life F/slide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A491E836-1521-9E34-8863-9F2544A36CF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hape 0"/>
          <p:cNvSpPr/>
          <p:nvPr/>
        </p:nvSpPr>
        <p:spPr>
          <a:xfrm>
            <a:off x="320040" y="6364224"/>
            <a:ext cx="11475720" cy="0"/>
          </a:xfrm>
          <a:prstGeom prst="line">
            <a:avLst/>
          </a:prstGeom>
          <a:noFill/>
          <a:ln w="13970">
            <a:solidFill>
              <a:srgbClr val="C6DCE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47472" y="6400800"/>
            <a:ext cx="27432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1C5D95"/>
                </a:solidFill>
                <a:latin typeface="Montserrat" pitchFamily="2" charset="0"/>
                <a:ea typeface="Aptos" pitchFamily="34" charset="-122"/>
                <a:cs typeface="Aptos" pitchFamily="34" charset="-120"/>
              </a:rPr>
              <a:t>FEED. CLOTHE. HOUSE. HEAL.</a:t>
            </a:r>
            <a:endParaRPr lang="en-US" sz="750" dirty="0">
              <a:latin typeface="Montserrat" pitchFamily="2" charset="0"/>
            </a:endParaRPr>
          </a:p>
        </p:txBody>
      </p:sp>
      <p:pic>
        <p:nvPicPr>
          <p:cNvPr id="4" name="Image 0" descr="/mnt/data/template_extract/ppt/media/image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4240" y="6318503"/>
            <a:ext cx="685800" cy="658367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40080" y="384048"/>
            <a:ext cx="108813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243241"/>
                </a:solidFill>
                <a:latin typeface="Montserrat SemiBold" pitchFamily="2" charset="0"/>
                <a:ea typeface="Aptos Display" pitchFamily="34" charset="-122"/>
                <a:cs typeface="Aptos Display" pitchFamily="34" charset="-120"/>
              </a:rPr>
              <a:t>Five habits that make the report stronger</a:t>
            </a:r>
            <a:endParaRPr lang="en-US" sz="2400" dirty="0">
              <a:latin typeface="Montserrat SemiBold" pitchFamily="2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40080" y="758952"/>
            <a:ext cx="10789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1C5D95"/>
                </a:solidFill>
                <a:latin typeface="Montserrat" pitchFamily="2" charset="0"/>
                <a:ea typeface="Aptos" pitchFamily="34" charset="-122"/>
                <a:cs typeface="Aptos" pitchFamily="34" charset="-120"/>
              </a:rPr>
              <a:t>The goal is consistency, not perfection.</a:t>
            </a:r>
            <a:endParaRPr lang="en-US" sz="1150" dirty="0">
              <a:latin typeface="Montserrat" pitchFamily="2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868680" y="1591056"/>
            <a:ext cx="301752" cy="301752"/>
          </a:xfrm>
          <a:prstGeom prst="ellipse">
            <a:avLst/>
          </a:prstGeom>
          <a:solidFill>
            <a:srgbClr val="F4A045"/>
          </a:solidFill>
          <a:ln w="12700">
            <a:solidFill>
              <a:srgbClr val="F4A04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868680" y="1602029"/>
            <a:ext cx="3017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</a:t>
            </a:r>
            <a:endParaRPr lang="en-US" sz="1350" dirty="0"/>
          </a:p>
        </p:txBody>
      </p:sp>
      <p:sp>
        <p:nvSpPr>
          <p:cNvPr id="9" name="Text 6"/>
          <p:cNvSpPr/>
          <p:nvPr/>
        </p:nvSpPr>
        <p:spPr>
          <a:xfrm>
            <a:off x="1280160" y="1635636"/>
            <a:ext cx="2240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60" b="1" dirty="0">
                <a:solidFill>
                  <a:srgbClr val="134E8C"/>
                </a:solidFill>
                <a:latin typeface="Montserrat" pitchFamily="2" charset="0"/>
                <a:ea typeface="Aptos" pitchFamily="34" charset="-122"/>
                <a:cs typeface="Aptos" pitchFamily="34" charset="-120"/>
              </a:rPr>
              <a:t>Enter cases promptly</a:t>
            </a:r>
            <a:endParaRPr lang="en-US" sz="1460" dirty="0">
              <a:latin typeface="Montserrat" pitchFamily="2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3611880" y="1606601"/>
            <a:ext cx="3474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60" dirty="0">
                <a:solidFill>
                  <a:srgbClr val="5663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Late entry makes month-to-month trends less reliable.</a:t>
            </a:r>
            <a:endParaRPr lang="en-US" sz="126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868680" y="2176272"/>
            <a:ext cx="6355080" cy="0"/>
          </a:xfrm>
          <a:prstGeom prst="line">
            <a:avLst/>
          </a:prstGeom>
          <a:noFill/>
          <a:ln w="10160">
            <a:solidFill>
              <a:srgbClr val="C6DCE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868680" y="2340864"/>
            <a:ext cx="301752" cy="301752"/>
          </a:xfrm>
          <a:prstGeom prst="ellipse">
            <a:avLst/>
          </a:prstGeom>
          <a:solidFill>
            <a:srgbClr val="134E8C"/>
          </a:solidFill>
          <a:ln w="12700">
            <a:solidFill>
              <a:srgbClr val="134E8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868680" y="2351837"/>
            <a:ext cx="3017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1280160" y="2363685"/>
            <a:ext cx="2240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60" b="1" dirty="0">
                <a:solidFill>
                  <a:srgbClr val="134E8C"/>
                </a:solidFill>
                <a:latin typeface="Montserrat" pitchFamily="2" charset="0"/>
                <a:ea typeface="Aptos" pitchFamily="34" charset="-122"/>
                <a:cs typeface="Aptos" pitchFamily="34" charset="-120"/>
              </a:rPr>
              <a:t>Use the right assistance type</a:t>
            </a:r>
            <a:endParaRPr lang="en-US" sz="1460" dirty="0">
              <a:latin typeface="Montserrat" pitchFamily="2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3611880" y="2356409"/>
            <a:ext cx="3474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60" dirty="0">
                <a:solidFill>
                  <a:srgbClr val="5663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Pick the category that best describes what was actually provided.</a:t>
            </a:r>
            <a:endParaRPr lang="en-US" sz="126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868680" y="2926080"/>
            <a:ext cx="6355080" cy="0"/>
          </a:xfrm>
          <a:prstGeom prst="line">
            <a:avLst/>
          </a:prstGeom>
          <a:noFill/>
          <a:ln w="10160">
            <a:solidFill>
              <a:srgbClr val="C6DCE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4"/>
          <p:cNvSpPr/>
          <p:nvPr/>
        </p:nvSpPr>
        <p:spPr>
          <a:xfrm>
            <a:off x="868680" y="3090672"/>
            <a:ext cx="301752" cy="301752"/>
          </a:xfrm>
          <a:prstGeom prst="ellipse">
            <a:avLst/>
          </a:prstGeom>
          <a:solidFill>
            <a:srgbClr val="F4A045"/>
          </a:solidFill>
          <a:ln w="12700">
            <a:solidFill>
              <a:srgbClr val="F4A04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868680" y="3101645"/>
            <a:ext cx="3017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</a:t>
            </a:r>
            <a:endParaRPr lang="en-US" sz="1350" dirty="0"/>
          </a:p>
        </p:txBody>
      </p:sp>
      <p:sp>
        <p:nvSpPr>
          <p:cNvPr id="19" name="Text 16"/>
          <p:cNvSpPr/>
          <p:nvPr/>
        </p:nvSpPr>
        <p:spPr>
          <a:xfrm>
            <a:off x="1280160" y="3113493"/>
            <a:ext cx="2240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60" b="1" dirty="0">
                <a:solidFill>
                  <a:srgbClr val="134E8C"/>
                </a:solidFill>
                <a:latin typeface="Montserrat" pitchFamily="2" charset="0"/>
                <a:ea typeface="Aptos" pitchFamily="34" charset="-122"/>
                <a:cs typeface="Aptos" pitchFamily="34" charset="-120"/>
              </a:rPr>
              <a:t>Complete place fields carefully</a:t>
            </a:r>
            <a:endParaRPr lang="en-US" sz="1460" dirty="0">
              <a:latin typeface="Montserrat" pitchFamily="2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3611880" y="3106217"/>
            <a:ext cx="3474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60" dirty="0">
                <a:solidFill>
                  <a:srgbClr val="5663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County and ZIP are especially important for local reporting and maps.</a:t>
            </a:r>
            <a:endParaRPr lang="en-US" sz="126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hape 18"/>
          <p:cNvSpPr/>
          <p:nvPr/>
        </p:nvSpPr>
        <p:spPr>
          <a:xfrm>
            <a:off x="868680" y="3675888"/>
            <a:ext cx="6355080" cy="0"/>
          </a:xfrm>
          <a:prstGeom prst="line">
            <a:avLst/>
          </a:prstGeom>
          <a:noFill/>
          <a:ln w="10160">
            <a:solidFill>
              <a:srgbClr val="C6DCE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21"/>
          <p:cNvSpPr/>
          <p:nvPr/>
        </p:nvSpPr>
        <p:spPr>
          <a:xfrm>
            <a:off x="1280160" y="3863741"/>
            <a:ext cx="2240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60" b="1" dirty="0">
                <a:solidFill>
                  <a:srgbClr val="134E8C"/>
                </a:solidFill>
                <a:latin typeface="Montserrat" pitchFamily="2" charset="0"/>
                <a:ea typeface="Aptos" pitchFamily="34" charset="-122"/>
                <a:cs typeface="Aptos" pitchFamily="34" charset="-120"/>
              </a:rPr>
              <a:t>Capture demographics when known</a:t>
            </a:r>
            <a:endParaRPr lang="en-US" sz="1460" dirty="0">
              <a:latin typeface="Montserrat" pitchFamily="2" charset="0"/>
            </a:endParaRPr>
          </a:p>
        </p:txBody>
      </p:sp>
      <p:sp>
        <p:nvSpPr>
          <p:cNvPr id="25" name="Text 22"/>
          <p:cNvSpPr/>
          <p:nvPr/>
        </p:nvSpPr>
        <p:spPr>
          <a:xfrm>
            <a:off x="3611880" y="3856025"/>
            <a:ext cx="3474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60" dirty="0">
                <a:solidFill>
                  <a:srgbClr val="5663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 partial demographic data can improve how clearly we understand who is being served.</a:t>
            </a:r>
            <a:endParaRPr lang="en-US" sz="126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Shape 23"/>
          <p:cNvSpPr/>
          <p:nvPr/>
        </p:nvSpPr>
        <p:spPr>
          <a:xfrm>
            <a:off x="868680" y="4425696"/>
            <a:ext cx="6355080" cy="0"/>
          </a:xfrm>
          <a:prstGeom prst="line">
            <a:avLst/>
          </a:prstGeom>
          <a:noFill/>
          <a:ln w="10160">
            <a:solidFill>
              <a:srgbClr val="C6DCE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Shape 24"/>
          <p:cNvSpPr/>
          <p:nvPr/>
        </p:nvSpPr>
        <p:spPr>
          <a:xfrm>
            <a:off x="868680" y="4590288"/>
            <a:ext cx="301752" cy="301752"/>
          </a:xfrm>
          <a:prstGeom prst="ellipse">
            <a:avLst/>
          </a:prstGeom>
          <a:solidFill>
            <a:srgbClr val="F4A045"/>
          </a:solidFill>
          <a:ln w="12700">
            <a:solidFill>
              <a:srgbClr val="F4A04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25"/>
          <p:cNvSpPr/>
          <p:nvPr/>
        </p:nvSpPr>
        <p:spPr>
          <a:xfrm>
            <a:off x="868680" y="4601261"/>
            <a:ext cx="3017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5</a:t>
            </a:r>
            <a:endParaRPr lang="en-US" sz="1350" dirty="0"/>
          </a:p>
        </p:txBody>
      </p:sp>
      <p:sp>
        <p:nvSpPr>
          <p:cNvPr id="29" name="Text 26"/>
          <p:cNvSpPr/>
          <p:nvPr/>
        </p:nvSpPr>
        <p:spPr>
          <a:xfrm>
            <a:off x="1280160" y="4636008"/>
            <a:ext cx="2240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60" b="1" dirty="0">
                <a:solidFill>
                  <a:srgbClr val="134E8C"/>
                </a:solidFill>
                <a:latin typeface="Montserrat" pitchFamily="2" charset="0"/>
                <a:ea typeface="Aptos" pitchFamily="34" charset="-122"/>
                <a:cs typeface="Aptos" pitchFamily="34" charset="-120"/>
              </a:rPr>
              <a:t>Review your data regularly</a:t>
            </a:r>
            <a:endParaRPr lang="en-US" sz="1460" dirty="0">
              <a:latin typeface="Montserrat" pitchFamily="2" charset="0"/>
            </a:endParaRPr>
          </a:p>
        </p:txBody>
      </p:sp>
      <p:sp>
        <p:nvSpPr>
          <p:cNvPr id="30" name="Text 27"/>
          <p:cNvSpPr/>
          <p:nvPr/>
        </p:nvSpPr>
        <p:spPr>
          <a:xfrm>
            <a:off x="3611880" y="4605039"/>
            <a:ext cx="3474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60" dirty="0">
                <a:solidFill>
                  <a:srgbClr val="5663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quick monthly scan can catch gaps before they become a bigger reporting problem.</a:t>
            </a:r>
            <a:endParaRPr lang="en-US" sz="126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28"/>
          <p:cNvSpPr/>
          <p:nvPr/>
        </p:nvSpPr>
        <p:spPr>
          <a:xfrm>
            <a:off x="8046720" y="1783080"/>
            <a:ext cx="2926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50" b="1" dirty="0">
                <a:solidFill>
                  <a:srgbClr val="134E8C"/>
                </a:solidFill>
                <a:latin typeface="Montserrat SemiBold" pitchFamily="2" charset="0"/>
                <a:ea typeface="Aptos" pitchFamily="34" charset="-122"/>
                <a:cs typeface="Aptos" pitchFamily="34" charset="-120"/>
              </a:rPr>
              <a:t>Especially important for category coding</a:t>
            </a:r>
            <a:endParaRPr lang="en-US" sz="1550" dirty="0">
              <a:latin typeface="Montserrat SemiBold" pitchFamily="2" charset="0"/>
            </a:endParaRPr>
          </a:p>
        </p:txBody>
      </p:sp>
      <p:pic>
        <p:nvPicPr>
          <p:cNvPr id="32" name="Image 1" descr="/mnt/data/template_extract/ppt/media/image2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0684" y="2322576"/>
            <a:ext cx="914400" cy="914400"/>
          </a:xfrm>
          <a:prstGeom prst="rect">
            <a:avLst/>
          </a:prstGeom>
        </p:spPr>
      </p:pic>
      <p:pic>
        <p:nvPicPr>
          <p:cNvPr id="33" name="Image 2" descr="/mnt/data/template_extract/ppt/media/image2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3684" y="2322576"/>
            <a:ext cx="914400" cy="914400"/>
          </a:xfrm>
          <a:prstGeom prst="rect">
            <a:avLst/>
          </a:prstGeom>
        </p:spPr>
      </p:pic>
      <p:pic>
        <p:nvPicPr>
          <p:cNvPr id="34" name="Image 3" descr="/mnt/data/template_extract/ppt/media/image2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0684" y="3511296"/>
            <a:ext cx="914400" cy="914400"/>
          </a:xfrm>
          <a:prstGeom prst="rect">
            <a:avLst/>
          </a:prstGeom>
        </p:spPr>
      </p:pic>
      <p:pic>
        <p:nvPicPr>
          <p:cNvPr id="35" name="Image 4" descr="/mnt/data/template_extract/ppt/media/image2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3684" y="3511296"/>
            <a:ext cx="914400" cy="914400"/>
          </a:xfrm>
          <a:prstGeom prst="rect">
            <a:avLst/>
          </a:prstGeom>
        </p:spPr>
      </p:pic>
      <p:sp>
        <p:nvSpPr>
          <p:cNvPr id="36" name="Text 29"/>
          <p:cNvSpPr/>
          <p:nvPr/>
        </p:nvSpPr>
        <p:spPr>
          <a:xfrm>
            <a:off x="7726680" y="4864608"/>
            <a:ext cx="37490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30" dirty="0">
                <a:solidFill>
                  <a:srgbClr val="5663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assistance is entered into the right category, the dashboard becomes much more useful for local storytelling and trend analysis.</a:t>
            </a:r>
            <a:endParaRPr lang="en-US" sz="133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Shape 9">
            <a:extLst>
              <a:ext uri="{FF2B5EF4-FFF2-40B4-BE49-F238E27FC236}">
                <a16:creationId xmlns:a16="http://schemas.microsoft.com/office/drawing/2014/main" id="{DE0D13E3-4355-B492-0F38-EF197686E3D5}"/>
              </a:ext>
            </a:extLst>
          </p:cNvPr>
          <p:cNvSpPr/>
          <p:nvPr/>
        </p:nvSpPr>
        <p:spPr>
          <a:xfrm>
            <a:off x="870204" y="3840480"/>
            <a:ext cx="301752" cy="301752"/>
          </a:xfrm>
          <a:prstGeom prst="ellipse">
            <a:avLst/>
          </a:prstGeom>
          <a:solidFill>
            <a:srgbClr val="134E8C"/>
          </a:solidFill>
          <a:ln w="12700">
            <a:solidFill>
              <a:srgbClr val="134E8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1" name="Text 10">
            <a:extLst>
              <a:ext uri="{FF2B5EF4-FFF2-40B4-BE49-F238E27FC236}">
                <a16:creationId xmlns:a16="http://schemas.microsoft.com/office/drawing/2014/main" id="{ADD2792E-7161-C7D3-9D14-A2FE713222E0}"/>
              </a:ext>
            </a:extLst>
          </p:cNvPr>
          <p:cNvSpPr/>
          <p:nvPr/>
        </p:nvSpPr>
        <p:spPr>
          <a:xfrm>
            <a:off x="870204" y="3851453"/>
            <a:ext cx="3017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FFFFFF"/>
                </a:solidFill>
                <a:latin typeface="Aptos" pitchFamily="34" charset="0"/>
              </a:rPr>
              <a:t>4</a:t>
            </a:r>
            <a:endParaRPr lang="en-US" sz="13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2A3FCD85-702F-44FF-AA1B-7717978F522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hape 0"/>
          <p:cNvSpPr/>
          <p:nvPr/>
        </p:nvSpPr>
        <p:spPr>
          <a:xfrm>
            <a:off x="320040" y="6364224"/>
            <a:ext cx="11475720" cy="0"/>
          </a:xfrm>
          <a:prstGeom prst="line">
            <a:avLst/>
          </a:prstGeom>
          <a:noFill/>
          <a:ln w="13970">
            <a:solidFill>
              <a:srgbClr val="C6DCE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47472" y="6400800"/>
            <a:ext cx="27432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1C5D95"/>
                </a:solidFill>
                <a:latin typeface="Montserrat" pitchFamily="2" charset="0"/>
                <a:ea typeface="Aptos" pitchFamily="34" charset="-122"/>
                <a:cs typeface="Aptos" pitchFamily="34" charset="-120"/>
              </a:rPr>
              <a:t>FEED. CLOTHE. HOUSE. HEAL.</a:t>
            </a:r>
            <a:endParaRPr lang="en-US" sz="750" dirty="0">
              <a:latin typeface="Montserrat" pitchFamily="2" charset="0"/>
            </a:endParaRPr>
          </a:p>
        </p:txBody>
      </p:sp>
      <p:pic>
        <p:nvPicPr>
          <p:cNvPr id="4" name="Image 0" descr="/mnt/data/template_extract/ppt/media/image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4240" y="6318503"/>
            <a:ext cx="685800" cy="649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40080" y="384048"/>
            <a:ext cx="108813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243241"/>
                </a:solidFill>
                <a:latin typeface="Montserrat SemiBold" pitchFamily="2" charset="0"/>
                <a:ea typeface="Aptos Display" pitchFamily="34" charset="-122"/>
                <a:cs typeface="Aptos Display" pitchFamily="34" charset="-120"/>
              </a:rPr>
              <a:t>Next steps</a:t>
            </a:r>
            <a:endParaRPr lang="en-US" sz="2400" dirty="0">
              <a:latin typeface="Montserrat SemiBold" pitchFamily="2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40080" y="758952"/>
            <a:ext cx="10789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1C5D95"/>
                </a:solidFill>
                <a:latin typeface="Montserrat" pitchFamily="2" charset="0"/>
                <a:ea typeface="Aptos" pitchFamily="34" charset="-122"/>
                <a:cs typeface="Aptos" pitchFamily="34" charset="-120"/>
              </a:rPr>
              <a:t>A simple way to start: open the report, filter to your conference, and test one question you care about.</a:t>
            </a:r>
            <a:endParaRPr lang="en-US" sz="1150" dirty="0">
              <a:latin typeface="Montserrat" pitchFamily="2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1508760" y="2761488"/>
            <a:ext cx="9052560" cy="0"/>
          </a:xfrm>
          <a:prstGeom prst="line">
            <a:avLst/>
          </a:prstGeom>
          <a:noFill/>
          <a:ln w="25400">
            <a:solidFill>
              <a:srgbClr val="C6DCE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2468880" y="2450592"/>
            <a:ext cx="621792" cy="621792"/>
          </a:xfrm>
          <a:prstGeom prst="ellipse">
            <a:avLst/>
          </a:prstGeom>
          <a:solidFill>
            <a:srgbClr val="134E8C"/>
          </a:solidFill>
          <a:ln w="12700">
            <a:solidFill>
              <a:srgbClr val="134E8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2468880" y="2496312"/>
            <a:ext cx="621792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Montserrat" pitchFamily="2" charset="0"/>
                <a:ea typeface="Aptos" pitchFamily="34" charset="-122"/>
                <a:cs typeface="Aptos" pitchFamily="34" charset="-120"/>
              </a:rPr>
              <a:t>1</a:t>
            </a:r>
            <a:endParaRPr lang="en-US" sz="1800" dirty="0">
              <a:latin typeface="Montserrat" pitchFamily="2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1755648" y="3337560"/>
            <a:ext cx="20574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50" b="1" dirty="0">
                <a:solidFill>
                  <a:srgbClr val="134E8C"/>
                </a:solidFill>
                <a:latin typeface="Montserrat" pitchFamily="2" charset="0"/>
                <a:ea typeface="Aptos" pitchFamily="34" charset="-122"/>
                <a:cs typeface="Aptos" pitchFamily="34" charset="-120"/>
              </a:rPr>
              <a:t>Access the report</a:t>
            </a:r>
            <a:endParaRPr lang="en-US" sz="1550" dirty="0">
              <a:latin typeface="Montserrat" pitchFamily="2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755648" y="3703320"/>
            <a:ext cx="20574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10" dirty="0">
                <a:solidFill>
                  <a:srgbClr val="5663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the Members section and get familiar with the main pages and filters.</a:t>
            </a:r>
            <a:endParaRPr lang="en-US" sz="131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5675376" y="2450592"/>
            <a:ext cx="621792" cy="621792"/>
          </a:xfrm>
          <a:prstGeom prst="ellipse">
            <a:avLst/>
          </a:prstGeom>
          <a:solidFill>
            <a:srgbClr val="F4A045"/>
          </a:solidFill>
          <a:ln w="12700">
            <a:solidFill>
              <a:srgbClr val="F4A04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5675376" y="2496312"/>
            <a:ext cx="621792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Montserrat" pitchFamily="2" charset="0"/>
                <a:ea typeface="Aptos" pitchFamily="34" charset="-122"/>
                <a:cs typeface="Aptos" pitchFamily="34" charset="-120"/>
              </a:rPr>
              <a:t>2</a:t>
            </a:r>
            <a:endParaRPr lang="en-US" sz="1800" dirty="0">
              <a:latin typeface="Montserrat" pitchFamily="2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4962144" y="3337560"/>
            <a:ext cx="20574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50" b="1" dirty="0">
                <a:solidFill>
                  <a:srgbClr val="134E8C"/>
                </a:solidFill>
                <a:latin typeface="Montserrat" pitchFamily="2" charset="0"/>
                <a:ea typeface="Aptos" pitchFamily="34" charset="-122"/>
                <a:cs typeface="Aptos" pitchFamily="34" charset="-120"/>
              </a:rPr>
              <a:t>Try your own lens</a:t>
            </a:r>
            <a:endParaRPr lang="en-US" sz="1550" dirty="0">
              <a:latin typeface="Montserrat" pitchFamily="2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4962144" y="3703320"/>
            <a:ext cx="20574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10" dirty="0">
                <a:solidFill>
                  <a:srgbClr val="5663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Filter by your conference, time range, county, or assistance type.</a:t>
            </a:r>
            <a:endParaRPr lang="en-US" sz="131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8891016" y="2450592"/>
            <a:ext cx="621792" cy="621792"/>
          </a:xfrm>
          <a:prstGeom prst="ellipse">
            <a:avLst/>
          </a:prstGeom>
          <a:solidFill>
            <a:srgbClr val="134E8C"/>
          </a:solidFill>
          <a:ln w="12700">
            <a:solidFill>
              <a:srgbClr val="134E8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8891016" y="2496312"/>
            <a:ext cx="621792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Montserrat" pitchFamily="2" charset="0"/>
                <a:ea typeface="Aptos" pitchFamily="34" charset="-122"/>
                <a:cs typeface="Aptos" pitchFamily="34" charset="-120"/>
              </a:rPr>
              <a:t>3</a:t>
            </a:r>
            <a:endParaRPr lang="en-US" sz="1800" dirty="0">
              <a:latin typeface="Montserrat" pitchFamily="2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8177784" y="3337560"/>
            <a:ext cx="20574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50" b="1" dirty="0">
                <a:solidFill>
                  <a:srgbClr val="134E8C"/>
                </a:solidFill>
                <a:latin typeface="Montserrat" pitchFamily="2" charset="0"/>
                <a:ea typeface="Aptos" pitchFamily="34" charset="-122"/>
                <a:cs typeface="Aptos" pitchFamily="34" charset="-120"/>
              </a:rPr>
              <a:t>Use one output</a:t>
            </a:r>
            <a:endParaRPr lang="en-US" sz="1550" dirty="0">
              <a:latin typeface="Montserrat" pitchFamily="2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8177784" y="3703320"/>
            <a:ext cx="20574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10" dirty="0">
                <a:solidFill>
                  <a:srgbClr val="5663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Pull one chart or table into your next parish, donor, or leadership update.</a:t>
            </a:r>
            <a:endParaRPr lang="en-US" sz="131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914400" y="5440680"/>
            <a:ext cx="10241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40" i="1" dirty="0">
                <a:solidFill>
                  <a:srgbClr val="1C5D9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Questions, ideas, or fields you wish you could see? Feedback will help make the report better for Vincentians over time.</a:t>
            </a:r>
            <a:endParaRPr lang="en-US" sz="134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34E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194560" cy="6858000"/>
          </a:xfrm>
          <a:prstGeom prst="rect">
            <a:avLst/>
          </a:prstGeom>
          <a:solidFill>
            <a:srgbClr val="5FA9DD">
              <a:alpha val="45000"/>
            </a:srgbClr>
          </a:solidFill>
          <a:ln w="12700">
            <a:solidFill>
              <a:srgbClr val="5FA9DD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1828800" y="2965926"/>
            <a:ext cx="8412480" cy="9261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SemiBold" pitchFamily="2" charset="0"/>
                <a:ea typeface="Aptos" pitchFamily="34" charset="-122"/>
                <a:cs typeface="Aptos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Meet the new Conference Report</a:t>
            </a:r>
            <a:endParaRPr lang="en-US" sz="2800" dirty="0">
              <a:solidFill>
                <a:schemeClr val="bg1"/>
              </a:solidFill>
              <a:latin typeface="Montserrat SemiBold" pitchFamily="2" charset="0"/>
              <a:ea typeface="Aptos" pitchFamily="34" charset="-122"/>
              <a:cs typeface="Aptos" pitchFamily="34" charset="-12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 0" descr="/mnt/data/SVdP PowerPoint template for Spring to Life F/slide-13.png"/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-1504" y="0"/>
            <a:ext cx="12191980" cy="68567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4641A35-D342-06B8-AB03-1C0993F78CA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hape 0"/>
          <p:cNvSpPr/>
          <p:nvPr/>
        </p:nvSpPr>
        <p:spPr>
          <a:xfrm>
            <a:off x="320040" y="6364224"/>
            <a:ext cx="11475720" cy="0"/>
          </a:xfrm>
          <a:prstGeom prst="line">
            <a:avLst/>
          </a:prstGeom>
          <a:noFill/>
          <a:ln w="13970">
            <a:solidFill>
              <a:srgbClr val="C6DCE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47472" y="6400800"/>
            <a:ext cx="27432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1C5D95"/>
                </a:solidFill>
                <a:latin typeface="Montserrat" pitchFamily="2" charset="0"/>
                <a:ea typeface="Aptos" pitchFamily="34" charset="-122"/>
                <a:cs typeface="Aptos" pitchFamily="34" charset="-120"/>
              </a:rPr>
              <a:t>FEED. CLOTHE. HOUSE. HEAL.</a:t>
            </a:r>
            <a:endParaRPr lang="en-US" sz="750" dirty="0">
              <a:latin typeface="Montserrat" pitchFamily="2" charset="0"/>
            </a:endParaRPr>
          </a:p>
        </p:txBody>
      </p:sp>
      <p:pic>
        <p:nvPicPr>
          <p:cNvPr id="4" name="Image 0" descr="/mnt/data/template_extract/ppt/media/image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4240" y="6267311"/>
            <a:ext cx="685800" cy="69414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40080" y="384048"/>
            <a:ext cx="108813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243241"/>
                </a:solidFill>
                <a:latin typeface="Montserrat SemiBold" pitchFamily="2" charset="0"/>
                <a:ea typeface="Aptos Display" pitchFamily="34" charset="-122"/>
                <a:cs typeface="Aptos Display" pitchFamily="34" charset="-120"/>
              </a:rPr>
              <a:t>Agenda</a:t>
            </a:r>
            <a:endParaRPr lang="en-US" sz="2400" dirty="0">
              <a:latin typeface="Montserrat SemiBold" pitchFamily="2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40080" y="758952"/>
            <a:ext cx="10789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1C5D95"/>
                </a:solidFill>
                <a:latin typeface="Montserrat" pitchFamily="2" charset="0"/>
                <a:ea typeface="Aptos" pitchFamily="34" charset="-122"/>
                <a:cs typeface="Aptos" pitchFamily="34" charset="-120"/>
              </a:rPr>
              <a:t>What we will cover together</a:t>
            </a:r>
            <a:endParaRPr lang="en-US" sz="1150" dirty="0">
              <a:latin typeface="Montserrat" pitchFamily="2" charset="0"/>
            </a:endParaRPr>
          </a:p>
        </p:txBody>
      </p:sp>
      <p:sp>
        <p:nvSpPr>
          <p:cNvPr id="38" name="Shape 4">
            <a:extLst>
              <a:ext uri="{FF2B5EF4-FFF2-40B4-BE49-F238E27FC236}">
                <a16:creationId xmlns:a16="http://schemas.microsoft.com/office/drawing/2014/main" id="{018114B4-73CA-7734-5B4A-AB89F26E4036}"/>
              </a:ext>
            </a:extLst>
          </p:cNvPr>
          <p:cNvSpPr/>
          <p:nvPr/>
        </p:nvSpPr>
        <p:spPr>
          <a:xfrm>
            <a:off x="640080" y="1893948"/>
            <a:ext cx="301752" cy="301752"/>
          </a:xfrm>
          <a:prstGeom prst="ellipse">
            <a:avLst/>
          </a:prstGeom>
          <a:solidFill>
            <a:srgbClr val="F4A045"/>
          </a:solidFill>
          <a:ln w="12700">
            <a:solidFill>
              <a:srgbClr val="F4A04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9" name="Text 5">
            <a:extLst>
              <a:ext uri="{FF2B5EF4-FFF2-40B4-BE49-F238E27FC236}">
                <a16:creationId xmlns:a16="http://schemas.microsoft.com/office/drawing/2014/main" id="{F141A325-6298-039F-5525-6649E6FCD98C}"/>
              </a:ext>
            </a:extLst>
          </p:cNvPr>
          <p:cNvSpPr/>
          <p:nvPr/>
        </p:nvSpPr>
        <p:spPr>
          <a:xfrm>
            <a:off x="640080" y="1904921"/>
            <a:ext cx="3017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</a:t>
            </a:r>
            <a:endParaRPr lang="en-US" sz="1350" dirty="0"/>
          </a:p>
        </p:txBody>
      </p:sp>
      <p:sp>
        <p:nvSpPr>
          <p:cNvPr id="40" name="Text 6">
            <a:extLst>
              <a:ext uri="{FF2B5EF4-FFF2-40B4-BE49-F238E27FC236}">
                <a16:creationId xmlns:a16="http://schemas.microsoft.com/office/drawing/2014/main" id="{A157C76C-B042-CD23-0884-6CC71F7601BA}"/>
              </a:ext>
            </a:extLst>
          </p:cNvPr>
          <p:cNvSpPr/>
          <p:nvPr/>
        </p:nvSpPr>
        <p:spPr>
          <a:xfrm>
            <a:off x="1051560" y="1938528"/>
            <a:ext cx="2240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60" b="1" dirty="0">
                <a:solidFill>
                  <a:srgbClr val="134E8C"/>
                </a:solidFill>
                <a:latin typeface="Montserrat" pitchFamily="2" charset="0"/>
                <a:ea typeface="Aptos" pitchFamily="34" charset="-122"/>
                <a:cs typeface="Aptos" pitchFamily="34" charset="-120"/>
              </a:rPr>
              <a:t>The new report</a:t>
            </a:r>
            <a:endParaRPr lang="en-US" sz="1460" dirty="0">
              <a:latin typeface="Montserrat" pitchFamily="2" charset="0"/>
            </a:endParaRPr>
          </a:p>
        </p:txBody>
      </p:sp>
      <p:sp>
        <p:nvSpPr>
          <p:cNvPr id="41" name="Text 7">
            <a:extLst>
              <a:ext uri="{FF2B5EF4-FFF2-40B4-BE49-F238E27FC236}">
                <a16:creationId xmlns:a16="http://schemas.microsoft.com/office/drawing/2014/main" id="{E07A895D-2AE7-E82B-DA0E-2F2973B39F3B}"/>
              </a:ext>
            </a:extLst>
          </p:cNvPr>
          <p:cNvSpPr/>
          <p:nvPr/>
        </p:nvSpPr>
        <p:spPr>
          <a:xfrm>
            <a:off x="3383280" y="1909493"/>
            <a:ext cx="3474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60" dirty="0">
                <a:solidFill>
                  <a:srgbClr val="5663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the new Consolidated Conference report is, why it matters, and where to find it</a:t>
            </a:r>
            <a:endParaRPr lang="en-US" sz="126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Shape 8">
            <a:extLst>
              <a:ext uri="{FF2B5EF4-FFF2-40B4-BE49-F238E27FC236}">
                <a16:creationId xmlns:a16="http://schemas.microsoft.com/office/drawing/2014/main" id="{6E5B6E27-EB86-617B-8A75-9B32E0352232}"/>
              </a:ext>
            </a:extLst>
          </p:cNvPr>
          <p:cNvSpPr/>
          <p:nvPr/>
        </p:nvSpPr>
        <p:spPr>
          <a:xfrm>
            <a:off x="640080" y="2479164"/>
            <a:ext cx="6355080" cy="0"/>
          </a:xfrm>
          <a:prstGeom prst="line">
            <a:avLst/>
          </a:prstGeom>
          <a:noFill/>
          <a:ln w="10160">
            <a:solidFill>
              <a:srgbClr val="C6DCE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3" name="Shape 9">
            <a:extLst>
              <a:ext uri="{FF2B5EF4-FFF2-40B4-BE49-F238E27FC236}">
                <a16:creationId xmlns:a16="http://schemas.microsoft.com/office/drawing/2014/main" id="{9B0D06C0-782E-4809-7B8B-0578CD1AB578}"/>
              </a:ext>
            </a:extLst>
          </p:cNvPr>
          <p:cNvSpPr/>
          <p:nvPr/>
        </p:nvSpPr>
        <p:spPr>
          <a:xfrm>
            <a:off x="640080" y="2643756"/>
            <a:ext cx="301752" cy="301752"/>
          </a:xfrm>
          <a:prstGeom prst="ellipse">
            <a:avLst/>
          </a:prstGeom>
          <a:solidFill>
            <a:srgbClr val="134E8C"/>
          </a:solidFill>
          <a:ln w="12700">
            <a:solidFill>
              <a:srgbClr val="134E8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4" name="Text 10">
            <a:extLst>
              <a:ext uri="{FF2B5EF4-FFF2-40B4-BE49-F238E27FC236}">
                <a16:creationId xmlns:a16="http://schemas.microsoft.com/office/drawing/2014/main" id="{F08A1930-0017-2AA4-DC3B-870C4135E5CA}"/>
              </a:ext>
            </a:extLst>
          </p:cNvPr>
          <p:cNvSpPr/>
          <p:nvPr/>
        </p:nvSpPr>
        <p:spPr>
          <a:xfrm>
            <a:off x="640080" y="2654729"/>
            <a:ext cx="3017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</a:t>
            </a:r>
            <a:endParaRPr lang="en-US" sz="1350" dirty="0"/>
          </a:p>
        </p:txBody>
      </p:sp>
      <p:sp>
        <p:nvSpPr>
          <p:cNvPr id="45" name="Text 11">
            <a:extLst>
              <a:ext uri="{FF2B5EF4-FFF2-40B4-BE49-F238E27FC236}">
                <a16:creationId xmlns:a16="http://schemas.microsoft.com/office/drawing/2014/main" id="{44094CCC-4F4D-E4F8-8F24-88B783A28AE2}"/>
              </a:ext>
            </a:extLst>
          </p:cNvPr>
          <p:cNvSpPr/>
          <p:nvPr/>
        </p:nvSpPr>
        <p:spPr>
          <a:xfrm>
            <a:off x="1051560" y="2666577"/>
            <a:ext cx="2240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60" b="1" dirty="0">
                <a:solidFill>
                  <a:srgbClr val="134E8C"/>
                </a:solidFill>
                <a:latin typeface="Montserrat" pitchFamily="2" charset="0"/>
                <a:ea typeface="Aptos" pitchFamily="34" charset="-122"/>
                <a:cs typeface="Aptos" pitchFamily="34" charset="-120"/>
              </a:rPr>
              <a:t>How to use it</a:t>
            </a:r>
            <a:endParaRPr lang="en-US" sz="1460" dirty="0">
              <a:latin typeface="Montserrat" pitchFamily="2" charset="0"/>
            </a:endParaRPr>
          </a:p>
        </p:txBody>
      </p:sp>
      <p:sp>
        <p:nvSpPr>
          <p:cNvPr id="46" name="Text 12">
            <a:extLst>
              <a:ext uri="{FF2B5EF4-FFF2-40B4-BE49-F238E27FC236}">
                <a16:creationId xmlns:a16="http://schemas.microsoft.com/office/drawing/2014/main" id="{645B08F4-C777-3414-F46E-D84B3F5F0506}"/>
              </a:ext>
            </a:extLst>
          </p:cNvPr>
          <p:cNvSpPr/>
          <p:nvPr/>
        </p:nvSpPr>
        <p:spPr>
          <a:xfrm>
            <a:off x="3383280" y="2659301"/>
            <a:ext cx="3474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60" dirty="0">
                <a:solidFill>
                  <a:srgbClr val="5663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to use filters, tabs, and visuals</a:t>
            </a:r>
            <a:endParaRPr lang="en-US" sz="126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Shape 13">
            <a:extLst>
              <a:ext uri="{FF2B5EF4-FFF2-40B4-BE49-F238E27FC236}">
                <a16:creationId xmlns:a16="http://schemas.microsoft.com/office/drawing/2014/main" id="{C2FCFEE0-3F5E-0295-2DC7-4B5339078CF0}"/>
              </a:ext>
            </a:extLst>
          </p:cNvPr>
          <p:cNvSpPr/>
          <p:nvPr/>
        </p:nvSpPr>
        <p:spPr>
          <a:xfrm>
            <a:off x="640080" y="3228972"/>
            <a:ext cx="6355080" cy="0"/>
          </a:xfrm>
          <a:prstGeom prst="line">
            <a:avLst/>
          </a:prstGeom>
          <a:noFill/>
          <a:ln w="10160">
            <a:solidFill>
              <a:srgbClr val="C6DCE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8" name="Shape 14">
            <a:extLst>
              <a:ext uri="{FF2B5EF4-FFF2-40B4-BE49-F238E27FC236}">
                <a16:creationId xmlns:a16="http://schemas.microsoft.com/office/drawing/2014/main" id="{10FA3AEA-924F-038D-21DA-0F6070AAD1A3}"/>
              </a:ext>
            </a:extLst>
          </p:cNvPr>
          <p:cNvSpPr/>
          <p:nvPr/>
        </p:nvSpPr>
        <p:spPr>
          <a:xfrm>
            <a:off x="640080" y="3393564"/>
            <a:ext cx="301752" cy="301752"/>
          </a:xfrm>
          <a:prstGeom prst="ellipse">
            <a:avLst/>
          </a:prstGeom>
          <a:solidFill>
            <a:srgbClr val="F4A045"/>
          </a:solidFill>
          <a:ln w="12700">
            <a:solidFill>
              <a:srgbClr val="F4A04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9" name="Text 15">
            <a:extLst>
              <a:ext uri="{FF2B5EF4-FFF2-40B4-BE49-F238E27FC236}">
                <a16:creationId xmlns:a16="http://schemas.microsoft.com/office/drawing/2014/main" id="{26E37F11-9EE9-D512-1073-AF4D72480766}"/>
              </a:ext>
            </a:extLst>
          </p:cNvPr>
          <p:cNvSpPr/>
          <p:nvPr/>
        </p:nvSpPr>
        <p:spPr>
          <a:xfrm>
            <a:off x="640080" y="3404537"/>
            <a:ext cx="3017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</a:t>
            </a:r>
            <a:endParaRPr lang="en-US" sz="1350" dirty="0"/>
          </a:p>
        </p:txBody>
      </p:sp>
      <p:sp>
        <p:nvSpPr>
          <p:cNvPr id="50" name="Text 16">
            <a:extLst>
              <a:ext uri="{FF2B5EF4-FFF2-40B4-BE49-F238E27FC236}">
                <a16:creationId xmlns:a16="http://schemas.microsoft.com/office/drawing/2014/main" id="{9F843D24-2DA3-15EB-C046-F8B594AFB0A4}"/>
              </a:ext>
            </a:extLst>
          </p:cNvPr>
          <p:cNvSpPr/>
          <p:nvPr/>
        </p:nvSpPr>
        <p:spPr>
          <a:xfrm>
            <a:off x="1051560" y="3416385"/>
            <a:ext cx="2240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60" b="1" dirty="0">
                <a:solidFill>
                  <a:srgbClr val="134E8C"/>
                </a:solidFill>
                <a:latin typeface="Montserrat" pitchFamily="2" charset="0"/>
                <a:ea typeface="Aptos" pitchFamily="34" charset="-122"/>
                <a:cs typeface="Aptos" pitchFamily="34" charset="-120"/>
              </a:rPr>
              <a:t>What it tells us</a:t>
            </a:r>
            <a:endParaRPr lang="en-US" sz="1460" dirty="0">
              <a:latin typeface="Montserrat" pitchFamily="2" charset="0"/>
            </a:endParaRPr>
          </a:p>
        </p:txBody>
      </p:sp>
      <p:sp>
        <p:nvSpPr>
          <p:cNvPr id="51" name="Text 17">
            <a:extLst>
              <a:ext uri="{FF2B5EF4-FFF2-40B4-BE49-F238E27FC236}">
                <a16:creationId xmlns:a16="http://schemas.microsoft.com/office/drawing/2014/main" id="{10DC0629-1F67-6059-9E67-1FD6F036C7CD}"/>
              </a:ext>
            </a:extLst>
          </p:cNvPr>
          <p:cNvSpPr/>
          <p:nvPr/>
        </p:nvSpPr>
        <p:spPr>
          <a:xfrm>
            <a:off x="3383280" y="3409109"/>
            <a:ext cx="3474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60" dirty="0">
                <a:solidFill>
                  <a:srgbClr val="5663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Trends, geography, demographics</a:t>
            </a:r>
            <a:endParaRPr lang="en-US" sz="126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Shape 18">
            <a:extLst>
              <a:ext uri="{FF2B5EF4-FFF2-40B4-BE49-F238E27FC236}">
                <a16:creationId xmlns:a16="http://schemas.microsoft.com/office/drawing/2014/main" id="{3B4F398F-4CCC-C2EC-EEAE-E559B2BCEF99}"/>
              </a:ext>
            </a:extLst>
          </p:cNvPr>
          <p:cNvSpPr/>
          <p:nvPr/>
        </p:nvSpPr>
        <p:spPr>
          <a:xfrm>
            <a:off x="640080" y="3978780"/>
            <a:ext cx="6355080" cy="0"/>
          </a:xfrm>
          <a:prstGeom prst="line">
            <a:avLst/>
          </a:prstGeom>
          <a:noFill/>
          <a:ln w="10160">
            <a:solidFill>
              <a:srgbClr val="C6DCE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3" name="Text 21">
            <a:extLst>
              <a:ext uri="{FF2B5EF4-FFF2-40B4-BE49-F238E27FC236}">
                <a16:creationId xmlns:a16="http://schemas.microsoft.com/office/drawing/2014/main" id="{F378235E-C980-334F-F6C9-6CA655561AD2}"/>
              </a:ext>
            </a:extLst>
          </p:cNvPr>
          <p:cNvSpPr/>
          <p:nvPr/>
        </p:nvSpPr>
        <p:spPr>
          <a:xfrm>
            <a:off x="1051560" y="4166633"/>
            <a:ext cx="2240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60" b="1" dirty="0">
                <a:solidFill>
                  <a:srgbClr val="134E8C"/>
                </a:solidFill>
                <a:latin typeface="Montserrat" pitchFamily="2" charset="0"/>
                <a:ea typeface="Aptos" pitchFamily="34" charset="-122"/>
                <a:cs typeface="Aptos" pitchFamily="34" charset="-120"/>
              </a:rPr>
              <a:t>Why data quality matters</a:t>
            </a:r>
            <a:endParaRPr lang="en-US" sz="1460" dirty="0">
              <a:latin typeface="Montserrat" pitchFamily="2" charset="0"/>
            </a:endParaRPr>
          </a:p>
        </p:txBody>
      </p:sp>
      <p:sp>
        <p:nvSpPr>
          <p:cNvPr id="54" name="Text 22">
            <a:extLst>
              <a:ext uri="{FF2B5EF4-FFF2-40B4-BE49-F238E27FC236}">
                <a16:creationId xmlns:a16="http://schemas.microsoft.com/office/drawing/2014/main" id="{89AB1A99-BEF1-0E87-843B-A56F145247E4}"/>
              </a:ext>
            </a:extLst>
          </p:cNvPr>
          <p:cNvSpPr/>
          <p:nvPr/>
        </p:nvSpPr>
        <p:spPr>
          <a:xfrm>
            <a:off x="3383280" y="4158917"/>
            <a:ext cx="3474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60" dirty="0">
                <a:solidFill>
                  <a:srgbClr val="5663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Accuracy, storytelling, assessing efficacy</a:t>
            </a:r>
            <a:endParaRPr lang="en-US" sz="126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Shape 23">
            <a:extLst>
              <a:ext uri="{FF2B5EF4-FFF2-40B4-BE49-F238E27FC236}">
                <a16:creationId xmlns:a16="http://schemas.microsoft.com/office/drawing/2014/main" id="{60163FDD-724D-DE22-7086-C44683F2D11E}"/>
              </a:ext>
            </a:extLst>
          </p:cNvPr>
          <p:cNvSpPr/>
          <p:nvPr/>
        </p:nvSpPr>
        <p:spPr>
          <a:xfrm>
            <a:off x="640080" y="4728588"/>
            <a:ext cx="6355080" cy="0"/>
          </a:xfrm>
          <a:prstGeom prst="line">
            <a:avLst/>
          </a:prstGeom>
          <a:noFill/>
          <a:ln w="10160">
            <a:solidFill>
              <a:srgbClr val="C6DCE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6" name="Shape 24">
            <a:extLst>
              <a:ext uri="{FF2B5EF4-FFF2-40B4-BE49-F238E27FC236}">
                <a16:creationId xmlns:a16="http://schemas.microsoft.com/office/drawing/2014/main" id="{CC57E72A-E837-5E33-3D76-2E4E8C1DED35}"/>
              </a:ext>
            </a:extLst>
          </p:cNvPr>
          <p:cNvSpPr/>
          <p:nvPr/>
        </p:nvSpPr>
        <p:spPr>
          <a:xfrm>
            <a:off x="640080" y="4893180"/>
            <a:ext cx="301752" cy="301752"/>
          </a:xfrm>
          <a:prstGeom prst="ellipse">
            <a:avLst/>
          </a:prstGeom>
          <a:solidFill>
            <a:srgbClr val="F4A045"/>
          </a:solidFill>
          <a:ln w="12700">
            <a:solidFill>
              <a:srgbClr val="F4A04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7" name="Text 25">
            <a:extLst>
              <a:ext uri="{FF2B5EF4-FFF2-40B4-BE49-F238E27FC236}">
                <a16:creationId xmlns:a16="http://schemas.microsoft.com/office/drawing/2014/main" id="{B01EA3C3-95EA-F50A-F9D1-2A38999B17AE}"/>
              </a:ext>
            </a:extLst>
          </p:cNvPr>
          <p:cNvSpPr/>
          <p:nvPr/>
        </p:nvSpPr>
        <p:spPr>
          <a:xfrm>
            <a:off x="640080" y="4904153"/>
            <a:ext cx="3017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5</a:t>
            </a:r>
            <a:endParaRPr lang="en-US" sz="1350" dirty="0"/>
          </a:p>
        </p:txBody>
      </p:sp>
      <p:sp>
        <p:nvSpPr>
          <p:cNvPr id="58" name="Text 26">
            <a:extLst>
              <a:ext uri="{FF2B5EF4-FFF2-40B4-BE49-F238E27FC236}">
                <a16:creationId xmlns:a16="http://schemas.microsoft.com/office/drawing/2014/main" id="{DB1600D6-03B2-649A-1996-AC058C839FE6}"/>
              </a:ext>
            </a:extLst>
          </p:cNvPr>
          <p:cNvSpPr/>
          <p:nvPr/>
        </p:nvSpPr>
        <p:spPr>
          <a:xfrm>
            <a:off x="1051560" y="4938900"/>
            <a:ext cx="2240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60" b="1" dirty="0">
                <a:solidFill>
                  <a:srgbClr val="134E8C"/>
                </a:solidFill>
                <a:latin typeface="Montserrat" pitchFamily="2" charset="0"/>
                <a:ea typeface="Aptos" pitchFamily="34" charset="-122"/>
                <a:cs typeface="Aptos" pitchFamily="34" charset="-120"/>
              </a:rPr>
              <a:t>Live demo</a:t>
            </a:r>
            <a:endParaRPr lang="en-US" sz="1460" dirty="0">
              <a:latin typeface="Montserrat" pitchFamily="2" charset="0"/>
            </a:endParaRPr>
          </a:p>
        </p:txBody>
      </p:sp>
      <p:sp>
        <p:nvSpPr>
          <p:cNvPr id="59" name="Text 27">
            <a:extLst>
              <a:ext uri="{FF2B5EF4-FFF2-40B4-BE49-F238E27FC236}">
                <a16:creationId xmlns:a16="http://schemas.microsoft.com/office/drawing/2014/main" id="{1775963C-49B6-A393-E237-BB3EAD8FA731}"/>
              </a:ext>
            </a:extLst>
          </p:cNvPr>
          <p:cNvSpPr/>
          <p:nvPr/>
        </p:nvSpPr>
        <p:spPr>
          <a:xfrm>
            <a:off x="3383280" y="4907931"/>
            <a:ext cx="3474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60" dirty="0">
                <a:solidFill>
                  <a:srgbClr val="5663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Demonstrate the report, navigation, sample questions</a:t>
            </a:r>
            <a:endParaRPr lang="en-US" sz="126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Shape 9">
            <a:extLst>
              <a:ext uri="{FF2B5EF4-FFF2-40B4-BE49-F238E27FC236}">
                <a16:creationId xmlns:a16="http://schemas.microsoft.com/office/drawing/2014/main" id="{A47AFBF0-BE5D-1A32-DAC6-11559E2BEEB3}"/>
              </a:ext>
            </a:extLst>
          </p:cNvPr>
          <p:cNvSpPr/>
          <p:nvPr/>
        </p:nvSpPr>
        <p:spPr>
          <a:xfrm>
            <a:off x="641604" y="4143372"/>
            <a:ext cx="301752" cy="301752"/>
          </a:xfrm>
          <a:prstGeom prst="ellipse">
            <a:avLst/>
          </a:prstGeom>
          <a:solidFill>
            <a:srgbClr val="134E8C"/>
          </a:solidFill>
          <a:ln w="12700">
            <a:solidFill>
              <a:srgbClr val="134E8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1" name="Text 10">
            <a:extLst>
              <a:ext uri="{FF2B5EF4-FFF2-40B4-BE49-F238E27FC236}">
                <a16:creationId xmlns:a16="http://schemas.microsoft.com/office/drawing/2014/main" id="{521DB6ED-EB2B-9836-964F-AFF518323616}"/>
              </a:ext>
            </a:extLst>
          </p:cNvPr>
          <p:cNvSpPr/>
          <p:nvPr/>
        </p:nvSpPr>
        <p:spPr>
          <a:xfrm>
            <a:off x="641604" y="4154345"/>
            <a:ext cx="301752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FFFFFF"/>
                </a:solidFill>
                <a:latin typeface="Aptos" pitchFamily="34" charset="0"/>
              </a:rPr>
              <a:t>4</a:t>
            </a:r>
            <a:endParaRPr lang="en-US" sz="13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C6F5DEA-BDF0-7C2E-9A78-50562A36DDC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hape 0"/>
          <p:cNvSpPr/>
          <p:nvPr/>
        </p:nvSpPr>
        <p:spPr>
          <a:xfrm>
            <a:off x="320040" y="6364224"/>
            <a:ext cx="11475720" cy="0"/>
          </a:xfrm>
          <a:prstGeom prst="line">
            <a:avLst/>
          </a:prstGeom>
          <a:noFill/>
          <a:ln w="13970">
            <a:solidFill>
              <a:srgbClr val="C6DCE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47472" y="6400800"/>
            <a:ext cx="27432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1C5D95"/>
                </a:solidFill>
                <a:latin typeface="Montserrat" pitchFamily="2" charset="0"/>
                <a:ea typeface="Aptos" pitchFamily="34" charset="-122"/>
                <a:cs typeface="Aptos" pitchFamily="34" charset="-120"/>
              </a:rPr>
              <a:t>FEED. CLOTHE. HOUSE. HEAL.</a:t>
            </a:r>
            <a:endParaRPr lang="en-US" sz="750" dirty="0">
              <a:latin typeface="Montserrat" pitchFamily="2" charset="0"/>
            </a:endParaRPr>
          </a:p>
        </p:txBody>
      </p:sp>
      <p:pic>
        <p:nvPicPr>
          <p:cNvPr id="4" name="Image 0" descr="/mnt/data/template_extract/ppt/media/image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4240" y="6318503"/>
            <a:ext cx="685800" cy="63627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40080" y="384048"/>
            <a:ext cx="108813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243241"/>
                </a:solidFill>
                <a:latin typeface="Montserrat SemiBold" pitchFamily="2" charset="0"/>
                <a:ea typeface="Aptos Display" pitchFamily="34" charset="-122"/>
                <a:cs typeface="Aptos Display" pitchFamily="34" charset="-120"/>
              </a:rPr>
              <a:t>Why this report matters</a:t>
            </a:r>
            <a:endParaRPr lang="en-US" sz="2400" dirty="0">
              <a:latin typeface="Montserrat SemiBold" pitchFamily="2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40080" y="758952"/>
            <a:ext cx="10789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1C5D95"/>
                </a:solidFill>
                <a:latin typeface="Montserrat" pitchFamily="2" charset="0"/>
                <a:ea typeface="Aptos" pitchFamily="34" charset="-122"/>
                <a:cs typeface="Aptos" pitchFamily="34" charset="-120"/>
              </a:rPr>
              <a:t>The goal is better visibility into the ministry.</a:t>
            </a:r>
            <a:endParaRPr lang="en-US" sz="1150" dirty="0">
              <a:latin typeface="Montserrat" pitchFamily="2" charset="0"/>
            </a:endParaRPr>
          </a:p>
        </p:txBody>
      </p:sp>
      <p:pic>
        <p:nvPicPr>
          <p:cNvPr id="7" name="Image 1" descr="/mnt/data/template_extract/ppt/media/image25.jpeg"/>
          <p:cNvPicPr>
            <a:picLocks noChangeAspect="1"/>
          </p:cNvPicPr>
          <p:nvPr/>
        </p:nvPicPr>
        <p:blipFill>
          <a:blip r:embed="rId5"/>
          <a:srcRect l="25258" r="25258"/>
          <a:stretch/>
        </p:blipFill>
        <p:spPr>
          <a:xfrm>
            <a:off x="658368" y="1353312"/>
            <a:ext cx="2926080" cy="44348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Shape 4"/>
          <p:cNvSpPr/>
          <p:nvPr/>
        </p:nvSpPr>
        <p:spPr>
          <a:xfrm>
            <a:off x="4069080" y="1463040"/>
            <a:ext cx="310896" cy="310896"/>
          </a:xfrm>
          <a:prstGeom prst="ellipse">
            <a:avLst/>
          </a:prstGeom>
          <a:solidFill>
            <a:srgbClr val="F4A045"/>
          </a:solidFill>
          <a:ln w="12700">
            <a:solidFill>
              <a:srgbClr val="F4A04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5"/>
          <p:cNvSpPr/>
          <p:nvPr/>
        </p:nvSpPr>
        <p:spPr>
          <a:xfrm>
            <a:off x="4069080" y="1474013"/>
            <a:ext cx="31089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FFFFFF"/>
                </a:solidFill>
                <a:latin typeface="Montserrat" pitchFamily="2" charset="0"/>
                <a:ea typeface="Aptos" pitchFamily="34" charset="-122"/>
                <a:cs typeface="Aptos" pitchFamily="34" charset="-120"/>
              </a:rPr>
              <a:t>1</a:t>
            </a:r>
            <a:endParaRPr lang="en-US" sz="1350" dirty="0">
              <a:latin typeface="Montserrat" pitchFamily="2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4462272" y="1508560"/>
            <a:ext cx="64922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34E8C"/>
                </a:solidFill>
                <a:latin typeface="Montserrat" pitchFamily="2" charset="0"/>
                <a:ea typeface="Aptos" pitchFamily="34" charset="-122"/>
                <a:cs typeface="Aptos" pitchFamily="34" charset="-120"/>
              </a:rPr>
              <a:t>Report back with confidence</a:t>
            </a:r>
            <a:endParaRPr lang="en-US" sz="1700" dirty="0">
              <a:latin typeface="Montserrat" pitchFamily="2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4462272" y="1792224"/>
            <a:ext cx="64922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10" dirty="0">
                <a:solidFill>
                  <a:srgbClr val="5663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Share clear counts, assistance totals, and service trends with parishioners, donors, and parish leaders.</a:t>
            </a:r>
            <a:endParaRPr lang="en-US" sz="141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4069080" y="2743200"/>
            <a:ext cx="310896" cy="310896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9"/>
          <p:cNvSpPr/>
          <p:nvPr/>
        </p:nvSpPr>
        <p:spPr>
          <a:xfrm>
            <a:off x="4069080" y="2754173"/>
            <a:ext cx="31089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FFFFFF"/>
                </a:solidFill>
                <a:latin typeface="Montserrat" pitchFamily="2" charset="0"/>
                <a:ea typeface="Aptos" pitchFamily="34" charset="-122"/>
                <a:cs typeface="Aptos" pitchFamily="34" charset="-120"/>
              </a:rPr>
              <a:t>2</a:t>
            </a:r>
            <a:endParaRPr lang="en-US" sz="1350" dirty="0">
              <a:latin typeface="Montserrat" pitchFamily="2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4462272" y="2788920"/>
            <a:ext cx="64922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34E8C"/>
                </a:solidFill>
                <a:latin typeface="Montserrat" pitchFamily="2" charset="0"/>
                <a:ea typeface="Aptos" pitchFamily="34" charset="-122"/>
                <a:cs typeface="Aptos" pitchFamily="34" charset="-120"/>
              </a:rPr>
              <a:t>Support local grants and partnerships</a:t>
            </a:r>
            <a:endParaRPr lang="en-US" sz="1700" dirty="0">
              <a:latin typeface="Montserrat" pitchFamily="2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4462272" y="3072384"/>
            <a:ext cx="64922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10" dirty="0">
                <a:solidFill>
                  <a:srgbClr val="5663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local data to show need in your community and strengthen grant requests with evidence instead of anecdotes alone.</a:t>
            </a:r>
            <a:endParaRPr lang="en-US" sz="141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Shape 12"/>
          <p:cNvSpPr/>
          <p:nvPr/>
        </p:nvSpPr>
        <p:spPr>
          <a:xfrm>
            <a:off x="4069080" y="4023360"/>
            <a:ext cx="310896" cy="310896"/>
          </a:xfrm>
          <a:prstGeom prst="ellipse">
            <a:avLst/>
          </a:prstGeom>
          <a:solidFill>
            <a:srgbClr val="F4A045"/>
          </a:solidFill>
          <a:ln w="12700">
            <a:solidFill>
              <a:srgbClr val="F4A04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3"/>
          <p:cNvSpPr/>
          <p:nvPr/>
        </p:nvSpPr>
        <p:spPr>
          <a:xfrm>
            <a:off x="4069080" y="4034333"/>
            <a:ext cx="31089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FFFFFF"/>
                </a:solidFill>
                <a:latin typeface="Montserrat" pitchFamily="2" charset="0"/>
                <a:ea typeface="Aptos" pitchFamily="34" charset="-122"/>
                <a:cs typeface="Aptos" pitchFamily="34" charset="-120"/>
              </a:rPr>
              <a:t>3</a:t>
            </a:r>
            <a:endParaRPr lang="en-US" sz="1350" dirty="0">
              <a:latin typeface="Montserrat" pitchFamily="2" charset="0"/>
            </a:endParaRPr>
          </a:p>
        </p:txBody>
      </p:sp>
      <p:sp>
        <p:nvSpPr>
          <p:cNvPr id="18" name="Text 14"/>
          <p:cNvSpPr/>
          <p:nvPr/>
        </p:nvSpPr>
        <p:spPr>
          <a:xfrm>
            <a:off x="4462272" y="4071149"/>
            <a:ext cx="64922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34E8C"/>
                </a:solidFill>
                <a:latin typeface="Montserrat" pitchFamily="2" charset="0"/>
                <a:ea typeface="Aptos" pitchFamily="34" charset="-122"/>
                <a:cs typeface="Aptos" pitchFamily="34" charset="-120"/>
              </a:rPr>
              <a:t>Assess how well service matches need</a:t>
            </a:r>
            <a:endParaRPr lang="en-US" sz="1700" dirty="0">
              <a:latin typeface="Montserrat" pitchFamily="2" charset="0"/>
            </a:endParaRPr>
          </a:p>
        </p:txBody>
      </p:sp>
      <p:sp>
        <p:nvSpPr>
          <p:cNvPr id="19" name="Text 15"/>
          <p:cNvSpPr/>
          <p:nvPr/>
        </p:nvSpPr>
        <p:spPr>
          <a:xfrm>
            <a:off x="4462272" y="4352544"/>
            <a:ext cx="64922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10" dirty="0">
                <a:solidFill>
                  <a:srgbClr val="5663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 for patterns by place, category, and neighbor demographics so conferences can learn and improve over time.</a:t>
            </a:r>
            <a:endParaRPr lang="en-US" sz="141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D739F4A0-CB15-F79A-A5A6-FF55658B275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hape 0"/>
          <p:cNvSpPr/>
          <p:nvPr/>
        </p:nvSpPr>
        <p:spPr>
          <a:xfrm>
            <a:off x="320040" y="6364224"/>
            <a:ext cx="11475720" cy="0"/>
          </a:xfrm>
          <a:prstGeom prst="line">
            <a:avLst/>
          </a:prstGeom>
          <a:noFill/>
          <a:ln w="13970">
            <a:solidFill>
              <a:srgbClr val="C6DCE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47472" y="6400800"/>
            <a:ext cx="27432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1C5D95"/>
                </a:solidFill>
                <a:latin typeface="Montserrat" pitchFamily="2" charset="0"/>
                <a:ea typeface="Aptos" pitchFamily="34" charset="-122"/>
                <a:cs typeface="Aptos" pitchFamily="34" charset="-120"/>
              </a:rPr>
              <a:t>FEED. CLOTHE. HOUSE. HEAL.</a:t>
            </a:r>
            <a:endParaRPr lang="en-US" sz="750" dirty="0">
              <a:latin typeface="Montserrat" pitchFamily="2" charset="0"/>
            </a:endParaRPr>
          </a:p>
        </p:txBody>
      </p:sp>
      <p:pic>
        <p:nvPicPr>
          <p:cNvPr id="4" name="Image 0" descr="/mnt/data/template_extract/ppt/media/image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4240" y="6318504"/>
            <a:ext cx="685800" cy="63627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40080" y="384048"/>
            <a:ext cx="108813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243241"/>
                </a:solidFill>
                <a:latin typeface="Montserrat SemiBold" pitchFamily="2" charset="0"/>
                <a:ea typeface="Aptos Display" pitchFamily="34" charset="-122"/>
                <a:cs typeface="Aptos Display" pitchFamily="34" charset="-120"/>
              </a:rPr>
              <a:t>What is in the report?</a:t>
            </a:r>
            <a:endParaRPr lang="en-US" sz="2400" dirty="0">
              <a:latin typeface="Montserrat SemiBold" pitchFamily="2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40080" y="758952"/>
            <a:ext cx="10789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1C5D95"/>
                </a:solidFill>
                <a:latin typeface="Montserrat" pitchFamily="2" charset="0"/>
                <a:ea typeface="Calibri" panose="020F0502020204030204" pitchFamily="34" charset="0"/>
                <a:cs typeface="Calibri" panose="020F0502020204030204" pitchFamily="34" charset="0"/>
              </a:rPr>
              <a:t>Filter by time, conference, location, demographics, case status, and assistance type.</a:t>
            </a:r>
            <a:endParaRPr lang="en-US" sz="1150" dirty="0">
              <a:latin typeface="Montserrat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658368" y="1051559"/>
            <a:ext cx="54406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134E8C"/>
                </a:solidFill>
                <a:latin typeface="Montserrat" pitchFamily="2" charset="0"/>
                <a:ea typeface="Aptos" pitchFamily="34" charset="-122"/>
                <a:cs typeface="Aptos" pitchFamily="34" charset="-120"/>
              </a:rPr>
              <a:t>Cases over time</a:t>
            </a:r>
            <a:endParaRPr lang="en-US" sz="1050" dirty="0">
              <a:latin typeface="Montserrat" pitchFamily="2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5916168" y="1057896"/>
            <a:ext cx="514807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134E8C"/>
                </a:solidFill>
                <a:latin typeface="Montserrat" pitchFamily="2" charset="0"/>
                <a:ea typeface="Aptos" pitchFamily="34" charset="-122"/>
                <a:cs typeface="Aptos" pitchFamily="34" charset="-120"/>
              </a:rPr>
              <a:t>Geography &amp; category mix</a:t>
            </a:r>
            <a:endParaRPr lang="en-US" sz="1050" dirty="0">
              <a:latin typeface="Montserrat" pitchFamily="2" charset="0"/>
            </a:endParaRPr>
          </a:p>
        </p:txBody>
      </p:sp>
      <p:sp>
        <p:nvSpPr>
          <p:cNvPr id="15" name="Text 9"/>
          <p:cNvSpPr/>
          <p:nvPr/>
        </p:nvSpPr>
        <p:spPr>
          <a:xfrm>
            <a:off x="658368" y="3660519"/>
            <a:ext cx="54406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134E8C"/>
                </a:solidFill>
                <a:latin typeface="Montserrat" pitchFamily="2" charset="0"/>
                <a:ea typeface="Aptos" pitchFamily="34" charset="-122"/>
                <a:cs typeface="Aptos" pitchFamily="34" charset="-120"/>
              </a:rPr>
              <a:t>Assistance dollars by category</a:t>
            </a:r>
            <a:endParaRPr lang="en-US" sz="1050" dirty="0">
              <a:latin typeface="Montserrat" pitchFamily="2" charset="0"/>
            </a:endParaRPr>
          </a:p>
        </p:txBody>
      </p:sp>
      <p:sp>
        <p:nvSpPr>
          <p:cNvPr id="18" name="Text 11"/>
          <p:cNvSpPr/>
          <p:nvPr/>
        </p:nvSpPr>
        <p:spPr>
          <a:xfrm>
            <a:off x="6028766" y="3660519"/>
            <a:ext cx="514807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134E8C"/>
                </a:solidFill>
                <a:latin typeface="Montserrat" pitchFamily="2" charset="0"/>
                <a:ea typeface="Aptos" pitchFamily="34" charset="-122"/>
                <a:cs typeface="Aptos" pitchFamily="34" charset="-120"/>
              </a:rPr>
              <a:t>Neighbor demographics</a:t>
            </a:r>
            <a:endParaRPr lang="en-US" sz="1050" dirty="0">
              <a:latin typeface="Montserrat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5939510-EAC6-461B-12E7-8DDDC10BE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9954" y="1252726"/>
            <a:ext cx="3705696" cy="2084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51BE744-72E7-DC40-9C25-A5F3941333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5860" y="3913821"/>
            <a:ext cx="3705696" cy="2078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9FDEA65-0E00-0157-92E5-E4E75B3FE2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9954" y="3904400"/>
            <a:ext cx="3705696" cy="2088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FE24ADD-09E4-506A-FA27-54C12CD2DA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5860" y="1246644"/>
            <a:ext cx="3705696" cy="2075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14FC56D-44BD-06D6-A914-DC8C898B045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BA623E8-FCA8-2846-1DD2-C3B34CE23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355860"/>
            <a:ext cx="6903720" cy="38863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Shape 0"/>
          <p:cNvSpPr/>
          <p:nvPr/>
        </p:nvSpPr>
        <p:spPr>
          <a:xfrm>
            <a:off x="320040" y="6364224"/>
            <a:ext cx="11475720" cy="0"/>
          </a:xfrm>
          <a:prstGeom prst="line">
            <a:avLst/>
          </a:prstGeom>
          <a:noFill/>
          <a:ln w="13970">
            <a:solidFill>
              <a:srgbClr val="C6DCE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47472" y="6400800"/>
            <a:ext cx="27432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1C5D95"/>
                </a:solidFill>
                <a:latin typeface="Montserrat" pitchFamily="2" charset="0"/>
                <a:ea typeface="Aptos" pitchFamily="34" charset="-122"/>
                <a:cs typeface="Aptos" pitchFamily="34" charset="-120"/>
              </a:rPr>
              <a:t>FEED. CLOTHE. HOUSE. HEAL.</a:t>
            </a:r>
            <a:endParaRPr lang="en-US" sz="750" dirty="0">
              <a:latin typeface="Montserrat" pitchFamily="2" charset="0"/>
            </a:endParaRPr>
          </a:p>
        </p:txBody>
      </p:sp>
      <p:pic>
        <p:nvPicPr>
          <p:cNvPr id="4" name="Image 0" descr="/mnt/data/template_extract/ppt/media/image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4240" y="6318503"/>
            <a:ext cx="685800" cy="64294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40080" y="384048"/>
            <a:ext cx="108813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243241"/>
                </a:solidFill>
                <a:latin typeface="Montserrat SemiBold" pitchFamily="2" charset="0"/>
                <a:ea typeface="Aptos Display" pitchFamily="34" charset="-122"/>
                <a:cs typeface="Aptos Display" pitchFamily="34" charset="-120"/>
              </a:rPr>
              <a:t>How to navigate the dashboard</a:t>
            </a:r>
            <a:endParaRPr lang="en-US" sz="2400" dirty="0">
              <a:latin typeface="Montserrat SemiBold" pitchFamily="2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40080" y="758952"/>
            <a:ext cx="10789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1C5D95"/>
                </a:solidFill>
                <a:latin typeface="Montserrat" pitchFamily="2" charset="0"/>
                <a:ea typeface="Calibri" panose="020F0502020204030204" pitchFamily="34" charset="0"/>
                <a:cs typeface="Calibri" panose="020F0502020204030204" pitchFamily="34" charset="0"/>
              </a:rPr>
              <a:t>Located in the members’ section of our website</a:t>
            </a:r>
            <a:endParaRPr lang="en-US" sz="1150" dirty="0">
              <a:latin typeface="Montserrat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713232" y="1467519"/>
            <a:ext cx="310896" cy="310896"/>
          </a:xfrm>
          <a:prstGeom prst="ellipse">
            <a:avLst/>
          </a:prstGeom>
          <a:solidFill>
            <a:srgbClr val="F4A045"/>
          </a:solidFill>
          <a:ln w="12700">
            <a:solidFill>
              <a:srgbClr val="F4A04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713232" y="1478492"/>
            <a:ext cx="31089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FFFFFF"/>
                </a:solidFill>
                <a:latin typeface="Montserrat" pitchFamily="2" charset="0"/>
                <a:ea typeface="Aptos" pitchFamily="34" charset="-122"/>
                <a:cs typeface="Aptos" pitchFamily="34" charset="-120"/>
              </a:rPr>
              <a:t>1</a:t>
            </a:r>
            <a:endParaRPr lang="en-US" sz="1350" dirty="0">
              <a:latin typeface="Montserrat" pitchFamily="2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143000" y="1357789"/>
            <a:ext cx="32461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4324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 your date range and pick the filters that matter to your conference.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713232" y="2481468"/>
            <a:ext cx="310896" cy="310896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713232" y="2492441"/>
            <a:ext cx="31089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FFFFFF"/>
                </a:solidFill>
                <a:latin typeface="Montserrat" pitchFamily="2" charset="0"/>
                <a:ea typeface="Aptos" pitchFamily="34" charset="-122"/>
                <a:cs typeface="Aptos" pitchFamily="34" charset="-120"/>
              </a:rPr>
              <a:t>2</a:t>
            </a:r>
            <a:endParaRPr lang="en-US" sz="1350" dirty="0">
              <a:latin typeface="Montserrat" pitchFamily="2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143000" y="2371738"/>
            <a:ext cx="32461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4324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the page buttons and tabs to move between different views of the data.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713232" y="3636516"/>
            <a:ext cx="310896" cy="310896"/>
          </a:xfrm>
          <a:prstGeom prst="ellipse">
            <a:avLst/>
          </a:prstGeom>
          <a:solidFill>
            <a:srgbClr val="F4A045"/>
          </a:solidFill>
          <a:ln w="12700">
            <a:solidFill>
              <a:srgbClr val="F4A04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713232" y="3647489"/>
            <a:ext cx="31089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FFFFFF"/>
                </a:solidFill>
                <a:latin typeface="Montserrat" pitchFamily="2" charset="0"/>
                <a:ea typeface="Aptos" pitchFamily="34" charset="-122"/>
                <a:cs typeface="Aptos" pitchFamily="34" charset="-120"/>
              </a:rPr>
              <a:t>3</a:t>
            </a:r>
            <a:endParaRPr lang="en-US" sz="1350" dirty="0">
              <a:latin typeface="Montserrat" pitchFamily="2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143000" y="3526786"/>
            <a:ext cx="32461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4324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Click a chart, map, or category to cross-filter the rest of the page.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713232" y="4792475"/>
            <a:ext cx="310896" cy="310896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713232" y="4803448"/>
            <a:ext cx="31089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FFFFFF"/>
                </a:solidFill>
                <a:latin typeface="Montserrat" pitchFamily="2" charset="0"/>
                <a:ea typeface="Aptos" pitchFamily="34" charset="-122"/>
                <a:cs typeface="Aptos" pitchFamily="34" charset="-120"/>
              </a:rPr>
              <a:t>4</a:t>
            </a:r>
            <a:endParaRPr lang="en-US" sz="1350" dirty="0">
              <a:latin typeface="Montserrat" pitchFamily="2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1143000" y="4682745"/>
            <a:ext cx="32461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4324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the tables for exact values when you need details for updates or reporting.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713232" y="5952444"/>
            <a:ext cx="385876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30" i="1" dirty="0">
                <a:solidFill>
                  <a:srgbClr val="1C5D9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Tip: if you filter the page first, everything else becomes much easier to interpret.</a:t>
            </a:r>
            <a:endParaRPr lang="en-US" sz="123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09B39C7-10B3-14F8-BBCE-739F6397169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hape 0"/>
          <p:cNvSpPr/>
          <p:nvPr/>
        </p:nvSpPr>
        <p:spPr>
          <a:xfrm>
            <a:off x="320040" y="6364224"/>
            <a:ext cx="11475720" cy="0"/>
          </a:xfrm>
          <a:prstGeom prst="line">
            <a:avLst/>
          </a:prstGeom>
          <a:noFill/>
          <a:ln w="13970">
            <a:solidFill>
              <a:srgbClr val="C6DCE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47472" y="6400800"/>
            <a:ext cx="27432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1C5D95"/>
                </a:solidFill>
                <a:latin typeface="Montserrat" pitchFamily="2" charset="0"/>
                <a:ea typeface="Aptos" pitchFamily="34" charset="-122"/>
                <a:cs typeface="Aptos" pitchFamily="34" charset="-120"/>
              </a:rPr>
              <a:t>FEED. CLOTHE. HOUSE. HEAL.</a:t>
            </a:r>
            <a:endParaRPr lang="en-US" sz="750" dirty="0">
              <a:latin typeface="Montserrat" pitchFamily="2" charset="0"/>
            </a:endParaRPr>
          </a:p>
        </p:txBody>
      </p:sp>
      <p:pic>
        <p:nvPicPr>
          <p:cNvPr id="4" name="Image 0" descr="/mnt/data/template_extract/ppt/media/image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4240" y="6318503"/>
            <a:ext cx="685800" cy="66297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40080" y="384048"/>
            <a:ext cx="108813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243241"/>
                </a:solidFill>
                <a:latin typeface="Montserrat SemiBold" pitchFamily="2" charset="0"/>
                <a:ea typeface="Aptos Display" pitchFamily="34" charset="-122"/>
                <a:cs typeface="Aptos Display" pitchFamily="34" charset="-120"/>
              </a:rPr>
              <a:t>Questions the report can help answer</a:t>
            </a:r>
            <a:endParaRPr lang="en-US" sz="2400" dirty="0">
              <a:latin typeface="Montserrat SemiBold" pitchFamily="2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40080" y="758952"/>
            <a:ext cx="10789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1C5D95"/>
                </a:solidFill>
                <a:latin typeface="Montserrat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These are the kinds of questions parish leaders, donors, and grantmakers often ask.</a:t>
            </a:r>
            <a:endParaRPr lang="en-US" sz="1150" dirty="0">
              <a:latin typeface="Montserrat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4005072" y="1554480"/>
            <a:ext cx="0" cy="3886200"/>
          </a:xfrm>
          <a:prstGeom prst="line">
            <a:avLst/>
          </a:prstGeom>
          <a:noFill/>
          <a:ln w="15240">
            <a:solidFill>
              <a:srgbClr val="C6DCE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8028432" y="1554480"/>
            <a:ext cx="0" cy="3886200"/>
          </a:xfrm>
          <a:prstGeom prst="line">
            <a:avLst/>
          </a:prstGeom>
          <a:noFill/>
          <a:ln w="15240">
            <a:solidFill>
              <a:srgbClr val="C6DCE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822960" y="1783080"/>
            <a:ext cx="8229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4A045"/>
                </a:solidFill>
                <a:latin typeface="Montserrat" pitchFamily="2" charset="0"/>
                <a:ea typeface="Aptos Display" pitchFamily="34" charset="-122"/>
                <a:cs typeface="Aptos Display" pitchFamily="34" charset="-120"/>
              </a:rPr>
              <a:t>01</a:t>
            </a:r>
            <a:endParaRPr lang="en-US" sz="2000" dirty="0">
              <a:latin typeface="Montserrat" pitchFamily="2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822960" y="2240280"/>
            <a:ext cx="2743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34E8C"/>
                </a:solidFill>
                <a:latin typeface="Montserrat" pitchFamily="2" charset="0"/>
                <a:ea typeface="Aptos" pitchFamily="34" charset="-122"/>
                <a:cs typeface="Aptos" pitchFamily="34" charset="-120"/>
              </a:rPr>
              <a:t>How much are we serving?</a:t>
            </a:r>
            <a:endParaRPr lang="en-US" sz="1800" dirty="0">
              <a:latin typeface="Montserrat" pitchFamily="2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822960" y="2999232"/>
            <a:ext cx="274320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20" dirty="0">
                <a:solidFill>
                  <a:srgbClr val="5663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See case counts, repeat activity, neighbors served, and month-to-month or year-to-year trends.</a:t>
            </a:r>
            <a:endParaRPr lang="en-US" sz="142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4343400" y="1783080"/>
            <a:ext cx="8229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4A045"/>
                </a:solidFill>
                <a:latin typeface="Montserrat" pitchFamily="2" charset="0"/>
                <a:ea typeface="Aptos Display" pitchFamily="34" charset="-122"/>
                <a:cs typeface="Aptos Display" pitchFamily="34" charset="-120"/>
              </a:rPr>
              <a:t>02</a:t>
            </a:r>
            <a:endParaRPr lang="en-US" sz="2000" dirty="0">
              <a:latin typeface="Montserrat" pitchFamily="2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4343400" y="2240280"/>
            <a:ext cx="2743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34E8C"/>
                </a:solidFill>
                <a:latin typeface="Montserrat" pitchFamily="2" charset="0"/>
                <a:ea typeface="Aptos" pitchFamily="34" charset="-122"/>
                <a:cs typeface="Aptos" pitchFamily="34" charset="-120"/>
              </a:rPr>
              <a:t>What kinds of help are most needed?</a:t>
            </a:r>
            <a:endParaRPr lang="en-US" sz="1800" dirty="0">
              <a:latin typeface="Montserrat" pitchFamily="2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4343400" y="2999232"/>
            <a:ext cx="274320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20" dirty="0">
                <a:solidFill>
                  <a:srgbClr val="5663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Compare assistance categories, financial vs. in-kind help, and the share of effort going to different needs.</a:t>
            </a:r>
            <a:endParaRPr lang="en-US" sz="142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8321040" y="1783080"/>
            <a:ext cx="8229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4A045"/>
                </a:solidFill>
                <a:latin typeface="Montserrat" pitchFamily="2" charset="0"/>
                <a:ea typeface="Aptos Display" pitchFamily="34" charset="-122"/>
                <a:cs typeface="Aptos Display" pitchFamily="34" charset="-120"/>
              </a:rPr>
              <a:t>03</a:t>
            </a:r>
            <a:endParaRPr lang="en-US" sz="2000" dirty="0">
              <a:latin typeface="Montserrat" pitchFamily="2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8321040" y="2240280"/>
            <a:ext cx="2743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34E8C"/>
                </a:solidFill>
                <a:latin typeface="Montserrat" pitchFamily="2" charset="0"/>
                <a:ea typeface="Aptos" pitchFamily="34" charset="-122"/>
                <a:cs typeface="Aptos" pitchFamily="34" charset="-120"/>
              </a:rPr>
              <a:t>Where and for whom is need strongest?</a:t>
            </a:r>
            <a:endParaRPr lang="en-US" sz="1800" dirty="0">
              <a:latin typeface="Montserrat" pitchFamily="2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8321040" y="2999232"/>
            <a:ext cx="274320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20" dirty="0">
                <a:solidFill>
                  <a:srgbClr val="5663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 at counties, ZIP codes, demographic distributions, and other filters to understand local patterns.</a:t>
            </a:r>
            <a:endParaRPr lang="en-US" sz="142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1325880" y="5504688"/>
            <a:ext cx="9555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i="1" dirty="0">
                <a:solidFill>
                  <a:srgbClr val="1C5D9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Used well, the dashboard moves conversations from “we think” to “we can show.”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34E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194560" cy="6858000"/>
          </a:xfrm>
          <a:prstGeom prst="rect">
            <a:avLst/>
          </a:prstGeom>
          <a:solidFill>
            <a:srgbClr val="5FA9DD">
              <a:alpha val="45000"/>
            </a:srgbClr>
          </a:solidFill>
          <a:ln w="12700">
            <a:solidFill>
              <a:srgbClr val="5FA9DD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1005840" y="2578608"/>
            <a:ext cx="10058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dirty="0">
                <a:solidFill>
                  <a:srgbClr val="FFFFFF"/>
                </a:solidFill>
                <a:latin typeface="Montserrat SemiBold" pitchFamily="2" charset="0"/>
                <a:ea typeface="Aptos Display" pitchFamily="34" charset="-122"/>
                <a:cs typeface="Aptos Display" pitchFamily="34" charset="-120"/>
              </a:rPr>
              <a:t>Good data in. Good insight out.</a:t>
            </a:r>
            <a:endParaRPr lang="en-US" sz="2800" dirty="0">
              <a:latin typeface="Montserrat SemiBold" pitchFamily="2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1828800" y="3218688"/>
            <a:ext cx="8412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dirty="0">
                <a:solidFill>
                  <a:srgbClr val="DDEDF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the record is incomplete or inconsistent, the report will be too.</a:t>
            </a:r>
            <a:endParaRPr lang="en-US" sz="12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58F8CC3-2A9F-E749-9254-CA67CC3D62E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hape 0"/>
          <p:cNvSpPr/>
          <p:nvPr/>
        </p:nvSpPr>
        <p:spPr>
          <a:xfrm>
            <a:off x="320040" y="6364224"/>
            <a:ext cx="11475720" cy="0"/>
          </a:xfrm>
          <a:prstGeom prst="line">
            <a:avLst/>
          </a:prstGeom>
          <a:noFill/>
          <a:ln w="13970">
            <a:solidFill>
              <a:srgbClr val="C6DCE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47472" y="6400800"/>
            <a:ext cx="27432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1C5D95"/>
                </a:solidFill>
                <a:latin typeface="Montserrat" pitchFamily="2" charset="0"/>
                <a:ea typeface="Aptos" pitchFamily="34" charset="-122"/>
                <a:cs typeface="Aptos" pitchFamily="34" charset="-120"/>
              </a:rPr>
              <a:t>FEED. CLOTHE. HOUSE. HEAL.</a:t>
            </a:r>
            <a:endParaRPr lang="en-US" sz="750" dirty="0">
              <a:latin typeface="Montserrat" pitchFamily="2" charset="0"/>
            </a:endParaRPr>
          </a:p>
        </p:txBody>
      </p:sp>
      <p:pic>
        <p:nvPicPr>
          <p:cNvPr id="4" name="Image 0" descr="/mnt/data/template_extract/ppt/media/image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4240" y="6318504"/>
            <a:ext cx="685800" cy="63627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40080" y="384048"/>
            <a:ext cx="108813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243241"/>
                </a:solidFill>
                <a:latin typeface="Montserrat SemiBold" pitchFamily="2" charset="0"/>
                <a:ea typeface="Aptos Display" pitchFamily="34" charset="-122"/>
                <a:cs typeface="Aptos Display" pitchFamily="34" charset="-120"/>
              </a:rPr>
              <a:t>Why data quality matters</a:t>
            </a:r>
            <a:endParaRPr lang="en-US" sz="2400" dirty="0">
              <a:latin typeface="Montserrat SemiBold" pitchFamily="2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40080" y="758952"/>
            <a:ext cx="10789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1C5D95"/>
                </a:solidFill>
                <a:latin typeface="Montserrat" pitchFamily="2" charset="0"/>
                <a:ea typeface="Aptos" pitchFamily="34" charset="-122"/>
                <a:cs typeface="Aptos" pitchFamily="34" charset="-120"/>
              </a:rPr>
              <a:t>The dashboard can only reflect what is entered into the system.</a:t>
            </a:r>
            <a:endParaRPr lang="en-US" sz="1150" dirty="0">
              <a:latin typeface="Montserrat" pitchFamily="2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868680" y="1691640"/>
            <a:ext cx="29260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34E8C"/>
                </a:solidFill>
                <a:latin typeface="Montserrat" pitchFamily="2" charset="0"/>
                <a:ea typeface="Aptos" pitchFamily="34" charset="-122"/>
                <a:cs typeface="Aptos" pitchFamily="34" charset="-120"/>
              </a:rPr>
              <a:t>Common input problems</a:t>
            </a:r>
            <a:endParaRPr lang="en-US" sz="1700" dirty="0">
              <a:latin typeface="Montserrat" pitchFamily="2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818120" y="1691640"/>
            <a:ext cx="29260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34E8C"/>
                </a:solidFill>
                <a:latin typeface="Montserrat" pitchFamily="2" charset="0"/>
                <a:ea typeface="Aptos" pitchFamily="34" charset="-122"/>
                <a:cs typeface="Aptos" pitchFamily="34" charset="-120"/>
              </a:rPr>
              <a:t>What that turns into</a:t>
            </a:r>
            <a:endParaRPr lang="en-US" sz="1700" dirty="0">
              <a:latin typeface="Montserrat" pitchFamily="2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5239512" y="2743200"/>
            <a:ext cx="1600200" cy="868680"/>
          </a:xfrm>
          <a:prstGeom prst="chevron">
            <a:avLst/>
          </a:prstGeom>
          <a:solidFill>
            <a:srgbClr val="F4A045"/>
          </a:solidFill>
          <a:ln w="12700">
            <a:solidFill>
              <a:srgbClr val="F4A04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868680" y="2057400"/>
            <a:ext cx="3794760" cy="3108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28600" indent="-228600">
              <a:buSzPct val="100000"/>
              <a:buChar char="•"/>
            </a:pPr>
            <a:r>
              <a:rPr lang="en-US" sz="1560" dirty="0">
                <a:solidFill>
                  <a:srgbClr val="24324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Missing or vague assistance categories</a:t>
            </a:r>
            <a:endParaRPr lang="en-US" sz="156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buSzPct val="100000"/>
              <a:buChar char="•"/>
            </a:pPr>
            <a:r>
              <a:rPr lang="en-US" sz="1560" dirty="0">
                <a:solidFill>
                  <a:srgbClr val="24324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Wrong or incomplete county / ZIP information</a:t>
            </a:r>
            <a:endParaRPr lang="en-US" sz="156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buSzPct val="100000"/>
              <a:buChar char="•"/>
            </a:pPr>
            <a:r>
              <a:rPr lang="en-US" sz="1560" dirty="0">
                <a:solidFill>
                  <a:srgbClr val="24324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Delayed case entry or cases left open too long</a:t>
            </a:r>
            <a:endParaRPr lang="en-US" sz="156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buSzPct val="100000"/>
              <a:buChar char="•"/>
            </a:pPr>
            <a:r>
              <a:rPr lang="en-US" sz="1560" dirty="0">
                <a:solidFill>
                  <a:srgbClr val="24324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Multiple needs bundled in a way that hides what happened</a:t>
            </a:r>
            <a:endParaRPr lang="en-US" sz="156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buSzPct val="100000"/>
              <a:buChar char="•"/>
            </a:pPr>
            <a:r>
              <a:rPr lang="en-US" sz="1560" dirty="0">
                <a:solidFill>
                  <a:srgbClr val="24324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Demographic fields skipped when the information is available</a:t>
            </a:r>
            <a:endParaRPr lang="en-US" sz="156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7818120" y="2057400"/>
            <a:ext cx="3703320" cy="3108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28600" indent="-228600">
              <a:buSzPct val="100000"/>
              <a:buChar char="•"/>
            </a:pPr>
            <a:r>
              <a:rPr lang="en-US" sz="1560" dirty="0">
                <a:solidFill>
                  <a:srgbClr val="24324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Totals that are harder to trust</a:t>
            </a:r>
            <a:endParaRPr lang="en-US" sz="156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buSzPct val="100000"/>
              <a:buChar char="•"/>
            </a:pPr>
            <a:r>
              <a:rPr lang="en-US" sz="1560" dirty="0">
                <a:solidFill>
                  <a:srgbClr val="24324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Maps and geographic patterns that mislead</a:t>
            </a:r>
            <a:endParaRPr lang="en-US" sz="156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buSzPct val="100000"/>
              <a:buChar char="•"/>
            </a:pPr>
            <a:r>
              <a:rPr lang="en-US" sz="1560" dirty="0">
                <a:solidFill>
                  <a:srgbClr val="24324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Trend lines that look flatter or noisier than reality</a:t>
            </a:r>
            <a:endParaRPr lang="en-US" sz="156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buSzPct val="100000"/>
              <a:buChar char="•"/>
            </a:pPr>
            <a:r>
              <a:rPr lang="en-US" sz="1560" dirty="0">
                <a:solidFill>
                  <a:srgbClr val="24324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Weaker donor updates and weaker grant narratives</a:t>
            </a:r>
            <a:endParaRPr lang="en-US" sz="156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buSzPct val="100000"/>
              <a:buChar char="•"/>
            </a:pPr>
            <a:r>
              <a:rPr lang="en-US" sz="1560" dirty="0">
                <a:solidFill>
                  <a:srgbClr val="24324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 confidence when leaders try to compare or learn</a:t>
            </a:r>
            <a:endParaRPr lang="en-US" sz="156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005840" y="5349240"/>
            <a:ext cx="10241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30" i="1" dirty="0">
                <a:solidFill>
                  <a:srgbClr val="1C5D9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Better data does not make the ministry better by itself — but it does help us see the ministry more clearly.</a:t>
            </a:r>
            <a:endParaRPr lang="en-US" sz="123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A9D2CA08-1C4A-2F70-56C7-3E26DB20880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hape 0"/>
          <p:cNvSpPr/>
          <p:nvPr/>
        </p:nvSpPr>
        <p:spPr>
          <a:xfrm>
            <a:off x="320040" y="6364224"/>
            <a:ext cx="11475720" cy="0"/>
          </a:xfrm>
          <a:prstGeom prst="line">
            <a:avLst/>
          </a:prstGeom>
          <a:noFill/>
          <a:ln w="13970">
            <a:solidFill>
              <a:srgbClr val="C6DCE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47472" y="6400800"/>
            <a:ext cx="27432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1C5D95"/>
                </a:solidFill>
                <a:latin typeface="Montserrat" pitchFamily="2" charset="0"/>
                <a:ea typeface="Aptos" pitchFamily="34" charset="-122"/>
                <a:cs typeface="Aptos" pitchFamily="34" charset="-120"/>
              </a:rPr>
              <a:t>FEED. CLOTHE. HOUSE. HEAL.</a:t>
            </a:r>
            <a:endParaRPr lang="en-US" sz="750" dirty="0">
              <a:latin typeface="Montserrat" pitchFamily="2" charset="0"/>
            </a:endParaRPr>
          </a:p>
        </p:txBody>
      </p:sp>
      <p:pic>
        <p:nvPicPr>
          <p:cNvPr id="4" name="Image 0" descr="/mnt/data/template_extract/ppt/media/image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4240" y="6318504"/>
            <a:ext cx="685800" cy="61625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40080" y="384048"/>
            <a:ext cx="108813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243241"/>
                </a:solidFill>
                <a:latin typeface="Montserrat SemiBold" pitchFamily="2" charset="0"/>
                <a:ea typeface="Aptos Display" pitchFamily="34" charset="-122"/>
                <a:cs typeface="Aptos Display" pitchFamily="34" charset="-120"/>
              </a:rPr>
              <a:t>What better data makes possible</a:t>
            </a:r>
            <a:endParaRPr lang="en-US" sz="2400" dirty="0">
              <a:latin typeface="Montserrat SemiBold" pitchFamily="2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40080" y="758952"/>
            <a:ext cx="10789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1C5D95"/>
                </a:solidFill>
                <a:latin typeface="Montserrat" pitchFamily="2" charset="0"/>
                <a:ea typeface="Aptos" pitchFamily="34" charset="-122"/>
                <a:cs typeface="Aptos" pitchFamily="34" charset="-120"/>
              </a:rPr>
              <a:t>Clean, consistent records give conferences better stories, better support, and better learning.</a:t>
            </a:r>
            <a:endParaRPr lang="en-US" sz="1150" dirty="0">
              <a:latin typeface="Montserrat" pitchFamily="2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4059936" y="1600200"/>
            <a:ext cx="0" cy="4114800"/>
          </a:xfrm>
          <a:prstGeom prst="line">
            <a:avLst/>
          </a:prstGeom>
          <a:noFill/>
          <a:ln w="15240">
            <a:solidFill>
              <a:srgbClr val="C6DCE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8138160" y="1600200"/>
            <a:ext cx="0" cy="4114800"/>
          </a:xfrm>
          <a:prstGeom prst="line">
            <a:avLst/>
          </a:prstGeom>
          <a:noFill/>
          <a:ln w="15240">
            <a:solidFill>
              <a:srgbClr val="C6DCE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1" descr="/mnt/data/template_extract/ppt/media/image1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6569" y="1783080"/>
            <a:ext cx="927463" cy="914400"/>
          </a:xfrm>
          <a:prstGeom prst="ellipse">
            <a:avLst/>
          </a:prstGeom>
          <a:ln w="63500" cap="rnd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 6"/>
          <p:cNvSpPr/>
          <p:nvPr/>
        </p:nvSpPr>
        <p:spPr>
          <a:xfrm>
            <a:off x="868680" y="2834640"/>
            <a:ext cx="29718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40" b="1" dirty="0">
                <a:solidFill>
                  <a:srgbClr val="134E8C"/>
                </a:solidFill>
                <a:latin typeface="Montserrat" pitchFamily="2" charset="0"/>
                <a:ea typeface="Aptos" pitchFamily="34" charset="-122"/>
                <a:cs typeface="Aptos" pitchFamily="34" charset="-120"/>
              </a:rPr>
              <a:t>Report back to parishioners and donors</a:t>
            </a:r>
            <a:endParaRPr lang="en-US" sz="1540" dirty="0">
              <a:latin typeface="Montserrat" pitchFamily="2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960120" y="3639312"/>
            <a:ext cx="2788920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40" dirty="0">
                <a:solidFill>
                  <a:srgbClr val="5663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Show what the conference has done, who has been helped, and how needs are changing — with concrete numbers behind the story.</a:t>
            </a:r>
            <a:endParaRPr lang="en-US" sz="134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age 2" descr="/mnt/data/template_extract/ppt/media/image1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0700" y="1783080"/>
            <a:ext cx="914400" cy="914400"/>
          </a:xfrm>
          <a:prstGeom prst="ellipse">
            <a:avLst/>
          </a:prstGeom>
          <a:ln w="63500" cap="rnd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 8"/>
          <p:cNvSpPr/>
          <p:nvPr/>
        </p:nvSpPr>
        <p:spPr>
          <a:xfrm>
            <a:off x="4526280" y="2834640"/>
            <a:ext cx="29718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40" b="1" dirty="0">
                <a:solidFill>
                  <a:srgbClr val="134E8C"/>
                </a:solidFill>
                <a:latin typeface="Montserrat" pitchFamily="2" charset="0"/>
                <a:ea typeface="Aptos" pitchFamily="34" charset="-122"/>
                <a:cs typeface="Aptos" pitchFamily="34" charset="-120"/>
              </a:rPr>
              <a:t>Apply for local grants with stronger evidence</a:t>
            </a:r>
            <a:endParaRPr lang="en-US" sz="1540" dirty="0">
              <a:latin typeface="Montserrat" pitchFamily="2" charset="0"/>
            </a:endParaRPr>
          </a:p>
        </p:txBody>
      </p:sp>
      <p:sp>
        <p:nvSpPr>
          <p:cNvPr id="14" name="Text 9"/>
          <p:cNvSpPr/>
          <p:nvPr/>
        </p:nvSpPr>
        <p:spPr>
          <a:xfrm>
            <a:off x="4617720" y="3639312"/>
            <a:ext cx="2788920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40" dirty="0">
                <a:solidFill>
                  <a:srgbClr val="5663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local service volume, category trends, and place-based need to support grant requests and community partnerships.</a:t>
            </a:r>
            <a:endParaRPr lang="en-US" sz="134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age 3" descr="/mnt/data/template_extract/ppt/media/image14.png"/>
          <p:cNvPicPr>
            <a:picLocks noChangeAspect="1"/>
          </p:cNvPicPr>
          <p:nvPr/>
        </p:nvPicPr>
        <p:blipFill>
          <a:blip r:embed="rId7"/>
          <a:srcRect l="8507" r="36864"/>
          <a:stretch>
            <a:fillRect/>
          </a:stretch>
        </p:blipFill>
        <p:spPr>
          <a:xfrm>
            <a:off x="9573266" y="1783080"/>
            <a:ext cx="912746" cy="914400"/>
          </a:xfrm>
          <a:prstGeom prst="ellipse">
            <a:avLst/>
          </a:prstGeom>
          <a:ln w="63500" cap="rnd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ext 10"/>
          <p:cNvSpPr/>
          <p:nvPr/>
        </p:nvSpPr>
        <p:spPr>
          <a:xfrm>
            <a:off x="8549640" y="2834640"/>
            <a:ext cx="29718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40" b="1" dirty="0">
                <a:solidFill>
                  <a:srgbClr val="134E8C"/>
                </a:solidFill>
                <a:latin typeface="Montserrat" pitchFamily="2" charset="0"/>
                <a:ea typeface="Aptos" pitchFamily="34" charset="-122"/>
                <a:cs typeface="Aptos" pitchFamily="34" charset="-120"/>
              </a:rPr>
              <a:t>Assess the efficacy of service</a:t>
            </a:r>
            <a:endParaRPr lang="en-US" sz="1540" dirty="0">
              <a:latin typeface="Montserrat" pitchFamily="2" charset="0"/>
            </a:endParaRPr>
          </a:p>
        </p:txBody>
      </p:sp>
      <p:sp>
        <p:nvSpPr>
          <p:cNvPr id="17" name="Text 11"/>
          <p:cNvSpPr/>
          <p:nvPr/>
        </p:nvSpPr>
        <p:spPr>
          <a:xfrm>
            <a:off x="8641080" y="3639312"/>
            <a:ext cx="2788920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40" dirty="0">
                <a:solidFill>
                  <a:srgbClr val="5663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See whether assistance patterns line up with actual need, and where conferences may need to adapt, partner, or learn more.</a:t>
            </a:r>
            <a:endParaRPr lang="en-US" sz="134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888AF4C4BBC44BB15093CF543CD6AC" ma:contentTypeVersion="13" ma:contentTypeDescription="Create a new document." ma:contentTypeScope="" ma:versionID="0c1c6cca4a6ef09f52ce70d06fa195be">
  <xsd:schema xmlns:xsd="http://www.w3.org/2001/XMLSchema" xmlns:xs="http://www.w3.org/2001/XMLSchema" xmlns:p="http://schemas.microsoft.com/office/2006/metadata/properties" xmlns:ns2="62ab23a8-0fc5-487f-9482-e914f386351f" xmlns:ns3="3324ddd1-98b6-4f10-acc2-412e4bcd46df" targetNamespace="http://schemas.microsoft.com/office/2006/metadata/properties" ma:root="true" ma:fieldsID="1190ca8fcdf699ce25fe87bd0eb1a75f" ns2:_="" ns3:_="">
    <xsd:import namespace="62ab23a8-0fc5-487f-9482-e914f386351f"/>
    <xsd:import namespace="3324ddd1-98b6-4f10-acc2-412e4bcd46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Billing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ab23a8-0fc5-487f-9482-e914f38635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e409fbd-2620-46ad-8e3c-10223361a0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24ddd1-98b6-4f10-acc2-412e4bcd46d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8bcb096-ad38-48f8-9906-d442cbb11d19}" ma:internalName="TaxCatchAll" ma:showField="CatchAllData" ma:web="3324ddd1-98b6-4f10-acc2-412e4bcd46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ab23a8-0fc5-487f-9482-e914f386351f">
      <Terms xmlns="http://schemas.microsoft.com/office/infopath/2007/PartnerControls"/>
    </lcf76f155ced4ddcb4097134ff3c332f>
    <TaxCatchAll xmlns="3324ddd1-98b6-4f10-acc2-412e4bcd46df" xsi:nil="true"/>
  </documentManagement>
</p:properties>
</file>

<file path=customXml/itemProps1.xml><?xml version="1.0" encoding="utf-8"?>
<ds:datastoreItem xmlns:ds="http://schemas.openxmlformats.org/officeDocument/2006/customXml" ds:itemID="{A202C15C-2232-4485-A0DC-D4A935FB0E2D}"/>
</file>

<file path=customXml/itemProps2.xml><?xml version="1.0" encoding="utf-8"?>
<ds:datastoreItem xmlns:ds="http://schemas.openxmlformats.org/officeDocument/2006/customXml" ds:itemID="{4E7E4762-D00E-4C7F-B6B2-76C2F35BBDF8}"/>
</file>

<file path=customXml/itemProps3.xml><?xml version="1.0" encoding="utf-8"?>
<ds:datastoreItem xmlns:ds="http://schemas.openxmlformats.org/officeDocument/2006/customXml" ds:itemID="{2172D7AF-7944-43F6-AD7B-272BCD6A6144}"/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1084</Words>
  <Application>Microsoft Office PowerPoint</Application>
  <PresentationFormat>Widescreen</PresentationFormat>
  <Paragraphs>143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Arial</vt:lpstr>
      <vt:lpstr>Calibri</vt:lpstr>
      <vt:lpstr>Montserrat</vt:lpstr>
      <vt:lpstr>Montserrat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 in Numbers</dc:title>
  <dc:subject>Vincentian Power BI Report</dc:subject>
  <dc:creator>OpenAI</dc:creator>
  <cp:lastModifiedBy>Gabriel Gillott</cp:lastModifiedBy>
  <cp:revision>13</cp:revision>
  <dcterms:created xsi:type="dcterms:W3CDTF">2026-03-26T14:08:51Z</dcterms:created>
  <dcterms:modified xsi:type="dcterms:W3CDTF">2026-03-26T15:53:05Z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0x0101008E888AF4C4BBC44BB15093CF543CD6AC</vt:lpwstr>
  </property>
</Properties>
</file>