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983" r:id="rId2"/>
    <p:sldId id="1271" r:id="rId3"/>
    <p:sldId id="1275" r:id="rId4"/>
    <p:sldId id="1276" r:id="rId5"/>
    <p:sldId id="1277" r:id="rId6"/>
    <p:sldId id="1278" r:id="rId7"/>
    <p:sldId id="1279" r:id="rId8"/>
    <p:sldId id="1272" r:id="rId9"/>
    <p:sldId id="1280" r:id="rId10"/>
    <p:sldId id="2141411587" r:id="rId11"/>
    <p:sldId id="2141411586" r:id="rId12"/>
    <p:sldId id="2141411589" r:id="rId13"/>
    <p:sldId id="1281" r:id="rId14"/>
    <p:sldId id="1236" r:id="rId15"/>
    <p:sldId id="2141411582" r:id="rId16"/>
    <p:sldId id="2141411580" r:id="rId17"/>
    <p:sldId id="2141411581" r:id="rId18"/>
    <p:sldId id="2141411583" r:id="rId19"/>
    <p:sldId id="2141411584" r:id="rId20"/>
    <p:sldId id="1282" r:id="rId21"/>
    <p:sldId id="21414115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1AB27-7402-4B1F-B02A-30F6D30431E9}" v="35" dt="2026-03-23T01:08:18.437"/>
    <p1510:client id="{C5BADAC6-A0DA-29E4-F2C8-5D12A4D747C4}" v="3098" dt="2026-03-23T19:59:37.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3"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3B715-2354-465E-8191-83278F8F1D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2C5DE84-9927-4C2E-B63C-884C0B270A1D}">
      <dgm:prSet phldrT="[Text]" custT="1"/>
      <dgm:spPr>
        <a:solidFill>
          <a:srgbClr val="286D9F"/>
        </a:solidFill>
      </dgm:spPr>
      <dgm:t>
        <a:bodyPr/>
        <a:lstStyle/>
        <a:p>
          <a:r>
            <a:rPr lang="en-US" sz="2200"/>
            <a:t>Family Stability Matching Fund</a:t>
          </a:r>
        </a:p>
      </dgm:t>
    </dgm:pt>
    <dgm:pt modelId="{9A95C0F1-BAAF-49B9-B7BA-762FD296CAF6}" type="parTrans" cxnId="{2EFD824E-591F-4E69-A096-DECE1BCA23DB}">
      <dgm:prSet/>
      <dgm:spPr/>
      <dgm:t>
        <a:bodyPr/>
        <a:lstStyle/>
        <a:p>
          <a:endParaRPr lang="en-US"/>
        </a:p>
      </dgm:t>
    </dgm:pt>
    <dgm:pt modelId="{60485A9F-5DF5-443B-8C0B-F42E71062B36}" type="sibTrans" cxnId="{2EFD824E-591F-4E69-A096-DECE1BCA23DB}">
      <dgm:prSet/>
      <dgm:spPr/>
      <dgm:t>
        <a:bodyPr/>
        <a:lstStyle/>
        <a:p>
          <a:endParaRPr lang="en-US"/>
        </a:p>
      </dgm:t>
    </dgm:pt>
    <dgm:pt modelId="{0E7DD5F8-1936-4B26-B326-63BD6282E289}">
      <dgm:prSet phldrT="[Text]" custT="1"/>
      <dgm:spPr>
        <a:solidFill>
          <a:srgbClr val="286D9F"/>
        </a:solidFill>
      </dgm:spPr>
      <dgm:t>
        <a:bodyPr/>
        <a:lstStyle/>
        <a:p>
          <a:r>
            <a:rPr lang="en-US" sz="2200"/>
            <a:t>Georgia Rehousing Initiative</a:t>
          </a:r>
        </a:p>
      </dgm:t>
    </dgm:pt>
    <dgm:pt modelId="{B523BF50-6969-4B4E-9F5A-CC2454C1970E}" type="parTrans" cxnId="{36255F99-ECC0-46F2-9271-A6BBB0A05AE7}">
      <dgm:prSet/>
      <dgm:spPr/>
      <dgm:t>
        <a:bodyPr/>
        <a:lstStyle/>
        <a:p>
          <a:endParaRPr lang="en-US"/>
        </a:p>
      </dgm:t>
    </dgm:pt>
    <dgm:pt modelId="{1ED235FA-919E-4B05-9B9F-217EE590C44A}" type="sibTrans" cxnId="{36255F99-ECC0-46F2-9271-A6BBB0A05AE7}">
      <dgm:prSet/>
      <dgm:spPr/>
      <dgm:t>
        <a:bodyPr/>
        <a:lstStyle/>
        <a:p>
          <a:endParaRPr lang="en-US"/>
        </a:p>
      </dgm:t>
    </dgm:pt>
    <dgm:pt modelId="{6D5AC044-47AD-4BDF-BE65-3A4E28BDDD73}" type="pres">
      <dgm:prSet presAssocID="{FF93B715-2354-465E-8191-83278F8F1DA6}" presName="diagram" presStyleCnt="0">
        <dgm:presLayoutVars>
          <dgm:dir/>
          <dgm:resizeHandles val="exact"/>
        </dgm:presLayoutVars>
      </dgm:prSet>
      <dgm:spPr/>
    </dgm:pt>
    <dgm:pt modelId="{B765EDA8-E74A-4BA5-B594-91B7F9BCF7C3}" type="pres">
      <dgm:prSet presAssocID="{32C5DE84-9927-4C2E-B63C-884C0B270A1D}" presName="node" presStyleLbl="node1" presStyleIdx="0" presStyleCnt="2" custLinFactNeighborX="202" custLinFactNeighborY="-44825">
        <dgm:presLayoutVars>
          <dgm:bulletEnabled val="1"/>
        </dgm:presLayoutVars>
      </dgm:prSet>
      <dgm:spPr/>
    </dgm:pt>
    <dgm:pt modelId="{AF01D27E-9F1C-4432-97BC-FF9440A011B4}" type="pres">
      <dgm:prSet presAssocID="{60485A9F-5DF5-443B-8C0B-F42E71062B36}" presName="sibTrans" presStyleCnt="0"/>
      <dgm:spPr/>
    </dgm:pt>
    <dgm:pt modelId="{08111AB4-49EA-469B-A811-EF3835FF469D}" type="pres">
      <dgm:prSet presAssocID="{0E7DD5F8-1936-4B26-B326-63BD6282E289}" presName="node" presStyleLbl="node1" presStyleIdx="1" presStyleCnt="2" custLinFactY="-16379" custLinFactNeighborX="53490" custLinFactNeighborY="-100000">
        <dgm:presLayoutVars>
          <dgm:bulletEnabled val="1"/>
        </dgm:presLayoutVars>
      </dgm:prSet>
      <dgm:spPr/>
    </dgm:pt>
  </dgm:ptLst>
  <dgm:cxnLst>
    <dgm:cxn modelId="{F660550C-E086-4485-938C-9CE97CC1709E}" type="presOf" srcId="{FF93B715-2354-465E-8191-83278F8F1DA6}" destId="{6D5AC044-47AD-4BDF-BE65-3A4E28BDDD73}" srcOrd="0" destOrd="0" presId="urn:microsoft.com/office/officeart/2005/8/layout/default"/>
    <dgm:cxn modelId="{03C9C20D-10C7-4CC4-A63E-EF9C82E98B9B}" type="presOf" srcId="{32C5DE84-9927-4C2E-B63C-884C0B270A1D}" destId="{B765EDA8-E74A-4BA5-B594-91B7F9BCF7C3}" srcOrd="0" destOrd="0" presId="urn:microsoft.com/office/officeart/2005/8/layout/default"/>
    <dgm:cxn modelId="{2EFD824E-591F-4E69-A096-DECE1BCA23DB}" srcId="{FF93B715-2354-465E-8191-83278F8F1DA6}" destId="{32C5DE84-9927-4C2E-B63C-884C0B270A1D}" srcOrd="0" destOrd="0" parTransId="{9A95C0F1-BAAF-49B9-B7BA-762FD296CAF6}" sibTransId="{60485A9F-5DF5-443B-8C0B-F42E71062B36}"/>
    <dgm:cxn modelId="{E91B9588-D5A4-4C3C-A1D4-1C8BB51D5614}" type="presOf" srcId="{0E7DD5F8-1936-4B26-B326-63BD6282E289}" destId="{08111AB4-49EA-469B-A811-EF3835FF469D}" srcOrd="0" destOrd="0" presId="urn:microsoft.com/office/officeart/2005/8/layout/default"/>
    <dgm:cxn modelId="{36255F99-ECC0-46F2-9271-A6BBB0A05AE7}" srcId="{FF93B715-2354-465E-8191-83278F8F1DA6}" destId="{0E7DD5F8-1936-4B26-B326-63BD6282E289}" srcOrd="1" destOrd="0" parTransId="{B523BF50-6969-4B4E-9F5A-CC2454C1970E}" sibTransId="{1ED235FA-919E-4B05-9B9F-217EE590C44A}"/>
    <dgm:cxn modelId="{EBE2D5FD-DB9E-4D3B-9737-598B723FEC49}" type="presParOf" srcId="{6D5AC044-47AD-4BDF-BE65-3A4E28BDDD73}" destId="{B765EDA8-E74A-4BA5-B594-91B7F9BCF7C3}" srcOrd="0" destOrd="0" presId="urn:microsoft.com/office/officeart/2005/8/layout/default"/>
    <dgm:cxn modelId="{22D4FAA8-67ED-4903-BB17-B69E99C4BDA4}" type="presParOf" srcId="{6D5AC044-47AD-4BDF-BE65-3A4E28BDDD73}" destId="{AF01D27E-9F1C-4432-97BC-FF9440A011B4}" srcOrd="1" destOrd="0" presId="urn:microsoft.com/office/officeart/2005/8/layout/default"/>
    <dgm:cxn modelId="{33221FE1-99D8-4C9C-84FC-7B51A5D9CA8D}" type="presParOf" srcId="{6D5AC044-47AD-4BDF-BE65-3A4E28BDDD73}" destId="{08111AB4-49EA-469B-A811-EF3835FF469D}"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5EDA8-E74A-4BA5-B594-91B7F9BCF7C3}">
      <dsp:nvSpPr>
        <dsp:cNvPr id="0" name=""/>
        <dsp:cNvSpPr/>
      </dsp:nvSpPr>
      <dsp:spPr>
        <a:xfrm>
          <a:off x="7371" y="1362"/>
          <a:ext cx="3238328" cy="1942996"/>
        </a:xfrm>
        <a:prstGeom prst="rect">
          <a:avLst/>
        </a:prstGeom>
        <a:solidFill>
          <a:srgbClr val="286D9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Family Stability Matching Fund</a:t>
          </a:r>
        </a:p>
      </dsp:txBody>
      <dsp:txXfrm>
        <a:off x="7371" y="1362"/>
        <a:ext cx="3238328" cy="1942996"/>
      </dsp:txXfrm>
    </dsp:sp>
    <dsp:sp modelId="{08111AB4-49EA-469B-A811-EF3835FF469D}">
      <dsp:nvSpPr>
        <dsp:cNvPr id="0" name=""/>
        <dsp:cNvSpPr/>
      </dsp:nvSpPr>
      <dsp:spPr>
        <a:xfrm>
          <a:off x="3563821" y="0"/>
          <a:ext cx="3238328" cy="1942996"/>
        </a:xfrm>
        <a:prstGeom prst="rect">
          <a:avLst/>
        </a:prstGeom>
        <a:solidFill>
          <a:srgbClr val="286D9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Georgia Rehousing Initiative</a:t>
          </a:r>
        </a:p>
      </dsp:txBody>
      <dsp:txXfrm>
        <a:off x="3563821" y="0"/>
        <a:ext cx="3238328" cy="19429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F8FE8-1479-4FD2-BC43-23DDB8C63952}"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69E43-92E3-4683-8A3C-AA2478D7AA82}" type="slidenum">
              <a:rPr lang="en-US" smtClean="0"/>
              <a:t>‹#›</a:t>
            </a:fld>
            <a:endParaRPr lang="en-US"/>
          </a:p>
        </p:txBody>
      </p:sp>
    </p:spTree>
    <p:extLst>
      <p:ext uri="{BB962C8B-B14F-4D97-AF65-F5344CB8AC3E}">
        <p14:creationId xmlns:p14="http://schemas.microsoft.com/office/powerpoint/2010/main" val="71300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A313-9F11-2EF5-E628-48124E2AE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B8C1E-BDE4-7F05-6B86-501AB000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0EB14-D643-24D4-38B7-61686D0BB668}"/>
              </a:ext>
            </a:extLst>
          </p:cNvPr>
          <p:cNvSpPr>
            <a:spLocks noGrp="1"/>
          </p:cNvSpPr>
          <p:nvPr>
            <p:ph type="body" idx="1"/>
          </p:nvPr>
        </p:nvSpPr>
        <p:spPr/>
        <p:txBody>
          <a:bodyPr/>
          <a:lstStyle/>
          <a:p>
            <a:r>
              <a:rPr lang="en-US"/>
              <a:t>LISA </a:t>
            </a:r>
          </a:p>
        </p:txBody>
      </p:sp>
      <p:sp>
        <p:nvSpPr>
          <p:cNvPr id="4" name="Slide Number Placeholder 3">
            <a:extLst>
              <a:ext uri="{FF2B5EF4-FFF2-40B4-BE49-F238E27FC236}">
                <a16:creationId xmlns:a16="http://schemas.microsoft.com/office/drawing/2014/main" id="{70F4B995-F460-D3CD-9992-360288B458EA}"/>
              </a:ext>
            </a:extLst>
          </p:cNvPr>
          <p:cNvSpPr>
            <a:spLocks noGrp="1"/>
          </p:cNvSpPr>
          <p:nvPr>
            <p:ph type="sldNum" sz="quarter" idx="10"/>
          </p:nvPr>
        </p:nvSpPr>
        <p:spPr/>
        <p:txBody>
          <a:bodyPr/>
          <a:lstStyle/>
          <a:p>
            <a:fld id="{38AF86A6-5EC2-7147-B89B-AAB09FD1817C}" type="slidenum">
              <a:rPr lang="en-US" smtClean="0"/>
              <a:t>13</a:t>
            </a:fld>
            <a:endParaRPr lang="en-US"/>
          </a:p>
        </p:txBody>
      </p:sp>
    </p:spTree>
    <p:extLst>
      <p:ext uri="{BB962C8B-B14F-4D97-AF65-F5344CB8AC3E}">
        <p14:creationId xmlns:p14="http://schemas.microsoft.com/office/powerpoint/2010/main" val="126798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F7A08-A5D4-64FB-E3DE-0080D0278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303CE-8AB8-A399-A2F4-28C7706A1A80}"/>
              </a:ext>
            </a:extLst>
          </p:cNvPr>
          <p:cNvSpPr>
            <a:spLocks noGrp="1" noRot="1" noChangeAspect="1"/>
          </p:cNvSpPr>
          <p:nvPr>
            <p:ph type="sldImg"/>
          </p:nvPr>
        </p:nvSpPr>
        <p:spPr>
          <a:xfrm>
            <a:off x="2492375" y="242888"/>
            <a:ext cx="4394200" cy="2471737"/>
          </a:xfrm>
        </p:spPr>
      </p:sp>
      <p:sp>
        <p:nvSpPr>
          <p:cNvPr id="3" name="Notes Placeholder 2">
            <a:extLst>
              <a:ext uri="{FF2B5EF4-FFF2-40B4-BE49-F238E27FC236}">
                <a16:creationId xmlns:a16="http://schemas.microsoft.com/office/drawing/2014/main" id="{C5CA11A4-FC62-181E-CF5F-30ED0BA8187A}"/>
              </a:ext>
            </a:extLst>
          </p:cNvPr>
          <p:cNvSpPr>
            <a:spLocks noGrp="1"/>
          </p:cNvSpPr>
          <p:nvPr>
            <p:ph type="body" idx="1"/>
          </p:nvPr>
        </p:nvSpPr>
        <p:spPr/>
        <p:txBody>
          <a:bodyPr/>
          <a:lstStyle/>
          <a:p>
            <a:r>
              <a:rPr lang="en-US"/>
              <a:t>LISA</a:t>
            </a:r>
          </a:p>
        </p:txBody>
      </p:sp>
    </p:spTree>
    <p:extLst>
      <p:ext uri="{BB962C8B-B14F-4D97-AF65-F5344CB8AC3E}">
        <p14:creationId xmlns:p14="http://schemas.microsoft.com/office/powerpoint/2010/main" val="143017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C740-0F75-9AA6-7AB2-A87E828BD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881AB-CFBE-6987-F1D0-886FA98D0AD1}"/>
              </a:ext>
            </a:extLst>
          </p:cNvPr>
          <p:cNvSpPr>
            <a:spLocks noGrp="1" noRot="1" noChangeAspect="1"/>
          </p:cNvSpPr>
          <p:nvPr>
            <p:ph type="sldImg"/>
          </p:nvPr>
        </p:nvSpPr>
        <p:spPr>
          <a:xfrm>
            <a:off x="2492375" y="242888"/>
            <a:ext cx="4394200" cy="2471737"/>
          </a:xfrm>
        </p:spPr>
      </p:sp>
      <p:sp>
        <p:nvSpPr>
          <p:cNvPr id="3" name="Notes Placeholder 2">
            <a:extLst>
              <a:ext uri="{FF2B5EF4-FFF2-40B4-BE49-F238E27FC236}">
                <a16:creationId xmlns:a16="http://schemas.microsoft.com/office/drawing/2014/main" id="{FEBF894D-BC13-EB76-8985-1C2DF6C80F3F}"/>
              </a:ext>
            </a:extLst>
          </p:cNvPr>
          <p:cNvSpPr>
            <a:spLocks noGrp="1"/>
          </p:cNvSpPr>
          <p:nvPr>
            <p:ph type="body" idx="1"/>
          </p:nvPr>
        </p:nvSpPr>
        <p:spPr/>
        <p:txBody>
          <a:bodyPr/>
          <a:lstStyle/>
          <a:p>
            <a:r>
              <a:rPr lang="en-US"/>
              <a:t>LISA</a:t>
            </a:r>
          </a:p>
        </p:txBody>
      </p:sp>
    </p:spTree>
    <p:extLst>
      <p:ext uri="{BB962C8B-B14F-4D97-AF65-F5344CB8AC3E}">
        <p14:creationId xmlns:p14="http://schemas.microsoft.com/office/powerpoint/2010/main" val="275533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7B29-C6D4-B098-DB2A-D8E121D87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CE750-6500-F1F1-9F2D-46366CAA902F}"/>
              </a:ext>
            </a:extLst>
          </p:cNvPr>
          <p:cNvSpPr>
            <a:spLocks noGrp="1" noRot="1" noChangeAspect="1"/>
          </p:cNvSpPr>
          <p:nvPr>
            <p:ph type="sldImg"/>
          </p:nvPr>
        </p:nvSpPr>
        <p:spPr>
          <a:xfrm>
            <a:off x="2492375" y="242888"/>
            <a:ext cx="4394200" cy="2471737"/>
          </a:xfrm>
        </p:spPr>
      </p:sp>
      <p:sp>
        <p:nvSpPr>
          <p:cNvPr id="3" name="Notes Placeholder 2">
            <a:extLst>
              <a:ext uri="{FF2B5EF4-FFF2-40B4-BE49-F238E27FC236}">
                <a16:creationId xmlns:a16="http://schemas.microsoft.com/office/drawing/2014/main" id="{2A97BF93-9BD9-958C-C627-11677DC9D7B6}"/>
              </a:ext>
            </a:extLst>
          </p:cNvPr>
          <p:cNvSpPr>
            <a:spLocks noGrp="1"/>
          </p:cNvSpPr>
          <p:nvPr>
            <p:ph type="body" idx="1"/>
          </p:nvPr>
        </p:nvSpPr>
        <p:spPr/>
        <p:txBody>
          <a:bodyPr/>
          <a:lstStyle/>
          <a:p>
            <a:r>
              <a:rPr lang="en-US"/>
              <a:t>LISA</a:t>
            </a:r>
          </a:p>
        </p:txBody>
      </p:sp>
    </p:spTree>
    <p:extLst>
      <p:ext uri="{BB962C8B-B14F-4D97-AF65-F5344CB8AC3E}">
        <p14:creationId xmlns:p14="http://schemas.microsoft.com/office/powerpoint/2010/main" val="226789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C2D3-DE0C-8CBA-7D4C-AE3937BE3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DA6F2-E11D-11BB-42BB-776C104F9C47}"/>
              </a:ext>
            </a:extLst>
          </p:cNvPr>
          <p:cNvSpPr>
            <a:spLocks noGrp="1" noRot="1" noChangeAspect="1"/>
          </p:cNvSpPr>
          <p:nvPr>
            <p:ph type="sldImg"/>
          </p:nvPr>
        </p:nvSpPr>
        <p:spPr>
          <a:xfrm>
            <a:off x="2492375" y="242888"/>
            <a:ext cx="4394200" cy="2471737"/>
          </a:xfrm>
        </p:spPr>
      </p:sp>
      <p:sp>
        <p:nvSpPr>
          <p:cNvPr id="3" name="Notes Placeholder 2">
            <a:extLst>
              <a:ext uri="{FF2B5EF4-FFF2-40B4-BE49-F238E27FC236}">
                <a16:creationId xmlns:a16="http://schemas.microsoft.com/office/drawing/2014/main" id="{33087C1F-CACB-F901-0AB4-0B565840BB28}"/>
              </a:ext>
            </a:extLst>
          </p:cNvPr>
          <p:cNvSpPr>
            <a:spLocks noGrp="1"/>
          </p:cNvSpPr>
          <p:nvPr>
            <p:ph type="body" idx="1"/>
          </p:nvPr>
        </p:nvSpPr>
        <p:spPr/>
        <p:txBody>
          <a:bodyPr/>
          <a:lstStyle/>
          <a:p>
            <a:r>
              <a:rPr lang="en-US"/>
              <a:t>LISA</a:t>
            </a:r>
          </a:p>
        </p:txBody>
      </p:sp>
    </p:spTree>
    <p:extLst>
      <p:ext uri="{BB962C8B-B14F-4D97-AF65-F5344CB8AC3E}">
        <p14:creationId xmlns:p14="http://schemas.microsoft.com/office/powerpoint/2010/main" val="216481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8528D-F21E-28DD-0D4E-7B0EABEE1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60E80-A155-02EB-A201-7E24864BC151}"/>
              </a:ext>
            </a:extLst>
          </p:cNvPr>
          <p:cNvSpPr>
            <a:spLocks noGrp="1" noRot="1" noChangeAspect="1"/>
          </p:cNvSpPr>
          <p:nvPr>
            <p:ph type="sldImg"/>
          </p:nvPr>
        </p:nvSpPr>
        <p:spPr>
          <a:xfrm>
            <a:off x="2492375" y="242888"/>
            <a:ext cx="4394200" cy="2471737"/>
          </a:xfrm>
        </p:spPr>
      </p:sp>
      <p:sp>
        <p:nvSpPr>
          <p:cNvPr id="3" name="Notes Placeholder 2">
            <a:extLst>
              <a:ext uri="{FF2B5EF4-FFF2-40B4-BE49-F238E27FC236}">
                <a16:creationId xmlns:a16="http://schemas.microsoft.com/office/drawing/2014/main" id="{ADF58D86-2FE1-8070-3FC3-CF76988349B7}"/>
              </a:ext>
            </a:extLst>
          </p:cNvPr>
          <p:cNvSpPr>
            <a:spLocks noGrp="1"/>
          </p:cNvSpPr>
          <p:nvPr>
            <p:ph type="body" idx="1"/>
          </p:nvPr>
        </p:nvSpPr>
        <p:spPr/>
        <p:txBody>
          <a:bodyPr/>
          <a:lstStyle/>
          <a:p>
            <a:r>
              <a:rPr lang="en-US"/>
              <a:t>LISA</a:t>
            </a:r>
          </a:p>
        </p:txBody>
      </p:sp>
    </p:spTree>
    <p:extLst>
      <p:ext uri="{BB962C8B-B14F-4D97-AF65-F5344CB8AC3E}">
        <p14:creationId xmlns:p14="http://schemas.microsoft.com/office/powerpoint/2010/main" val="150298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79D26-CE59-E8EC-9A28-13803D467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68532-4F9D-578E-004E-556C0A2D3D8D}"/>
              </a:ext>
            </a:extLst>
          </p:cNvPr>
          <p:cNvSpPr>
            <a:spLocks noGrp="1" noRot="1" noChangeAspect="1"/>
          </p:cNvSpPr>
          <p:nvPr>
            <p:ph type="sldImg"/>
          </p:nvPr>
        </p:nvSpPr>
        <p:spPr>
          <a:xfrm>
            <a:off x="2492375" y="242888"/>
            <a:ext cx="4394200" cy="2471737"/>
          </a:xfrm>
        </p:spPr>
      </p:sp>
      <p:sp>
        <p:nvSpPr>
          <p:cNvPr id="3" name="Notes Placeholder 2">
            <a:extLst>
              <a:ext uri="{FF2B5EF4-FFF2-40B4-BE49-F238E27FC236}">
                <a16:creationId xmlns:a16="http://schemas.microsoft.com/office/drawing/2014/main" id="{725B8E37-FE6B-A8A5-E854-22E2029DA023}"/>
              </a:ext>
            </a:extLst>
          </p:cNvPr>
          <p:cNvSpPr>
            <a:spLocks noGrp="1"/>
          </p:cNvSpPr>
          <p:nvPr>
            <p:ph type="body" idx="1"/>
          </p:nvPr>
        </p:nvSpPr>
        <p:spPr/>
        <p:txBody>
          <a:bodyPr/>
          <a:lstStyle/>
          <a:p>
            <a:r>
              <a:rPr lang="en-US"/>
              <a:t>LISA</a:t>
            </a:r>
          </a:p>
        </p:txBody>
      </p:sp>
    </p:spTree>
    <p:extLst>
      <p:ext uri="{BB962C8B-B14F-4D97-AF65-F5344CB8AC3E}">
        <p14:creationId xmlns:p14="http://schemas.microsoft.com/office/powerpoint/2010/main" val="286306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AD11-9EFA-FC61-5B10-5812A726C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E9712C-5C30-58D0-EC38-F81D830D8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E80110-9D26-2956-59A8-6F46E695F620}"/>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5" name="Footer Placeholder 4">
            <a:extLst>
              <a:ext uri="{FF2B5EF4-FFF2-40B4-BE49-F238E27FC236}">
                <a16:creationId xmlns:a16="http://schemas.microsoft.com/office/drawing/2014/main" id="{FF014216-D67F-6278-EF64-F6CF8730A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DEC95-54FA-C17F-B632-92C05A5B96E6}"/>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408248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3AFA-C8C9-1E99-54EC-FB5558904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906419-F61C-480E-3B2B-AD2308D34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9B46A-FAB1-F12B-11EA-557DFD78FCC5}"/>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5" name="Footer Placeholder 4">
            <a:extLst>
              <a:ext uri="{FF2B5EF4-FFF2-40B4-BE49-F238E27FC236}">
                <a16:creationId xmlns:a16="http://schemas.microsoft.com/office/drawing/2014/main" id="{9888F5B7-57F4-923B-4B1C-4CA3BA219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FDCF7-5BE6-DBD9-7E99-5AB8223E9D0D}"/>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284277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C3DA49-94CC-FAA3-9326-07D90B0E1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E1E9E4-AA5F-7F05-0DF6-EDAB5F97A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3B0CC-ECA5-CF51-53AE-DDCE84FCB5AD}"/>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5" name="Footer Placeholder 4">
            <a:extLst>
              <a:ext uri="{FF2B5EF4-FFF2-40B4-BE49-F238E27FC236}">
                <a16:creationId xmlns:a16="http://schemas.microsoft.com/office/drawing/2014/main" id="{EB351518-07EE-91FF-EA97-FA0DB8C8E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1C9A6-67CF-FC84-D678-C4E0E4CCD5C6}"/>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3176322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2 Round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2CD8FF-E8DF-2AC3-7D84-79F68913DFAB}"/>
              </a:ext>
            </a:extLst>
          </p:cNvPr>
          <p:cNvSpPr>
            <a:spLocks noGrp="1"/>
          </p:cNvSpPr>
          <p:nvPr>
            <p:ph type="pic" sz="quarter" idx="10"/>
          </p:nvPr>
        </p:nvSpPr>
        <p:spPr>
          <a:xfrm>
            <a:off x="6829060" y="3355606"/>
            <a:ext cx="2771091" cy="2724918"/>
          </a:xfrm>
          <a:prstGeom prst="ellips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253050B4-E3BE-1542-DB74-FCD9887E18EC}"/>
              </a:ext>
            </a:extLst>
          </p:cNvPr>
          <p:cNvSpPr>
            <a:spLocks noGrp="1"/>
          </p:cNvSpPr>
          <p:nvPr>
            <p:ph type="pic" sz="quarter" idx="11"/>
          </p:nvPr>
        </p:nvSpPr>
        <p:spPr>
          <a:xfrm>
            <a:off x="9219111" y="1824219"/>
            <a:ext cx="2499963" cy="2436200"/>
          </a:xfrm>
          <a:prstGeom prst="ellipse">
            <a:avLst/>
          </a:prstGeom>
        </p:spPr>
        <p:txBody>
          <a:bodyPr/>
          <a:lstStyle/>
          <a:p>
            <a:r>
              <a:rPr lang="en-US"/>
              <a:t>Click icon to add picture</a:t>
            </a:r>
          </a:p>
        </p:txBody>
      </p:sp>
      <p:sp>
        <p:nvSpPr>
          <p:cNvPr id="39" name="Text Placeholder 9">
            <a:extLst>
              <a:ext uri="{FF2B5EF4-FFF2-40B4-BE49-F238E27FC236}">
                <a16:creationId xmlns:a16="http://schemas.microsoft.com/office/drawing/2014/main" id="{5EEE38E1-DC22-2208-B6DA-9FE99B817DD6}"/>
              </a:ext>
            </a:extLst>
          </p:cNvPr>
          <p:cNvSpPr>
            <a:spLocks noGrp="1"/>
          </p:cNvSpPr>
          <p:nvPr>
            <p:ph type="body" sz="quarter" idx="13"/>
          </p:nvPr>
        </p:nvSpPr>
        <p:spPr>
          <a:xfrm>
            <a:off x="986807" y="1255248"/>
            <a:ext cx="6539408" cy="576234"/>
          </a:xfrm>
        </p:spPr>
        <p:txBody>
          <a:bodyPr>
            <a:noAutofit/>
          </a:bodyPr>
          <a:lstStyle>
            <a:lvl1pPr marL="0" indent="0">
              <a:buNone/>
              <a:defRPr sz="2400"/>
            </a:lvl1pPr>
          </a:lstStyle>
          <a:p>
            <a:pPr lvl="0"/>
            <a:r>
              <a:rPr lang="en-US"/>
              <a:t>Click to edit Master text styles</a:t>
            </a:r>
          </a:p>
        </p:txBody>
      </p:sp>
      <p:grpSp>
        <p:nvGrpSpPr>
          <p:cNvPr id="2" name="Group 1">
            <a:extLst>
              <a:ext uri="{FF2B5EF4-FFF2-40B4-BE49-F238E27FC236}">
                <a16:creationId xmlns:a16="http://schemas.microsoft.com/office/drawing/2014/main" id="{1705AD3B-4001-CC36-A0FC-C37BD9BA4D4A}"/>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6EDBC378-4456-1B76-677A-6C7693B2DC97}"/>
                </a:ext>
              </a:extLst>
            </p:cNvPr>
            <p:cNvGrpSpPr/>
            <p:nvPr userDrawn="1"/>
          </p:nvGrpSpPr>
          <p:grpSpPr>
            <a:xfrm>
              <a:off x="726651" y="6283402"/>
              <a:ext cx="10868638" cy="362289"/>
              <a:chOff x="731293" y="6099767"/>
              <a:chExt cx="10868638" cy="362289"/>
            </a:xfrm>
          </p:grpSpPr>
          <p:cxnSp>
            <p:nvCxnSpPr>
              <p:cNvPr id="7" name="Google Shape;86;p30">
                <a:extLst>
                  <a:ext uri="{FF2B5EF4-FFF2-40B4-BE49-F238E27FC236}">
                    <a16:creationId xmlns:a16="http://schemas.microsoft.com/office/drawing/2014/main" id="{8D713B9E-77D4-BC50-766E-1B682C51CBB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D30680E-786E-A07B-D180-58363C38A597}"/>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6" name="Picture 5" descr="A logo on a black background&#10;&#10;AI-generated content may be incorrect.">
              <a:extLst>
                <a:ext uri="{FF2B5EF4-FFF2-40B4-BE49-F238E27FC236}">
                  <a16:creationId xmlns:a16="http://schemas.microsoft.com/office/drawing/2014/main" id="{FB184168-6C0D-20CD-6F6F-43FC641CE45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9" name="Text Placeholder 25">
            <a:extLst>
              <a:ext uri="{FF2B5EF4-FFF2-40B4-BE49-F238E27FC236}">
                <a16:creationId xmlns:a16="http://schemas.microsoft.com/office/drawing/2014/main" id="{ECB13CF9-3524-E711-96D9-72896563E3BF}"/>
              </a:ext>
            </a:extLst>
          </p:cNvPr>
          <p:cNvSpPr>
            <a:spLocks noGrp="1"/>
          </p:cNvSpPr>
          <p:nvPr>
            <p:ph type="body" sz="quarter" idx="14"/>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95141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45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mall Round Pictur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454550" y="2007035"/>
            <a:ext cx="2782622" cy="2782622"/>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3" name="Group 12">
            <a:extLst>
              <a:ext uri="{FF2B5EF4-FFF2-40B4-BE49-F238E27FC236}">
                <a16:creationId xmlns:a16="http://schemas.microsoft.com/office/drawing/2014/main" id="{3EEA1BC6-C206-7F85-AE92-A5C580D01EE3}"/>
              </a:ext>
            </a:extLst>
          </p:cNvPr>
          <p:cNvGrpSpPr/>
          <p:nvPr userDrawn="1"/>
        </p:nvGrpSpPr>
        <p:grpSpPr>
          <a:xfrm>
            <a:off x="726651" y="6283402"/>
            <a:ext cx="10868638" cy="474125"/>
            <a:chOff x="726651" y="6283402"/>
            <a:chExt cx="10868638" cy="474125"/>
          </a:xfrm>
        </p:grpSpPr>
        <p:grpSp>
          <p:nvGrpSpPr>
            <p:cNvPr id="14" name="Group 13">
              <a:extLst>
                <a:ext uri="{FF2B5EF4-FFF2-40B4-BE49-F238E27FC236}">
                  <a16:creationId xmlns:a16="http://schemas.microsoft.com/office/drawing/2014/main" id="{25569CDB-3C39-8A2E-C810-A25D8B199292}"/>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1AA383B4-6681-3BC3-68F0-A7331C6FA11A}"/>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B51B5209-FE63-8280-95DF-94BEEB92FE9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9E7E7065-5454-E7E2-A3FB-BAFB629D6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D690A1EB-4EDA-62DD-6278-F95EDF8E344B}"/>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7524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DAAE-0823-5225-8B7F-275AEC4BFD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6F1F2-181C-2460-119A-D57D707BA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7C9C7-396F-40CE-60A9-37374360E308}"/>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5" name="Footer Placeholder 4">
            <a:extLst>
              <a:ext uri="{FF2B5EF4-FFF2-40B4-BE49-F238E27FC236}">
                <a16:creationId xmlns:a16="http://schemas.microsoft.com/office/drawing/2014/main" id="{BFCA64AD-C6D8-3A47-8518-4CE144D05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3955B-9C88-DC02-230C-2C60AB7A1E6E}"/>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39134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C04B-A879-0AAA-89AA-BEFBD8B603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2D12F6-4F6C-FDF2-C0E9-76236FD790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9326F9-68F7-D675-CC54-91A3ABC82F7A}"/>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5" name="Footer Placeholder 4">
            <a:extLst>
              <a:ext uri="{FF2B5EF4-FFF2-40B4-BE49-F238E27FC236}">
                <a16:creationId xmlns:a16="http://schemas.microsoft.com/office/drawing/2014/main" id="{111CC0C7-2F61-2874-BB28-F5050EF29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48FD5-FAEC-A5C0-5E41-1114224E8DEB}"/>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300916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1F25-E6B9-C5E5-E039-B66E3318E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C7F233-841C-C6BE-7523-93E15FC512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DDA4E-51B8-DAB6-05E1-32AC3E9717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7FB24C-4762-6AB4-885F-B232DF98D40A}"/>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6" name="Footer Placeholder 5">
            <a:extLst>
              <a:ext uri="{FF2B5EF4-FFF2-40B4-BE49-F238E27FC236}">
                <a16:creationId xmlns:a16="http://schemas.microsoft.com/office/drawing/2014/main" id="{32D81251-950F-3059-9106-3BA88F92E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B8685-FEC4-9607-136C-5D8DE3F8FEC6}"/>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135630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399D-40E8-F465-5B60-1ECEB3B791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3B19A-859A-DD2B-2AD9-42F205C94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87539-5219-9F2A-C30D-137324E5AE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86AE6-49A5-E0DC-1D75-B57EAD6B1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60C38-BC34-643F-FDFA-CBB9091C33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FEAEC4-9F18-5AF5-BC22-E46D02AE6E38}"/>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8" name="Footer Placeholder 7">
            <a:extLst>
              <a:ext uri="{FF2B5EF4-FFF2-40B4-BE49-F238E27FC236}">
                <a16:creationId xmlns:a16="http://schemas.microsoft.com/office/drawing/2014/main" id="{2EDD0E1D-FB01-52EA-AAF6-3CC6FAE5A0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4B2D43-6541-FB23-3A60-212C02C1E3F4}"/>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292372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3A68-EA17-1C98-DB9C-6BBBA3A64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13C95C-8111-FDF2-AAF5-3595F4B050E9}"/>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4" name="Footer Placeholder 3">
            <a:extLst>
              <a:ext uri="{FF2B5EF4-FFF2-40B4-BE49-F238E27FC236}">
                <a16:creationId xmlns:a16="http://schemas.microsoft.com/office/drawing/2014/main" id="{2B211C59-B4FF-39C9-8E54-7C2DD6097F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5E8D1C-4AA3-BAD6-1859-E13821412503}"/>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84390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DAC74-D526-990A-CA01-99DB34F41ACA}"/>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3" name="Footer Placeholder 2">
            <a:extLst>
              <a:ext uri="{FF2B5EF4-FFF2-40B4-BE49-F238E27FC236}">
                <a16:creationId xmlns:a16="http://schemas.microsoft.com/office/drawing/2014/main" id="{44605A7B-C9C5-BC19-B915-F643258A83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9C80F4-2A8B-083E-B5D6-A5C6D8E5057C}"/>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104803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3F5E-B861-3A4A-B099-5E96CE459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A7BB1-2543-F2F0-9BD5-0A4E13DD00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3537A6-C777-AFBA-6FE8-8A7F2157B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0ED1F-D1FC-5425-EA39-BCFB6D25D01B}"/>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6" name="Footer Placeholder 5">
            <a:extLst>
              <a:ext uri="{FF2B5EF4-FFF2-40B4-BE49-F238E27FC236}">
                <a16:creationId xmlns:a16="http://schemas.microsoft.com/office/drawing/2014/main" id="{03577049-9CA0-DDBC-D0B2-62D2623FE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EC08-5A14-F096-C26B-F9CA29054F97}"/>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135879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0258-2190-E856-FD86-46C6AE708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4BF55-9EA7-EFF1-DDA6-93185DB5A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272836-6737-C736-8888-928571C25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0E4D8-427A-0FC0-036E-7CD0F6C440A5}"/>
              </a:ext>
            </a:extLst>
          </p:cNvPr>
          <p:cNvSpPr>
            <a:spLocks noGrp="1"/>
          </p:cNvSpPr>
          <p:nvPr>
            <p:ph type="dt" sz="half" idx="10"/>
          </p:nvPr>
        </p:nvSpPr>
        <p:spPr/>
        <p:txBody>
          <a:bodyPr/>
          <a:lstStyle/>
          <a:p>
            <a:fld id="{F8F877A6-6F9B-4F38-AF05-D257102B3B58}" type="datetimeFigureOut">
              <a:rPr lang="en-US" smtClean="0"/>
              <a:t>3/30/2026</a:t>
            </a:fld>
            <a:endParaRPr lang="en-US"/>
          </a:p>
        </p:txBody>
      </p:sp>
      <p:sp>
        <p:nvSpPr>
          <p:cNvPr id="6" name="Footer Placeholder 5">
            <a:extLst>
              <a:ext uri="{FF2B5EF4-FFF2-40B4-BE49-F238E27FC236}">
                <a16:creationId xmlns:a16="http://schemas.microsoft.com/office/drawing/2014/main" id="{D1E83848-3224-F889-B9A6-BA4FE0C7A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72DD5-2820-D9AA-FC0B-325AA25FC516}"/>
              </a:ext>
            </a:extLst>
          </p:cNvPr>
          <p:cNvSpPr>
            <a:spLocks noGrp="1"/>
          </p:cNvSpPr>
          <p:nvPr>
            <p:ph type="sldNum" sz="quarter" idx="12"/>
          </p:nvPr>
        </p:nvSpPr>
        <p:spPr/>
        <p:txBody>
          <a:bodyPr/>
          <a:lstStyle/>
          <a:p>
            <a:fld id="{0FA4223B-5C5D-461C-8574-18AC5CE509D4}" type="slidenum">
              <a:rPr lang="en-US" smtClean="0"/>
              <a:t>‹#›</a:t>
            </a:fld>
            <a:endParaRPr lang="en-US"/>
          </a:p>
        </p:txBody>
      </p:sp>
    </p:spTree>
    <p:extLst>
      <p:ext uri="{BB962C8B-B14F-4D97-AF65-F5344CB8AC3E}">
        <p14:creationId xmlns:p14="http://schemas.microsoft.com/office/powerpoint/2010/main" val="114633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51379-EEFE-1332-BB47-C0F1B4B58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97DE6-3167-3135-ADC6-EE0502701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A5CF1-D34C-05A3-E58D-1BDEC7944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F877A6-6F9B-4F38-AF05-D257102B3B58}" type="datetimeFigureOut">
              <a:rPr lang="en-US" smtClean="0"/>
              <a:t>3/30/2026</a:t>
            </a:fld>
            <a:endParaRPr lang="en-US"/>
          </a:p>
        </p:txBody>
      </p:sp>
      <p:sp>
        <p:nvSpPr>
          <p:cNvPr id="5" name="Footer Placeholder 4">
            <a:extLst>
              <a:ext uri="{FF2B5EF4-FFF2-40B4-BE49-F238E27FC236}">
                <a16:creationId xmlns:a16="http://schemas.microsoft.com/office/drawing/2014/main" id="{641CFCAD-9BBC-E5F3-861A-ED6837AD8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12EF77-11E9-22CA-38D2-4D40A4EE7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A4223B-5C5D-461C-8574-18AC5CE509D4}" type="slidenum">
              <a:rPr lang="en-US" smtClean="0"/>
              <a:t>‹#›</a:t>
            </a:fld>
            <a:endParaRPr lang="en-US"/>
          </a:p>
        </p:txBody>
      </p:sp>
    </p:spTree>
    <p:extLst>
      <p:ext uri="{BB962C8B-B14F-4D97-AF65-F5344CB8AC3E}">
        <p14:creationId xmlns:p14="http://schemas.microsoft.com/office/powerpoint/2010/main" val="237787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thelaa.org/gwinnett/" TargetMode="External"/><Relationship Id="rId2" Type="http://schemas.openxmlformats.org/officeDocument/2006/relationships/hyperlink" Target="https://dca.georgia.gov/affordable-housing/homelessness-assistance/georgia-balance-state-continuum-care/i-am-homeless-and"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svdpgeorgia.org/gr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383AC-D284-B54F-1385-473D2E38CB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E43469-00A3-2138-B3D5-6A0441B62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FC6EC91-B422-000C-A099-3E85D14DE2E2}"/>
              </a:ext>
            </a:extLst>
          </p:cNvPr>
          <p:cNvSpPr txBox="1"/>
          <p:nvPr/>
        </p:nvSpPr>
        <p:spPr>
          <a:xfrm>
            <a:off x="3393831" y="2644170"/>
            <a:ext cx="6713730" cy="2308324"/>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a:solidFill>
                  <a:srgbClr val="01518F"/>
                </a:solidFill>
                <a:latin typeface="Montserrat"/>
              </a:rPr>
              <a:t>SERVING HOMELESS NEIGHBORS</a:t>
            </a:r>
            <a:endParaRPr kumimoji="0" lang="en-US" sz="4800" b="1" i="0" u="none" strike="noStrike" kern="1200" cap="none" spc="0" normalizeH="0" baseline="0" noProof="0">
              <a:ln>
                <a:noFill/>
              </a:ln>
              <a:solidFill>
                <a:srgbClr val="01518F"/>
              </a:solidFill>
              <a:effectLst/>
              <a:uLnTx/>
              <a:uFillTx/>
              <a:latin typeface="Montserrat"/>
              <a:ea typeface="+mn-ea"/>
              <a:cs typeface="+mn-cs"/>
            </a:endParaRPr>
          </a:p>
        </p:txBody>
      </p:sp>
      <p:sp>
        <p:nvSpPr>
          <p:cNvPr id="7" name="TextBox 6">
            <a:extLst>
              <a:ext uri="{FF2B5EF4-FFF2-40B4-BE49-F238E27FC236}">
                <a16:creationId xmlns:a16="http://schemas.microsoft.com/office/drawing/2014/main" id="{00F9B8DD-0C4A-941D-0F41-EB1235B0E5EE}"/>
              </a:ext>
            </a:extLst>
          </p:cNvPr>
          <p:cNvSpPr txBox="1"/>
          <p:nvPr/>
        </p:nvSpPr>
        <p:spPr>
          <a:xfrm>
            <a:off x="4172188" y="4952494"/>
            <a:ext cx="5333998" cy="646331"/>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a:solidFill>
                  <a:srgbClr val="F6871F"/>
                </a:solidFill>
                <a:latin typeface="Montserrat"/>
              </a:rPr>
              <a:t>Christa Frye, </a:t>
            </a:r>
            <a:r>
              <a:rPr lang="en-US">
                <a:solidFill>
                  <a:srgbClr val="F6871F"/>
                </a:solidFill>
                <a:latin typeface="Montserrat"/>
              </a:rPr>
              <a:t>Council Casework Manager</a:t>
            </a:r>
            <a:r>
              <a:rPr kumimoji="0" lang="en-US" b="0" i="0" u="none" strike="noStrike" kern="1200" cap="none" spc="0" normalizeH="0" baseline="0" noProof="0">
                <a:ln>
                  <a:noFill/>
                </a:ln>
                <a:solidFill>
                  <a:srgbClr val="F6871F"/>
                </a:solidFill>
                <a:effectLst/>
                <a:uLnTx/>
                <a:uFillTx/>
                <a:latin typeface="Montserrat"/>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6871F"/>
                </a:solidFill>
                <a:effectLst/>
                <a:uLnTx/>
                <a:uFillTx/>
                <a:latin typeface="Montserrat"/>
                <a:ea typeface="+mn-ea"/>
                <a:cs typeface="+mn-cs"/>
              </a:rPr>
              <a:t>Mariel Risner-Sivley, </a:t>
            </a:r>
            <a:r>
              <a:rPr kumimoji="0" lang="en-US" b="0" i="0" u="none" strike="noStrike" kern="1200" cap="none" spc="0" normalizeH="0" baseline="0" noProof="0">
                <a:ln>
                  <a:noFill/>
                </a:ln>
                <a:solidFill>
                  <a:srgbClr val="F6871F"/>
                </a:solidFill>
                <a:effectLst/>
                <a:uLnTx/>
                <a:uFillTx/>
                <a:latin typeface="Montserrat"/>
                <a:ea typeface="+mn-ea"/>
                <a:cs typeface="+mn-cs"/>
              </a:rPr>
              <a:t>Director of Housing</a:t>
            </a:r>
          </a:p>
        </p:txBody>
      </p:sp>
    </p:spTree>
    <p:extLst>
      <p:ext uri="{BB962C8B-B14F-4D97-AF65-F5344CB8AC3E}">
        <p14:creationId xmlns:p14="http://schemas.microsoft.com/office/powerpoint/2010/main" val="70508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7C8A1-A762-27B6-B61B-6DF703CBB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F7A69-F2D1-D41B-E723-B461267426CE}"/>
              </a:ext>
            </a:extLst>
          </p:cNvPr>
          <p:cNvSpPr>
            <a:spLocks noGrp="1"/>
          </p:cNvSpPr>
          <p:nvPr>
            <p:ph type="title"/>
          </p:nvPr>
        </p:nvSpPr>
        <p:spPr>
          <a:xfrm>
            <a:off x="839788" y="457200"/>
            <a:ext cx="8982638" cy="840658"/>
          </a:xfrm>
        </p:spPr>
        <p:txBody>
          <a:bodyPr>
            <a:normAutofit/>
          </a:bodyPr>
          <a:lstStyle/>
          <a:p>
            <a:r>
              <a:rPr lang="en-US" b="1">
                <a:solidFill>
                  <a:schemeClr val="tx2">
                    <a:lumMod val="76000"/>
                    <a:lumOff val="24000"/>
                  </a:schemeClr>
                </a:solidFill>
              </a:rPr>
              <a:t>How to access Federal/State resources?</a:t>
            </a:r>
          </a:p>
        </p:txBody>
      </p:sp>
      <p:sp>
        <p:nvSpPr>
          <p:cNvPr id="4" name="Text Placeholder 3">
            <a:extLst>
              <a:ext uri="{FF2B5EF4-FFF2-40B4-BE49-F238E27FC236}">
                <a16:creationId xmlns:a16="http://schemas.microsoft.com/office/drawing/2014/main" id="{DF8D8923-4096-CBEE-4BF5-15C79A64EF6C}"/>
              </a:ext>
            </a:extLst>
          </p:cNvPr>
          <p:cNvSpPr>
            <a:spLocks noGrp="1"/>
          </p:cNvSpPr>
          <p:nvPr>
            <p:ph type="body" sz="half" idx="2"/>
          </p:nvPr>
        </p:nvSpPr>
        <p:spPr>
          <a:xfrm>
            <a:off x="839788" y="1523206"/>
            <a:ext cx="4394148" cy="4434066"/>
          </a:xfrm>
        </p:spPr>
        <p:txBody>
          <a:bodyPr vert="horz" lIns="91440" tIns="45720" rIns="91440" bIns="45720" rtlCol="0" anchor="t">
            <a:normAutofit/>
          </a:bodyPr>
          <a:lstStyle/>
          <a:p>
            <a:r>
              <a:rPr lang="en-US" sz="2000" b="1"/>
              <a:t>What are CoCs?</a:t>
            </a:r>
            <a:endParaRPr lang="en-US"/>
          </a:p>
          <a:p>
            <a:r>
              <a:rPr lang="en-US" sz="1800"/>
              <a:t>A Continuum of Care (CoC) is a HUD-designed local planning body that coordinates housing and services for homeless individuals and families.</a:t>
            </a:r>
            <a:endParaRPr lang="en-US"/>
          </a:p>
          <a:p>
            <a:r>
              <a:rPr lang="en-US" sz="2000" b="1"/>
              <a:t>What is Coordinated Entry?</a:t>
            </a:r>
            <a:endParaRPr lang="en-US"/>
          </a:p>
          <a:p>
            <a:r>
              <a:rPr lang="en-US" sz="1800"/>
              <a:t>A HUD-designed process for unhoused neighbors to access resources.  It uses an assessment tool to align interventions.</a:t>
            </a:r>
            <a:endParaRPr lang="en-US" sz="1800">
              <a:solidFill>
                <a:srgbClr val="000000"/>
              </a:solidFill>
            </a:endParaRPr>
          </a:p>
          <a:p>
            <a:r>
              <a:rPr lang="en-US" sz="1800" b="1">
                <a:solidFill>
                  <a:srgbClr val="000000"/>
                </a:solidFill>
              </a:rPr>
              <a:t>Who Is it For?</a:t>
            </a:r>
            <a:endParaRPr lang="en-US"/>
          </a:p>
          <a:p>
            <a:r>
              <a:rPr lang="en-US" sz="1800">
                <a:solidFill>
                  <a:srgbClr val="000000"/>
                </a:solidFill>
              </a:rPr>
              <a:t>Neighbors who meet the </a:t>
            </a:r>
            <a:r>
              <a:rPr lang="en-US" sz="1800" u="sng">
                <a:solidFill>
                  <a:srgbClr val="000000"/>
                </a:solidFill>
              </a:rPr>
              <a:t>HUD definition</a:t>
            </a:r>
            <a:r>
              <a:rPr lang="en-US" sz="1800">
                <a:solidFill>
                  <a:srgbClr val="000000"/>
                </a:solidFill>
              </a:rPr>
              <a:t> of homeless</a:t>
            </a:r>
          </a:p>
          <a:p>
            <a:endParaRPr lang="en-US" sz="1800">
              <a:solidFill>
                <a:srgbClr val="000000"/>
              </a:solidFill>
            </a:endParaRPr>
          </a:p>
        </p:txBody>
      </p:sp>
      <p:pic>
        <p:nvPicPr>
          <p:cNvPr id="7" name="Picture Placeholder 6">
            <a:extLst>
              <a:ext uri="{FF2B5EF4-FFF2-40B4-BE49-F238E27FC236}">
                <a16:creationId xmlns:a16="http://schemas.microsoft.com/office/drawing/2014/main" id="{AE3CB9F3-A242-AB47-76D8-8E02A600602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68" b="1768"/>
          <a:stretch>
            <a:fillRect/>
          </a:stretch>
        </p:blipFill>
        <p:spPr>
          <a:xfrm>
            <a:off x="5879690" y="1648914"/>
            <a:ext cx="5732923" cy="4526768"/>
          </a:xfrm>
          <a:prstGeom prst="rect">
            <a:avLst/>
          </a:prstGeom>
        </p:spPr>
      </p:pic>
    </p:spTree>
    <p:extLst>
      <p:ext uri="{BB962C8B-B14F-4D97-AF65-F5344CB8AC3E}">
        <p14:creationId xmlns:p14="http://schemas.microsoft.com/office/powerpoint/2010/main" val="349224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9643-90AC-F469-FC71-44B0AA91F87D}"/>
              </a:ext>
            </a:extLst>
          </p:cNvPr>
          <p:cNvSpPr>
            <a:spLocks noGrp="1"/>
          </p:cNvSpPr>
          <p:nvPr>
            <p:ph type="title"/>
          </p:nvPr>
        </p:nvSpPr>
        <p:spPr/>
        <p:txBody>
          <a:bodyPr/>
          <a:lstStyle/>
          <a:p>
            <a:r>
              <a:rPr lang="en-US" sz="3200" b="1">
                <a:solidFill>
                  <a:schemeClr val="tx2">
                    <a:lumMod val="76000"/>
                    <a:lumOff val="24000"/>
                  </a:schemeClr>
                </a:solidFill>
              </a:rPr>
              <a:t>How to access Federal/State resources?</a:t>
            </a:r>
            <a:endParaRPr lang="en-US"/>
          </a:p>
        </p:txBody>
      </p:sp>
      <p:sp>
        <p:nvSpPr>
          <p:cNvPr id="3" name="TextBox 2">
            <a:extLst>
              <a:ext uri="{FF2B5EF4-FFF2-40B4-BE49-F238E27FC236}">
                <a16:creationId xmlns:a16="http://schemas.microsoft.com/office/drawing/2014/main" id="{09A2F60E-18CF-45C2-5682-CA057910CA60}"/>
              </a:ext>
            </a:extLst>
          </p:cNvPr>
          <p:cNvSpPr txBox="1"/>
          <p:nvPr/>
        </p:nvSpPr>
        <p:spPr>
          <a:xfrm>
            <a:off x="1042219" y="1779639"/>
            <a:ext cx="7098891" cy="4462760"/>
          </a:xfrm>
          <a:prstGeom prst="rect">
            <a:avLst/>
          </a:prstGeom>
          <a:noFill/>
        </p:spPr>
        <p:txBody>
          <a:bodyPr wrap="square" lIns="91440" tIns="45720" rIns="91440" bIns="45720" rtlCol="0" anchor="t">
            <a:spAutoFit/>
          </a:bodyPr>
          <a:lstStyle/>
          <a:p>
            <a:r>
              <a:rPr lang="en-US" sz="2400">
                <a:solidFill>
                  <a:srgbClr val="0A0A0A"/>
                </a:solidFill>
                <a:highlight>
                  <a:srgbClr val="FFFFFF"/>
                </a:highlight>
                <a:ea typeface="+mn-lt"/>
                <a:cs typeface="+mn-lt"/>
              </a:rPr>
              <a:t>There are 9 CoCs in GA</a:t>
            </a:r>
            <a:endParaRPr lang="en-US" sz="2400"/>
          </a:p>
          <a:p>
            <a:pPr marL="285750" indent="-285750">
              <a:buFont typeface="Arial"/>
              <a:buChar char="•"/>
            </a:pPr>
            <a:endParaRPr lang="en-US" sz="2400">
              <a:solidFill>
                <a:srgbClr val="0A0A0A"/>
              </a:solidFill>
              <a:highlight>
                <a:srgbClr val="FFFFFF"/>
              </a:highlight>
              <a:ea typeface="+mn-lt"/>
              <a:cs typeface="+mn-lt"/>
            </a:endParaRPr>
          </a:p>
          <a:p>
            <a:pPr marL="285750" indent="-285750">
              <a:buFont typeface="Arial"/>
              <a:buChar char="•"/>
            </a:pPr>
            <a:r>
              <a:rPr lang="en-US" sz="2400">
                <a:solidFill>
                  <a:srgbClr val="0A0A0A"/>
                </a:solidFill>
                <a:highlight>
                  <a:srgbClr val="FFFFFF"/>
                </a:highlight>
                <a:ea typeface="+mn-lt"/>
                <a:cs typeface="+mn-lt"/>
              </a:rPr>
              <a:t>Balance of State </a:t>
            </a:r>
            <a:endParaRPr lang="en-US" sz="2400">
              <a:solidFill>
                <a:srgbClr val="000000"/>
              </a:solidFill>
              <a:ea typeface="+mn-lt"/>
              <a:cs typeface="+mn-lt"/>
            </a:endParaRPr>
          </a:p>
          <a:p>
            <a:pPr marL="285750" indent="-285750">
              <a:buFont typeface="Arial"/>
              <a:buChar char="•"/>
            </a:pPr>
            <a:r>
              <a:rPr lang="en-US" sz="2400">
                <a:solidFill>
                  <a:srgbClr val="0A0A0A"/>
                </a:solidFill>
                <a:highlight>
                  <a:srgbClr val="FFFFFF"/>
                </a:highlight>
                <a:ea typeface="+mn-lt"/>
                <a:cs typeface="+mn-lt"/>
              </a:rPr>
              <a:t>City of Atlanta</a:t>
            </a:r>
            <a:endParaRPr lang="en-US" sz="2400"/>
          </a:p>
          <a:p>
            <a:pPr marL="285750" indent="-285750">
              <a:buFont typeface="Arial"/>
              <a:buChar char="•"/>
            </a:pPr>
            <a:r>
              <a:rPr lang="en-US" sz="2400">
                <a:solidFill>
                  <a:srgbClr val="0A0A0A"/>
                </a:solidFill>
                <a:highlight>
                  <a:srgbClr val="FFFFFF"/>
                </a:highlight>
                <a:ea typeface="+mn-lt"/>
                <a:cs typeface="+mn-lt"/>
              </a:rPr>
              <a:t>Fulton County (excluding Atlanta)</a:t>
            </a:r>
            <a:endParaRPr lang="en-US" sz="2400"/>
          </a:p>
          <a:p>
            <a:pPr marL="285750" indent="-285750">
              <a:buFont typeface="Arial"/>
              <a:buChar char="•"/>
            </a:pPr>
            <a:r>
              <a:rPr lang="en-US" sz="2400">
                <a:solidFill>
                  <a:srgbClr val="0A0A0A"/>
                </a:solidFill>
                <a:highlight>
                  <a:srgbClr val="FFFFFF"/>
                </a:highlight>
                <a:ea typeface="+mn-lt"/>
                <a:cs typeface="+mn-lt"/>
              </a:rPr>
              <a:t>Athens-Clarke County </a:t>
            </a:r>
            <a:endParaRPr lang="en-US" sz="2400"/>
          </a:p>
          <a:p>
            <a:pPr marL="285750" indent="-285750">
              <a:buFont typeface="Arial"/>
              <a:buChar char="•"/>
            </a:pPr>
            <a:r>
              <a:rPr lang="en-US" sz="2400">
                <a:solidFill>
                  <a:srgbClr val="0A0A0A"/>
                </a:solidFill>
                <a:highlight>
                  <a:srgbClr val="FFFFFF"/>
                </a:highlight>
                <a:ea typeface="+mn-lt"/>
                <a:cs typeface="+mn-lt"/>
              </a:rPr>
              <a:t>Augusta-Richmond County</a:t>
            </a:r>
            <a:endParaRPr lang="en-US" sz="2400"/>
          </a:p>
          <a:p>
            <a:pPr marL="285750" indent="-285750">
              <a:buFont typeface="Arial"/>
              <a:buChar char="•"/>
            </a:pPr>
            <a:r>
              <a:rPr lang="en-US" sz="2400">
                <a:solidFill>
                  <a:srgbClr val="0A0A0A"/>
                </a:solidFill>
                <a:highlight>
                  <a:srgbClr val="FFFFFF"/>
                </a:highlight>
                <a:ea typeface="+mn-lt"/>
                <a:cs typeface="+mn-lt"/>
              </a:rPr>
              <a:t>Columbus-Muscogee/Russell County</a:t>
            </a:r>
            <a:endParaRPr lang="en-US" sz="2400"/>
          </a:p>
          <a:p>
            <a:pPr marL="285750" indent="-285750">
              <a:buFont typeface="Arial"/>
              <a:buChar char="•"/>
            </a:pPr>
            <a:r>
              <a:rPr lang="en-US" sz="2400">
                <a:solidFill>
                  <a:srgbClr val="0A0A0A"/>
                </a:solidFill>
                <a:highlight>
                  <a:srgbClr val="FFFFFF"/>
                </a:highlight>
                <a:ea typeface="+mn-lt"/>
                <a:cs typeface="+mn-lt"/>
              </a:rPr>
              <a:t>Marietta/Cobb County </a:t>
            </a:r>
            <a:endParaRPr lang="en-US" sz="2400"/>
          </a:p>
          <a:p>
            <a:pPr marL="285750" indent="-285750">
              <a:buFont typeface="Arial"/>
              <a:buChar char="•"/>
            </a:pPr>
            <a:r>
              <a:rPr lang="en-US" sz="2400">
                <a:solidFill>
                  <a:srgbClr val="0A0A0A"/>
                </a:solidFill>
                <a:highlight>
                  <a:srgbClr val="FFFFFF"/>
                </a:highlight>
                <a:ea typeface="+mn-lt"/>
                <a:cs typeface="+mn-lt"/>
              </a:rPr>
              <a:t>Savannah/Chatham County </a:t>
            </a:r>
            <a:endParaRPr lang="en-US" sz="2400"/>
          </a:p>
          <a:p>
            <a:pPr marL="285750" indent="-285750">
              <a:buFont typeface="Arial"/>
              <a:buChar char="•"/>
            </a:pPr>
            <a:r>
              <a:rPr lang="en-US" sz="2400">
                <a:solidFill>
                  <a:srgbClr val="0A0A0A"/>
                </a:solidFill>
                <a:highlight>
                  <a:srgbClr val="FFFFFF"/>
                </a:highlight>
                <a:ea typeface="+mn-lt"/>
                <a:cs typeface="+mn-lt"/>
              </a:rPr>
              <a:t>DeKalb County (excluding Atlanta)</a:t>
            </a:r>
            <a:endParaRPr lang="en-US" sz="2400"/>
          </a:p>
          <a:p>
            <a:endParaRPr lang="en-US" sz="2000">
              <a:solidFill>
                <a:srgbClr val="FF0000"/>
              </a:solidFill>
            </a:endParaRPr>
          </a:p>
        </p:txBody>
      </p:sp>
    </p:spTree>
    <p:extLst>
      <p:ext uri="{BB962C8B-B14F-4D97-AF65-F5344CB8AC3E}">
        <p14:creationId xmlns:p14="http://schemas.microsoft.com/office/powerpoint/2010/main" val="139294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556E2-774E-8FBC-FF2C-B252EEAD8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91B83-23CA-C239-5C91-163CFA8ABFA6}"/>
              </a:ext>
            </a:extLst>
          </p:cNvPr>
          <p:cNvSpPr>
            <a:spLocks noGrp="1"/>
          </p:cNvSpPr>
          <p:nvPr>
            <p:ph type="title"/>
          </p:nvPr>
        </p:nvSpPr>
        <p:spPr/>
        <p:txBody>
          <a:bodyPr/>
          <a:lstStyle/>
          <a:p>
            <a:r>
              <a:rPr lang="en-US" sz="3200" b="1">
                <a:solidFill>
                  <a:schemeClr val="tx2">
                    <a:lumMod val="76000"/>
                    <a:lumOff val="24000"/>
                  </a:schemeClr>
                </a:solidFill>
              </a:rPr>
              <a:t>How to access Federal/State resources?</a:t>
            </a:r>
            <a:endParaRPr lang="en-US"/>
          </a:p>
        </p:txBody>
      </p:sp>
      <p:sp>
        <p:nvSpPr>
          <p:cNvPr id="3" name="TextBox 2">
            <a:extLst>
              <a:ext uri="{FF2B5EF4-FFF2-40B4-BE49-F238E27FC236}">
                <a16:creationId xmlns:a16="http://schemas.microsoft.com/office/drawing/2014/main" id="{3441EF47-8696-A12F-6E66-BF9E67E796EC}"/>
              </a:ext>
            </a:extLst>
          </p:cNvPr>
          <p:cNvSpPr txBox="1"/>
          <p:nvPr/>
        </p:nvSpPr>
        <p:spPr>
          <a:xfrm>
            <a:off x="1282851" y="1559060"/>
            <a:ext cx="7098891" cy="4647426"/>
          </a:xfrm>
          <a:prstGeom prst="rect">
            <a:avLst/>
          </a:prstGeom>
          <a:noFill/>
        </p:spPr>
        <p:txBody>
          <a:bodyPr wrap="square" lIns="91440" tIns="45720" rIns="91440" bIns="45720" rtlCol="0" anchor="t">
            <a:spAutoFit/>
          </a:bodyPr>
          <a:lstStyle/>
          <a:p>
            <a:pPr marL="285750" indent="-285750">
              <a:buFont typeface="Arial"/>
              <a:buChar char="•"/>
            </a:pPr>
            <a:endParaRPr lang="en-US" sz="1200">
              <a:solidFill>
                <a:srgbClr val="0A0A0A"/>
              </a:solidFill>
              <a:highlight>
                <a:srgbClr val="FFFFFF"/>
              </a:highlight>
              <a:ea typeface="+mn-lt"/>
              <a:cs typeface="+mn-lt"/>
            </a:endParaRPr>
          </a:p>
          <a:p>
            <a:r>
              <a:rPr lang="en-US" sz="1200">
                <a:solidFill>
                  <a:srgbClr val="0A0A0A"/>
                </a:solidFill>
                <a:highlight>
                  <a:srgbClr val="FFFFFF"/>
                </a:highlight>
                <a:ea typeface="+mn-lt"/>
                <a:cs typeface="+mn-lt"/>
              </a:rPr>
              <a:t> </a:t>
            </a:r>
            <a:r>
              <a:rPr lang="en-US" sz="2400">
                <a:solidFill>
                  <a:srgbClr val="0A0A0A"/>
                </a:solidFill>
                <a:highlight>
                  <a:srgbClr val="FFFFFF"/>
                </a:highlight>
                <a:ea typeface="+mn-lt"/>
                <a:cs typeface="+mn-lt"/>
              </a:rPr>
              <a:t>LINK to each CoC:</a:t>
            </a:r>
          </a:p>
          <a:p>
            <a:endParaRPr lang="en-US" sz="2400">
              <a:solidFill>
                <a:srgbClr val="0A0A0A"/>
              </a:solidFill>
              <a:highlight>
                <a:srgbClr val="FFFFFF"/>
              </a:highlight>
              <a:ea typeface="+mn-lt"/>
              <a:cs typeface="+mn-lt"/>
            </a:endParaRPr>
          </a:p>
          <a:p>
            <a:r>
              <a:rPr lang="en-US" sz="2400">
                <a:highlight>
                  <a:srgbClr val="FFFFFF"/>
                </a:highlight>
                <a:ea typeface="+mn-lt"/>
                <a:cs typeface="+mn-lt"/>
                <a:hlinkClick r:id="rId2">
                  <a:extLst>
                    <a:ext uri="{A12FA001-AC4F-418D-AE19-62706E023703}">
                      <ahyp:hlinkClr xmlns:ahyp="http://schemas.microsoft.com/office/drawing/2018/hyperlinkcolor" val="tx"/>
                    </a:ext>
                  </a:extLst>
                </a:hlinkClick>
              </a:rPr>
              <a:t>https://dca.georgia.gov/affordable-housing/homelessness-assistance/georgia-balance-state-continuum-care/i-am-homeless-and</a:t>
            </a:r>
            <a:r>
              <a:rPr lang="en-US" sz="2400">
                <a:highlight>
                  <a:srgbClr val="FFFFFF"/>
                </a:highlight>
                <a:ea typeface="+mn-lt"/>
                <a:cs typeface="+mn-lt"/>
              </a:rPr>
              <a:t> </a:t>
            </a:r>
            <a:endParaRPr lang="en-US" sz="2400"/>
          </a:p>
          <a:p>
            <a:endParaRPr lang="en-US" sz="2400"/>
          </a:p>
          <a:p>
            <a:pPr marL="342900" indent="-342900">
              <a:buFont typeface="Arial"/>
              <a:buChar char="•"/>
            </a:pPr>
            <a:r>
              <a:rPr lang="en-US" sz="2400"/>
              <a:t> </a:t>
            </a:r>
            <a:r>
              <a:rPr lang="en-US" sz="2400" err="1"/>
              <a:t>HomeFirst</a:t>
            </a:r>
            <a:r>
              <a:rPr lang="en-US" sz="2400"/>
              <a:t> </a:t>
            </a:r>
            <a:r>
              <a:rPr lang="en-US" sz="2400" err="1"/>
              <a:t>Gwinett</a:t>
            </a:r>
            <a:r>
              <a:rPr lang="en-US" sz="2400"/>
              <a:t> - </a:t>
            </a:r>
            <a:r>
              <a:rPr lang="en-US" sz="2400">
                <a:ea typeface="+mn-lt"/>
                <a:cs typeface="+mn-lt"/>
                <a:hlinkClick r:id="rId3">
                  <a:extLst>
                    <a:ext uri="{A12FA001-AC4F-418D-AE19-62706E023703}">
                      <ahyp:hlinkClr xmlns:ahyp="http://schemas.microsoft.com/office/drawing/2018/hyperlinkcolor" val="tx"/>
                    </a:ext>
                  </a:extLst>
                </a:hlinkClick>
              </a:rPr>
              <a:t>https://thelaa.org/gwinnett/</a:t>
            </a:r>
          </a:p>
          <a:p>
            <a:pPr marL="342900" indent="-342900">
              <a:buFont typeface="Arial"/>
              <a:buChar char="•"/>
            </a:pPr>
            <a:endParaRPr lang="en-US" sz="2400"/>
          </a:p>
          <a:p>
            <a:pPr marL="342900" indent="-342900">
              <a:buFont typeface="Arial"/>
              <a:buChar char="•"/>
            </a:pPr>
            <a:r>
              <a:rPr lang="en-US" sz="2400"/>
              <a:t>Shower resources: First Thursday of the month at the CSC</a:t>
            </a:r>
          </a:p>
          <a:p>
            <a:endParaRPr lang="en-US" sz="2400">
              <a:solidFill>
                <a:srgbClr val="FF0000"/>
              </a:solidFill>
            </a:endParaRPr>
          </a:p>
          <a:p>
            <a:endParaRPr lang="en-US" sz="2000">
              <a:solidFill>
                <a:srgbClr val="FF0000"/>
              </a:solidFill>
            </a:endParaRPr>
          </a:p>
        </p:txBody>
      </p:sp>
    </p:spTree>
    <p:extLst>
      <p:ext uri="{BB962C8B-B14F-4D97-AF65-F5344CB8AC3E}">
        <p14:creationId xmlns:p14="http://schemas.microsoft.com/office/powerpoint/2010/main" val="113348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0BEF9-E897-CA7E-BC95-48D75510D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682A5-B6DF-837A-7E1F-6D62F60FA89A}"/>
              </a:ext>
            </a:extLst>
          </p:cNvPr>
          <p:cNvSpPr>
            <a:spLocks noGrp="1"/>
          </p:cNvSpPr>
          <p:nvPr>
            <p:ph type="title"/>
          </p:nvPr>
        </p:nvSpPr>
        <p:spPr>
          <a:xfrm>
            <a:off x="608425" y="566838"/>
            <a:ext cx="11360800" cy="763600"/>
          </a:xfrm>
        </p:spPr>
        <p:txBody>
          <a:bodyPr>
            <a:noAutofit/>
          </a:bodyPr>
          <a:lstStyle/>
          <a:p>
            <a:r>
              <a:rPr lang="en-US" sz="3600" b="1">
                <a:solidFill>
                  <a:schemeClr val="tx2">
                    <a:lumMod val="76000"/>
                    <a:lumOff val="24000"/>
                  </a:schemeClr>
                </a:solidFill>
                <a:ea typeface="Calibri"/>
              </a:rPr>
              <a:t>Family Stability Funding available for Conferences</a:t>
            </a:r>
          </a:p>
        </p:txBody>
      </p:sp>
      <p:graphicFrame>
        <p:nvGraphicFramePr>
          <p:cNvPr id="6" name="Diagram 5">
            <a:extLst>
              <a:ext uri="{FF2B5EF4-FFF2-40B4-BE49-F238E27FC236}">
                <a16:creationId xmlns:a16="http://schemas.microsoft.com/office/drawing/2014/main" id="{6A05A304-1B0F-689F-3A2F-5BAF754A1C2D}"/>
              </a:ext>
            </a:extLst>
          </p:cNvPr>
          <p:cNvGraphicFramePr/>
          <p:nvPr/>
        </p:nvGraphicFramePr>
        <p:xfrm>
          <a:off x="2582481" y="1766007"/>
          <a:ext cx="6802150" cy="3687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CC4C9AE2-6D2A-FA37-7231-9D8B4CF07807}"/>
              </a:ext>
            </a:extLst>
          </p:cNvPr>
          <p:cNvSpPr txBox="1"/>
          <p:nvPr/>
        </p:nvSpPr>
        <p:spPr>
          <a:xfrm>
            <a:off x="2582481" y="3808854"/>
            <a:ext cx="3302680" cy="2492990"/>
          </a:xfrm>
          <a:prstGeom prst="rect">
            <a:avLst/>
          </a:prstGeom>
          <a:noFill/>
        </p:spPr>
        <p:txBody>
          <a:bodyPr wrap="square" rtlCol="0">
            <a:spAutoFit/>
          </a:bodyPr>
          <a:lstStyle/>
          <a:p>
            <a:r>
              <a:rPr lang="en-US" b="1">
                <a:solidFill>
                  <a:schemeClr val="accent3">
                    <a:lumMod val="60000"/>
                    <a:lumOff val="40000"/>
                  </a:schemeClr>
                </a:solidFill>
              </a:rPr>
              <a:t>svdpgeorgia.org/family-stability-matching-fund</a:t>
            </a:r>
          </a:p>
          <a:p>
            <a:pPr marL="285750" indent="-285750">
              <a:buFont typeface="Arial" panose="020B0604020202020204" pitchFamily="34" charset="0"/>
              <a:buChar char="•"/>
            </a:pPr>
            <a:r>
              <a:rPr lang="en-US" sz="1500">
                <a:solidFill>
                  <a:srgbClr val="01518F"/>
                </a:solidFill>
              </a:rPr>
              <a:t>Up to </a:t>
            </a:r>
            <a:r>
              <a:rPr lang="en-US" sz="1500" b="1">
                <a:solidFill>
                  <a:srgbClr val="01518F"/>
                </a:solidFill>
              </a:rPr>
              <a:t>$500 </a:t>
            </a:r>
            <a:r>
              <a:rPr lang="en-US" sz="1500">
                <a:solidFill>
                  <a:srgbClr val="01518F"/>
                </a:solidFill>
              </a:rPr>
              <a:t>per family for hotel stays</a:t>
            </a:r>
          </a:p>
          <a:p>
            <a:pPr marL="285750" indent="-285750">
              <a:buFont typeface="Arial" panose="020B0604020202020204" pitchFamily="34" charset="0"/>
              <a:buChar char="•"/>
            </a:pPr>
            <a:r>
              <a:rPr lang="en-US" sz="1500">
                <a:solidFill>
                  <a:srgbClr val="01518F"/>
                </a:solidFill>
              </a:rPr>
              <a:t>$1-for $1 Match from Council to   double the length of stay</a:t>
            </a:r>
          </a:p>
          <a:p>
            <a:pPr marL="285750" indent="-285750">
              <a:buFont typeface="Arial" panose="020B0604020202020204" pitchFamily="34" charset="0"/>
              <a:buChar char="•"/>
            </a:pPr>
            <a:r>
              <a:rPr lang="en-US" sz="1500">
                <a:solidFill>
                  <a:srgbClr val="01518F"/>
                </a:solidFill>
              </a:rPr>
              <a:t>Homeless family with</a:t>
            </a:r>
          </a:p>
          <a:p>
            <a:r>
              <a:rPr lang="en-US" sz="1500">
                <a:solidFill>
                  <a:srgbClr val="01518F"/>
                </a:solidFill>
              </a:rPr>
              <a:t>       at least 1 child under 18</a:t>
            </a:r>
          </a:p>
          <a:p>
            <a:pPr marL="285750" indent="-285750">
              <a:buFont typeface="Arial" panose="020B0604020202020204" pitchFamily="34" charset="0"/>
              <a:buChar char="•"/>
            </a:pPr>
            <a:r>
              <a:rPr lang="en-US" sz="1500">
                <a:solidFill>
                  <a:srgbClr val="FF6600"/>
                </a:solidFill>
              </a:rPr>
              <a:t>Council reimburses the Conference</a:t>
            </a:r>
          </a:p>
          <a:p>
            <a:pPr marL="285750" indent="-285750">
              <a:buFont typeface="Arial" panose="020B0604020202020204" pitchFamily="34" charset="0"/>
              <a:buChar char="•"/>
            </a:pPr>
            <a:endParaRPr lang="en-US" sz="1500">
              <a:solidFill>
                <a:srgbClr val="01518F"/>
              </a:solidFill>
            </a:endParaRPr>
          </a:p>
          <a:p>
            <a:pPr marL="285750" indent="-285750">
              <a:buFont typeface="Arial" panose="020B0604020202020204" pitchFamily="34" charset="0"/>
              <a:buChar char="•"/>
            </a:pPr>
            <a:endParaRPr lang="en-US" sz="1500">
              <a:solidFill>
                <a:srgbClr val="01518F"/>
              </a:solidFill>
            </a:endParaRPr>
          </a:p>
        </p:txBody>
      </p:sp>
      <p:sp>
        <p:nvSpPr>
          <p:cNvPr id="4" name="TextBox 3">
            <a:extLst>
              <a:ext uri="{FF2B5EF4-FFF2-40B4-BE49-F238E27FC236}">
                <a16:creationId xmlns:a16="http://schemas.microsoft.com/office/drawing/2014/main" id="{9AAE0714-DB7C-567E-A520-F2FA85B62D24}"/>
              </a:ext>
            </a:extLst>
          </p:cNvPr>
          <p:cNvSpPr txBox="1"/>
          <p:nvPr/>
        </p:nvSpPr>
        <p:spPr>
          <a:xfrm>
            <a:off x="6136953" y="3814947"/>
            <a:ext cx="3247678" cy="2677656"/>
          </a:xfrm>
          <a:prstGeom prst="rect">
            <a:avLst/>
          </a:prstGeom>
          <a:noFill/>
        </p:spPr>
        <p:txBody>
          <a:bodyPr wrap="square" rtlCol="0">
            <a:spAutoFit/>
          </a:bodyPr>
          <a:lstStyle/>
          <a:p>
            <a:r>
              <a:rPr lang="en-US" b="1">
                <a:solidFill>
                  <a:schemeClr val="accent3">
                    <a:lumMod val="60000"/>
                    <a:lumOff val="40000"/>
                  </a:schemeClr>
                </a:solidFill>
              </a:rPr>
              <a:t>svdpgeorgia.org/</a:t>
            </a:r>
            <a:r>
              <a:rPr lang="en-US" b="1" err="1">
                <a:solidFill>
                  <a:schemeClr val="accent3">
                    <a:lumMod val="60000"/>
                    <a:lumOff val="40000"/>
                  </a:schemeClr>
                </a:solidFill>
              </a:rPr>
              <a:t>gri</a:t>
            </a:r>
            <a:endParaRPr lang="en-US" b="1">
              <a:solidFill>
                <a:schemeClr val="accent3">
                  <a:lumMod val="60000"/>
                  <a:lumOff val="40000"/>
                </a:schemeClr>
              </a:solidFill>
            </a:endParaRPr>
          </a:p>
          <a:p>
            <a:pPr marL="285750" indent="-285750">
              <a:buFont typeface="Arial" panose="020B0604020202020204" pitchFamily="34" charset="0"/>
              <a:buChar char="•"/>
            </a:pPr>
            <a:r>
              <a:rPr lang="en-US" sz="1500">
                <a:solidFill>
                  <a:srgbClr val="01518F"/>
                </a:solidFill>
              </a:rPr>
              <a:t>Up to </a:t>
            </a:r>
            <a:r>
              <a:rPr lang="en-US" sz="1500" b="1">
                <a:solidFill>
                  <a:srgbClr val="01518F"/>
                </a:solidFill>
              </a:rPr>
              <a:t>$2000 </a:t>
            </a:r>
            <a:r>
              <a:rPr lang="en-US" sz="1500">
                <a:solidFill>
                  <a:srgbClr val="01518F"/>
                </a:solidFill>
              </a:rPr>
              <a:t>provided for move-in     costs associated with Lease</a:t>
            </a:r>
          </a:p>
          <a:p>
            <a:pPr marL="285750" indent="-285750">
              <a:buFont typeface="Arial" panose="020B0604020202020204" pitchFamily="34" charset="0"/>
              <a:buChar char="•"/>
            </a:pPr>
            <a:r>
              <a:rPr lang="en-US" sz="1500">
                <a:solidFill>
                  <a:srgbClr val="01518F"/>
                </a:solidFill>
              </a:rPr>
              <a:t>Homeless family with</a:t>
            </a:r>
          </a:p>
          <a:p>
            <a:r>
              <a:rPr lang="en-US" sz="1500">
                <a:solidFill>
                  <a:srgbClr val="01518F"/>
                </a:solidFill>
              </a:rPr>
              <a:t>       at least 1 child under 18</a:t>
            </a:r>
          </a:p>
          <a:p>
            <a:pPr marL="285750" indent="-285750">
              <a:buFont typeface="Arial" panose="020B0604020202020204" pitchFamily="34" charset="0"/>
              <a:buChar char="•"/>
            </a:pPr>
            <a:r>
              <a:rPr lang="en-US" sz="1500">
                <a:solidFill>
                  <a:srgbClr val="01518F"/>
                </a:solidFill>
              </a:rPr>
              <a:t>Has approved welcome letter</a:t>
            </a:r>
          </a:p>
          <a:p>
            <a:pPr marL="285750" indent="-285750">
              <a:buFont typeface="Arial" panose="020B0604020202020204" pitchFamily="34" charset="0"/>
              <a:buChar char="•"/>
            </a:pPr>
            <a:r>
              <a:rPr lang="en-US" sz="1500">
                <a:solidFill>
                  <a:srgbClr val="01518F"/>
                </a:solidFill>
              </a:rPr>
              <a:t>At least 1 household member earns any type of income</a:t>
            </a:r>
          </a:p>
          <a:p>
            <a:pPr marL="285750" indent="-285750">
              <a:buFont typeface="Arial" panose="020B0604020202020204" pitchFamily="34" charset="0"/>
              <a:buChar char="•"/>
            </a:pPr>
            <a:r>
              <a:rPr lang="en-US" sz="1500">
                <a:solidFill>
                  <a:srgbClr val="FF6600"/>
                </a:solidFill>
              </a:rPr>
              <a:t>Transfer case to Council</a:t>
            </a:r>
          </a:p>
          <a:p>
            <a:pPr marL="285750" indent="-285750">
              <a:buFont typeface="Arial" panose="020B0604020202020204" pitchFamily="34" charset="0"/>
              <a:buChar char="•"/>
            </a:pPr>
            <a:endParaRPr lang="en-US" sz="1500">
              <a:solidFill>
                <a:srgbClr val="01518F"/>
              </a:solidFill>
            </a:endParaRPr>
          </a:p>
          <a:p>
            <a:endParaRPr lang="en-US" sz="1500">
              <a:solidFill>
                <a:srgbClr val="01518F"/>
              </a:solidFill>
            </a:endParaRPr>
          </a:p>
        </p:txBody>
      </p:sp>
    </p:spTree>
    <p:custDataLst>
      <p:tags r:id="rId1"/>
    </p:custDataLst>
    <p:extLst>
      <p:ext uri="{BB962C8B-B14F-4D97-AF65-F5344CB8AC3E}">
        <p14:creationId xmlns:p14="http://schemas.microsoft.com/office/powerpoint/2010/main" val="24909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BE946-E3AB-246F-10F8-55DA2757F5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7FE1C2-8B1A-B30A-53CF-4FE1E42E9D9C}"/>
              </a:ext>
            </a:extLst>
          </p:cNvPr>
          <p:cNvSpPr txBox="1"/>
          <p:nvPr/>
        </p:nvSpPr>
        <p:spPr>
          <a:xfrm>
            <a:off x="521557" y="485356"/>
            <a:ext cx="10007600" cy="1077218"/>
          </a:xfrm>
          <a:prstGeom prst="rect">
            <a:avLst/>
          </a:prstGeom>
          <a:noFill/>
        </p:spPr>
        <p:txBody>
          <a:bodyPr wrap="square" lIns="91440" tIns="45720" rIns="91440" bIns="45720" rtlCol="0" anchor="t">
            <a:spAutoFit/>
          </a:bodyPr>
          <a:lstStyle/>
          <a:p>
            <a:r>
              <a:rPr lang="en-US" sz="3200" b="1">
                <a:solidFill>
                  <a:schemeClr val="tx2">
                    <a:lumMod val="76000"/>
                    <a:lumOff val="24000"/>
                  </a:schemeClr>
                </a:solidFill>
                <a:latin typeface="+mj-lt"/>
                <a:ea typeface="+mj-ea"/>
                <a:cs typeface="+mj-cs"/>
              </a:rPr>
              <a:t>Family Stability Matching Fund: </a:t>
            </a:r>
            <a:endParaRPr lang="en-US" sz="3200" b="1">
              <a:solidFill>
                <a:schemeClr val="tx2">
                  <a:lumMod val="76000"/>
                  <a:lumOff val="24000"/>
                </a:schemeClr>
              </a:solidFill>
              <a:latin typeface="Aptos Display"/>
              <a:ea typeface="Calibri"/>
              <a:cs typeface="Calibri"/>
            </a:endParaRPr>
          </a:p>
          <a:p>
            <a:r>
              <a:rPr lang="en-US" sz="3200" b="1">
                <a:solidFill>
                  <a:schemeClr val="tx2">
                    <a:lumMod val="76000"/>
                    <a:lumOff val="24000"/>
                  </a:schemeClr>
                </a:solidFill>
                <a:latin typeface="+mj-lt"/>
                <a:ea typeface="+mj-ea"/>
                <a:cs typeface="+mj-cs"/>
              </a:rPr>
              <a:t>$250,000 available for Conferences</a:t>
            </a:r>
            <a:endParaRPr lang="en-US" sz="3600" b="1">
              <a:solidFill>
                <a:schemeClr val="tx2">
                  <a:lumMod val="76000"/>
                  <a:lumOff val="24000"/>
                </a:schemeClr>
              </a:solidFill>
              <a:ea typeface="Calibri"/>
              <a:cs typeface="Calibri"/>
            </a:endParaRPr>
          </a:p>
        </p:txBody>
      </p:sp>
      <p:sp>
        <p:nvSpPr>
          <p:cNvPr id="3" name="TextBox 2">
            <a:extLst>
              <a:ext uri="{FF2B5EF4-FFF2-40B4-BE49-F238E27FC236}">
                <a16:creationId xmlns:a16="http://schemas.microsoft.com/office/drawing/2014/main" id="{84EDA154-3030-3D9E-E479-CCB1E3605B5D}"/>
              </a:ext>
            </a:extLst>
          </p:cNvPr>
          <p:cNvSpPr txBox="1"/>
          <p:nvPr/>
        </p:nvSpPr>
        <p:spPr>
          <a:xfrm>
            <a:off x="520616" y="1711433"/>
            <a:ext cx="1038086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What is the Matching Fund?</a:t>
            </a:r>
          </a:p>
          <a:p>
            <a:r>
              <a:rPr lang="en-US">
                <a:ea typeface="+mn-lt"/>
                <a:cs typeface="+mn-lt"/>
              </a:rPr>
              <a:t>Offers support for Conferences providing direct aid to homeless families including shelter, housing and wrap-around support. </a:t>
            </a:r>
            <a:endParaRPr lang="en-US">
              <a:ea typeface="Calibri"/>
              <a:cs typeface="Calibri"/>
            </a:endParaRPr>
          </a:p>
          <a:p>
            <a:endParaRPr lang="en-US" b="1">
              <a:ea typeface="+mn-lt"/>
              <a:cs typeface="+mn-lt"/>
            </a:endParaRPr>
          </a:p>
          <a:p>
            <a:r>
              <a:rPr lang="en-US" b="1">
                <a:ea typeface="+mn-lt"/>
                <a:cs typeface="+mn-lt"/>
              </a:rPr>
              <a:t>How do we define Homeless for this purpose?</a:t>
            </a:r>
          </a:p>
          <a:p>
            <a:r>
              <a:rPr lang="en-US">
                <a:ea typeface="+mn-lt"/>
                <a:cs typeface="+mn-lt"/>
              </a:rPr>
              <a:t>Families who do not have a permanent home are considered to be homeless. That includes those who are in motels, couch-surfing, in a car, or emergency shelter.</a:t>
            </a:r>
          </a:p>
          <a:p>
            <a:endParaRPr lang="en-US">
              <a:ea typeface="Calibri"/>
              <a:cs typeface="Calibri"/>
            </a:endParaRPr>
          </a:p>
          <a:p>
            <a:r>
              <a:rPr lang="en-US" b="1">
                <a:ea typeface="+mn-lt"/>
                <a:cs typeface="+mn-lt"/>
              </a:rPr>
              <a:t>What type of aid is eligible for matching funds?</a:t>
            </a:r>
            <a:endParaRPr lang="en-US" b="1"/>
          </a:p>
          <a:p>
            <a:r>
              <a:rPr lang="en-US">
                <a:ea typeface="+mn-lt"/>
                <a:cs typeface="+mn-lt"/>
              </a:rPr>
              <a:t>Aid that provides emergency services and immediate relief for homeless families is eligible for matching funds. This includes motel stays, transportation-related aid, and storage unit fees. Other forms of aid may be considered, provided it serves as an immediate stabilizing resource.</a:t>
            </a:r>
            <a:endParaRPr lang="en-US"/>
          </a:p>
          <a:p>
            <a:endParaRPr lang="en-US" b="1">
              <a:ea typeface="Calibri"/>
              <a:cs typeface="Calibri"/>
            </a:endParaRPr>
          </a:p>
          <a:p>
            <a:endParaRPr lang="en-US">
              <a:ea typeface="Calibri"/>
              <a:cs typeface="Calibri"/>
            </a:endParaRPr>
          </a:p>
          <a:p>
            <a:endParaRPr lang="en-US">
              <a:ea typeface="Calibri"/>
              <a:cs typeface="Calibri"/>
            </a:endParaRPr>
          </a:p>
        </p:txBody>
      </p:sp>
    </p:spTree>
    <p:custDataLst>
      <p:tags r:id="rId1"/>
    </p:custDataLst>
    <p:extLst>
      <p:ext uri="{BB962C8B-B14F-4D97-AF65-F5344CB8AC3E}">
        <p14:creationId xmlns:p14="http://schemas.microsoft.com/office/powerpoint/2010/main" val="87106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79041-7A09-E65D-45BE-B9F55334EBD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481008-59D7-5496-5B49-614BB696586B}"/>
              </a:ext>
            </a:extLst>
          </p:cNvPr>
          <p:cNvSpPr txBox="1"/>
          <p:nvPr/>
        </p:nvSpPr>
        <p:spPr>
          <a:xfrm>
            <a:off x="521557" y="485356"/>
            <a:ext cx="10007600" cy="1077218"/>
          </a:xfrm>
          <a:prstGeom prst="rect">
            <a:avLst/>
          </a:prstGeom>
          <a:noFill/>
        </p:spPr>
        <p:txBody>
          <a:bodyPr wrap="square" lIns="91440" tIns="45720" rIns="91440" bIns="45720" rtlCol="0" anchor="t">
            <a:spAutoFit/>
          </a:bodyPr>
          <a:lstStyle/>
          <a:p>
            <a:r>
              <a:rPr lang="en-US" sz="3200" b="1">
                <a:solidFill>
                  <a:schemeClr val="tx2">
                    <a:lumMod val="76000"/>
                    <a:lumOff val="24000"/>
                  </a:schemeClr>
                </a:solidFill>
                <a:latin typeface="+mj-lt"/>
                <a:ea typeface="+mj-ea"/>
                <a:cs typeface="+mj-cs"/>
              </a:rPr>
              <a:t>Family Stability Matching Fund</a:t>
            </a:r>
            <a:endParaRPr lang="en-US" b="1">
              <a:solidFill>
                <a:schemeClr val="tx2">
                  <a:lumMod val="76000"/>
                  <a:lumOff val="24000"/>
                </a:schemeClr>
              </a:solidFill>
              <a:latin typeface="Calibri"/>
              <a:ea typeface="Calibri"/>
              <a:cs typeface="Calibri"/>
            </a:endParaRPr>
          </a:p>
          <a:p>
            <a:endParaRPr lang="en-US" sz="3200">
              <a:latin typeface="Montserrat"/>
              <a:ea typeface="Calibri"/>
              <a:cs typeface="Calibri"/>
            </a:endParaRPr>
          </a:p>
        </p:txBody>
      </p:sp>
      <p:sp>
        <p:nvSpPr>
          <p:cNvPr id="3" name="TextBox 2">
            <a:extLst>
              <a:ext uri="{FF2B5EF4-FFF2-40B4-BE49-F238E27FC236}">
                <a16:creationId xmlns:a16="http://schemas.microsoft.com/office/drawing/2014/main" id="{FFBFAE05-C700-458F-2584-1D8ED6688B6F}"/>
              </a:ext>
            </a:extLst>
          </p:cNvPr>
          <p:cNvSpPr txBox="1"/>
          <p:nvPr/>
        </p:nvSpPr>
        <p:spPr>
          <a:xfrm>
            <a:off x="520616" y="1304337"/>
            <a:ext cx="10996729"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How does the grant work?</a:t>
            </a:r>
            <a:endParaRPr lang="en-US"/>
          </a:p>
          <a:p>
            <a:r>
              <a:rPr lang="en-US">
                <a:ea typeface="+mn-lt"/>
                <a:cs typeface="+mn-lt"/>
              </a:rPr>
              <a:t>Conferences make a request by webform for a match of direct aid that is planned to support a homeless family, up to $500 per family.</a:t>
            </a:r>
            <a:endParaRPr lang="en-US"/>
          </a:p>
          <a:p>
            <a:endParaRPr lang="en-US" sz="800">
              <a:solidFill>
                <a:srgbClr val="000000"/>
              </a:solidFill>
              <a:ea typeface="+mn-lt"/>
              <a:cs typeface="+mn-lt"/>
            </a:endParaRPr>
          </a:p>
          <a:p>
            <a:r>
              <a:rPr lang="en-US" b="1">
                <a:solidFill>
                  <a:schemeClr val="accent3">
                    <a:lumMod val="60000"/>
                    <a:lumOff val="40000"/>
                  </a:schemeClr>
                </a:solidFill>
                <a:ea typeface="+mn-lt"/>
                <a:cs typeface="+mn-lt"/>
              </a:rPr>
              <a:t>svdpgeorgia.org/family-stability-matching-fund</a:t>
            </a:r>
            <a:endParaRPr lang="en-US" b="1">
              <a:solidFill>
                <a:schemeClr val="accent3">
                  <a:lumMod val="60000"/>
                  <a:lumOff val="40000"/>
                </a:schemeClr>
              </a:solidFill>
            </a:endParaRPr>
          </a:p>
          <a:p>
            <a:endParaRPr lang="en-US">
              <a:ea typeface="Calibri"/>
              <a:cs typeface="Calibri"/>
            </a:endParaRPr>
          </a:p>
          <a:p>
            <a:endParaRPr lang="en-US">
              <a:ea typeface="Calibri"/>
              <a:cs typeface="Calibri"/>
            </a:endParaRPr>
          </a:p>
        </p:txBody>
      </p:sp>
      <p:pic>
        <p:nvPicPr>
          <p:cNvPr id="4" name="Picture 3" descr="A screenshot of a login form&#10;&#10;AI-generated content may be incorrect.">
            <a:extLst>
              <a:ext uri="{FF2B5EF4-FFF2-40B4-BE49-F238E27FC236}">
                <a16:creationId xmlns:a16="http://schemas.microsoft.com/office/drawing/2014/main" id="{B436C7AD-E6E4-0AC5-9913-FA48924847E8}"/>
              </a:ext>
            </a:extLst>
          </p:cNvPr>
          <p:cNvPicPr>
            <a:picLocks noChangeAspect="1"/>
          </p:cNvPicPr>
          <p:nvPr/>
        </p:nvPicPr>
        <p:blipFill>
          <a:blip r:embed="rId4"/>
          <a:stretch>
            <a:fillRect/>
          </a:stretch>
        </p:blipFill>
        <p:spPr>
          <a:xfrm>
            <a:off x="521918" y="3010205"/>
            <a:ext cx="6732740" cy="3134028"/>
          </a:xfrm>
          <a:prstGeom prst="rect">
            <a:avLst/>
          </a:prstGeom>
        </p:spPr>
      </p:pic>
    </p:spTree>
    <p:custDataLst>
      <p:tags r:id="rId1"/>
    </p:custDataLst>
    <p:extLst>
      <p:ext uri="{BB962C8B-B14F-4D97-AF65-F5344CB8AC3E}">
        <p14:creationId xmlns:p14="http://schemas.microsoft.com/office/powerpoint/2010/main" val="14443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6363-9DBA-62E8-6EEE-3AB8E6C3C4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1ABBAC-E1F7-EA4E-4C43-539D174D6C92}"/>
              </a:ext>
            </a:extLst>
          </p:cNvPr>
          <p:cNvSpPr txBox="1"/>
          <p:nvPr/>
        </p:nvSpPr>
        <p:spPr>
          <a:xfrm>
            <a:off x="520616" y="1158200"/>
            <a:ext cx="952492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What is required to show that aid is “planned?”</a:t>
            </a:r>
            <a:endParaRPr lang="en-US" b="1"/>
          </a:p>
          <a:p>
            <a:r>
              <a:rPr lang="en-US">
                <a:ea typeface="+mn-lt"/>
                <a:cs typeface="+mn-lt"/>
              </a:rPr>
              <a:t>A CMS case must be opened with case notes, household information populated and a check request submitted to the Conference Treasurer. The check request can be open or show as “paid.”</a:t>
            </a:r>
            <a:endParaRPr lang="en-US"/>
          </a:p>
          <a:p>
            <a:endParaRPr lang="en-US" b="1">
              <a:ea typeface="+mn-lt"/>
              <a:cs typeface="+mn-lt"/>
            </a:endParaRPr>
          </a:p>
          <a:p>
            <a:endParaRPr lang="en-US" b="1">
              <a:ea typeface="Calibri"/>
              <a:cs typeface="Calibri"/>
            </a:endParaRPr>
          </a:p>
          <a:p>
            <a:endParaRPr lang="en-US">
              <a:ea typeface="Calibri"/>
              <a:cs typeface="Calibri"/>
            </a:endParaRPr>
          </a:p>
          <a:p>
            <a:endParaRPr lang="en-US">
              <a:ea typeface="Calibri"/>
              <a:cs typeface="Calibri"/>
            </a:endParaRPr>
          </a:p>
        </p:txBody>
      </p:sp>
      <p:pic>
        <p:nvPicPr>
          <p:cNvPr id="6" name="Picture 5" descr="A screenshot of a computer screen&#10;&#10;AI-generated content may be incorrect.">
            <a:extLst>
              <a:ext uri="{FF2B5EF4-FFF2-40B4-BE49-F238E27FC236}">
                <a16:creationId xmlns:a16="http://schemas.microsoft.com/office/drawing/2014/main" id="{70701441-16CA-BE02-A6FD-254ED203FA8F}"/>
              </a:ext>
            </a:extLst>
          </p:cNvPr>
          <p:cNvPicPr>
            <a:picLocks noChangeAspect="1"/>
          </p:cNvPicPr>
          <p:nvPr/>
        </p:nvPicPr>
        <p:blipFill>
          <a:blip r:embed="rId4"/>
          <a:stretch>
            <a:fillRect/>
          </a:stretch>
        </p:blipFill>
        <p:spPr>
          <a:xfrm>
            <a:off x="5555098" y="2454058"/>
            <a:ext cx="5559860" cy="2743200"/>
          </a:xfrm>
          <a:prstGeom prst="rect">
            <a:avLst/>
          </a:prstGeom>
        </p:spPr>
      </p:pic>
      <p:pic>
        <p:nvPicPr>
          <p:cNvPr id="8" name="Picture 7" descr="A screenshot of a check box&#10;&#10;AI-generated content may be incorrect.">
            <a:extLst>
              <a:ext uri="{FF2B5EF4-FFF2-40B4-BE49-F238E27FC236}">
                <a16:creationId xmlns:a16="http://schemas.microsoft.com/office/drawing/2014/main" id="{4870CB76-0F3F-1B1D-D731-CFE860404D14}"/>
              </a:ext>
            </a:extLst>
          </p:cNvPr>
          <p:cNvPicPr>
            <a:picLocks noChangeAspect="1"/>
          </p:cNvPicPr>
          <p:nvPr/>
        </p:nvPicPr>
        <p:blipFill>
          <a:blip r:embed="rId5"/>
          <a:stretch>
            <a:fillRect/>
          </a:stretch>
        </p:blipFill>
        <p:spPr>
          <a:xfrm>
            <a:off x="412577" y="2471346"/>
            <a:ext cx="4874191" cy="2729501"/>
          </a:xfrm>
          <a:prstGeom prst="rect">
            <a:avLst/>
          </a:prstGeom>
        </p:spPr>
      </p:pic>
      <p:sp>
        <p:nvSpPr>
          <p:cNvPr id="10" name="TextBox 9">
            <a:extLst>
              <a:ext uri="{FF2B5EF4-FFF2-40B4-BE49-F238E27FC236}">
                <a16:creationId xmlns:a16="http://schemas.microsoft.com/office/drawing/2014/main" id="{EC931B62-EA8A-19B8-0DBC-9A5748633520}"/>
              </a:ext>
            </a:extLst>
          </p:cNvPr>
          <p:cNvSpPr txBox="1"/>
          <p:nvPr/>
        </p:nvSpPr>
        <p:spPr>
          <a:xfrm>
            <a:off x="521557" y="370534"/>
            <a:ext cx="10007600" cy="1077218"/>
          </a:xfrm>
          <a:prstGeom prst="rect">
            <a:avLst/>
          </a:prstGeom>
          <a:noFill/>
        </p:spPr>
        <p:txBody>
          <a:bodyPr wrap="square" lIns="91440" tIns="45720" rIns="91440" bIns="45720" rtlCol="0" anchor="t">
            <a:spAutoFit/>
          </a:bodyPr>
          <a:lstStyle/>
          <a:p>
            <a:r>
              <a:rPr lang="en-US" sz="3200" b="1">
                <a:solidFill>
                  <a:schemeClr val="tx2">
                    <a:lumMod val="76000"/>
                    <a:lumOff val="24000"/>
                  </a:schemeClr>
                </a:solidFill>
                <a:latin typeface="+mj-lt"/>
                <a:ea typeface="+mj-ea"/>
                <a:cs typeface="+mj-cs"/>
              </a:rPr>
              <a:t>Family Stability Matching Fund</a:t>
            </a:r>
            <a:endParaRPr lang="en-US" b="1">
              <a:solidFill>
                <a:schemeClr val="tx2">
                  <a:lumMod val="76000"/>
                  <a:lumOff val="24000"/>
                </a:schemeClr>
              </a:solidFill>
              <a:latin typeface="Aptos Display"/>
              <a:ea typeface="Calibri"/>
              <a:cs typeface="Calibri"/>
            </a:endParaRPr>
          </a:p>
          <a:p>
            <a:endParaRPr lang="en-US" sz="3200">
              <a:latin typeface="Montserrat"/>
              <a:ea typeface="Calibri"/>
              <a:cs typeface="Calibri"/>
            </a:endParaRPr>
          </a:p>
        </p:txBody>
      </p:sp>
    </p:spTree>
    <p:custDataLst>
      <p:tags r:id="rId1"/>
    </p:custDataLst>
    <p:extLst>
      <p:ext uri="{BB962C8B-B14F-4D97-AF65-F5344CB8AC3E}">
        <p14:creationId xmlns:p14="http://schemas.microsoft.com/office/powerpoint/2010/main" val="340095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D48FB-3629-82C0-F68C-C249CE5D7A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34C95C-461B-794D-8596-DD21BAF5D40C}"/>
              </a:ext>
            </a:extLst>
          </p:cNvPr>
          <p:cNvSpPr txBox="1"/>
          <p:nvPr/>
        </p:nvSpPr>
        <p:spPr>
          <a:xfrm>
            <a:off x="437109" y="1304337"/>
            <a:ext cx="1062094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Can Conferences apply for reimbursement of past aid for homeless families?</a:t>
            </a:r>
            <a:r>
              <a:rPr lang="en-US">
                <a:ea typeface="+mn-lt"/>
                <a:cs typeface="+mn-lt"/>
              </a:rPr>
              <a:t> </a:t>
            </a:r>
            <a:endParaRPr lang="en-US"/>
          </a:p>
          <a:p>
            <a:r>
              <a:rPr lang="en-US">
                <a:ea typeface="+mn-lt"/>
                <a:cs typeface="+mn-lt"/>
              </a:rPr>
              <a:t>No. We ask that this Family Stability Matching Fund be used for current and future casework. This Fund is an encouragement for Conferences and Council to work together to serve more homeless families, not to reimburse for past services.</a:t>
            </a:r>
            <a:endParaRPr lang="en-US"/>
          </a:p>
          <a:p>
            <a:endParaRPr lang="en-US">
              <a:ea typeface="+mn-lt"/>
              <a:cs typeface="+mn-lt"/>
            </a:endParaRPr>
          </a:p>
          <a:p>
            <a:r>
              <a:rPr lang="en-US" b="1">
                <a:ea typeface="+mn-lt"/>
                <a:cs typeface="+mn-lt"/>
              </a:rPr>
              <a:t>Will Council pay vendors directly?</a:t>
            </a:r>
          </a:p>
          <a:p>
            <a:r>
              <a:rPr lang="en-US">
                <a:ea typeface="+mn-lt"/>
                <a:cs typeface="+mn-lt"/>
              </a:rPr>
              <a:t>No. The Matching Fund is a cash transfer by ACH to Conferences, allowing for expanded aid to homeless families. </a:t>
            </a:r>
            <a:endParaRPr lang="en-US">
              <a:ea typeface="Calibri"/>
              <a:cs typeface="Calibri"/>
            </a:endParaRPr>
          </a:p>
          <a:p>
            <a:endParaRPr lang="en-US">
              <a:ea typeface="Calibri"/>
              <a:cs typeface="Calibri"/>
            </a:endParaRPr>
          </a:p>
          <a:p>
            <a:r>
              <a:rPr lang="en-US" b="1">
                <a:ea typeface="+mn-lt"/>
                <a:cs typeface="+mn-lt"/>
              </a:rPr>
              <a:t>How much funding can I request per family?</a:t>
            </a:r>
            <a:endParaRPr lang="en-US" b="1"/>
          </a:p>
          <a:p>
            <a:r>
              <a:rPr lang="en-US">
                <a:ea typeface="+mn-lt"/>
                <a:cs typeface="+mn-lt"/>
              </a:rPr>
              <a:t>Conferences may apply for a up to $500 of matching aid per family.</a:t>
            </a:r>
            <a:endParaRPr lang="en-US"/>
          </a:p>
          <a:p>
            <a:endParaRPr lang="en-US" b="1">
              <a:ea typeface="Calibri"/>
              <a:cs typeface="Calibri"/>
            </a:endParaRPr>
          </a:p>
          <a:p>
            <a:r>
              <a:rPr lang="en-US" b="1">
                <a:ea typeface="+mn-lt"/>
                <a:cs typeface="+mn-lt"/>
              </a:rPr>
              <a:t>How quickly can Conferences expect funding to be received?</a:t>
            </a:r>
            <a:endParaRPr lang="en-US" b="1"/>
          </a:p>
          <a:p>
            <a:r>
              <a:rPr lang="en-US">
                <a:ea typeface="+mn-lt"/>
                <a:cs typeface="+mn-lt"/>
              </a:rPr>
              <a:t>Conferences can expect to have funds in their account within a week to 10 days of submitting the request. If Council identifies an issue with the request or if more information is needed, we'll reach out in 3-5 days.</a:t>
            </a:r>
            <a:endParaRPr lang="en-US"/>
          </a:p>
          <a:p>
            <a:endParaRPr lang="en-US">
              <a:ea typeface="Calibri"/>
              <a:cs typeface="Calibri"/>
            </a:endParaRPr>
          </a:p>
        </p:txBody>
      </p:sp>
      <p:sp>
        <p:nvSpPr>
          <p:cNvPr id="4" name="TextBox 3">
            <a:extLst>
              <a:ext uri="{FF2B5EF4-FFF2-40B4-BE49-F238E27FC236}">
                <a16:creationId xmlns:a16="http://schemas.microsoft.com/office/drawing/2014/main" id="{B255D5E4-8E93-F88A-8F34-1AB279388681}"/>
              </a:ext>
            </a:extLst>
          </p:cNvPr>
          <p:cNvSpPr txBox="1"/>
          <p:nvPr/>
        </p:nvSpPr>
        <p:spPr>
          <a:xfrm>
            <a:off x="438050" y="391411"/>
            <a:ext cx="10007600" cy="1077218"/>
          </a:xfrm>
          <a:prstGeom prst="rect">
            <a:avLst/>
          </a:prstGeom>
          <a:noFill/>
        </p:spPr>
        <p:txBody>
          <a:bodyPr wrap="square" lIns="91440" tIns="45720" rIns="91440" bIns="45720" rtlCol="0" anchor="t">
            <a:spAutoFit/>
          </a:bodyPr>
          <a:lstStyle/>
          <a:p>
            <a:r>
              <a:rPr lang="en-US" sz="3200" b="1">
                <a:solidFill>
                  <a:schemeClr val="tx2">
                    <a:lumMod val="76000"/>
                    <a:lumOff val="24000"/>
                  </a:schemeClr>
                </a:solidFill>
                <a:latin typeface="Aptos"/>
                <a:ea typeface="+mj-ea"/>
                <a:cs typeface="+mj-cs"/>
              </a:rPr>
              <a:t>Family Stability Matching Fund</a:t>
            </a:r>
            <a:endParaRPr lang="en-US" b="1">
              <a:solidFill>
                <a:schemeClr val="tx2">
                  <a:lumMod val="76000"/>
                  <a:lumOff val="24000"/>
                </a:schemeClr>
              </a:solidFill>
              <a:latin typeface="Aptos"/>
              <a:ea typeface="Calibri"/>
              <a:cs typeface="Calibri"/>
            </a:endParaRPr>
          </a:p>
          <a:p>
            <a:endParaRPr lang="en-US" sz="3200">
              <a:latin typeface="Montserrat"/>
              <a:ea typeface="Calibri"/>
              <a:cs typeface="Calibri"/>
            </a:endParaRPr>
          </a:p>
        </p:txBody>
      </p:sp>
    </p:spTree>
    <p:custDataLst>
      <p:tags r:id="rId1"/>
    </p:custDataLst>
    <p:extLst>
      <p:ext uri="{BB962C8B-B14F-4D97-AF65-F5344CB8AC3E}">
        <p14:creationId xmlns:p14="http://schemas.microsoft.com/office/powerpoint/2010/main" val="144036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824BC-4DDC-981F-415C-8B4C2FC7E69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FAFC646-E3EF-0A73-1760-65BA3EA98752}"/>
              </a:ext>
            </a:extLst>
          </p:cNvPr>
          <p:cNvSpPr txBox="1"/>
          <p:nvPr/>
        </p:nvSpPr>
        <p:spPr>
          <a:xfrm>
            <a:off x="437109" y="1711433"/>
            <a:ext cx="1062094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What is the Georgia Rehousing Initiative? </a:t>
            </a:r>
            <a:endParaRPr lang="en-US" b="1"/>
          </a:p>
          <a:p>
            <a:r>
              <a:rPr lang="en-US">
                <a:ea typeface="+mn-lt"/>
                <a:cs typeface="+mn-lt"/>
              </a:rPr>
              <a:t>GRI provides up to $2,000 of rehousing expenses for move-in costs, including apartment deposit and first months' rent for homeless families who are transitioning to permanent housing.</a:t>
            </a:r>
            <a:endParaRPr lang="en-US"/>
          </a:p>
          <a:p>
            <a:endParaRPr lang="en-US" b="1">
              <a:ea typeface="+mn-lt"/>
              <a:cs typeface="+mn-lt"/>
            </a:endParaRPr>
          </a:p>
          <a:p>
            <a:r>
              <a:rPr lang="en-US" b="1">
                <a:ea typeface="+mn-lt"/>
                <a:cs typeface="+mn-lt"/>
              </a:rPr>
              <a:t>Who is eligible?</a:t>
            </a:r>
          </a:p>
          <a:p>
            <a:r>
              <a:rPr lang="en-US">
                <a:ea typeface="+mn-lt"/>
                <a:cs typeface="+mn-lt"/>
              </a:rPr>
              <a:t>Families with a minor child who are currently homeless but have income available to sustain permanent housing are eligible. This may include income from SSI (Social Security) SSDI (Disability), retirement plans or employment. </a:t>
            </a:r>
            <a:endParaRPr lang="en-US">
              <a:ea typeface="Calibri"/>
              <a:cs typeface="Calibri"/>
            </a:endParaRPr>
          </a:p>
          <a:p>
            <a:endParaRPr lang="en-US">
              <a:ea typeface="+mn-lt"/>
              <a:cs typeface="+mn-lt"/>
            </a:endParaRPr>
          </a:p>
          <a:p>
            <a:r>
              <a:rPr lang="en-US" b="1">
                <a:ea typeface="+mn-lt"/>
                <a:cs typeface="+mn-lt"/>
              </a:rPr>
              <a:t>What gap are we trying to fill for families with available income who have not been able to secure housing?</a:t>
            </a:r>
          </a:p>
          <a:p>
            <a:r>
              <a:rPr lang="en-US">
                <a:ea typeface="+mn-lt"/>
                <a:cs typeface="+mn-lt"/>
              </a:rPr>
              <a:t>Hefty deposit fees and move-in costs are typical barriers to securing permanent housing. This program provides support for those expenses.</a:t>
            </a:r>
            <a:endParaRPr lang="en-US"/>
          </a:p>
          <a:p>
            <a:endParaRPr lang="en-US">
              <a:ea typeface="+mn-lt"/>
              <a:cs typeface="+mn-lt"/>
            </a:endParaRPr>
          </a:p>
          <a:p>
            <a:endParaRPr lang="en-US" b="1">
              <a:solidFill>
                <a:srgbClr val="000000"/>
              </a:solidFill>
              <a:ea typeface="Calibri"/>
              <a:cs typeface="Calibri"/>
            </a:endParaRPr>
          </a:p>
          <a:p>
            <a:endParaRPr lang="en-US" b="1">
              <a:ea typeface="Calibri"/>
              <a:cs typeface="Calibri"/>
            </a:endParaRPr>
          </a:p>
          <a:p>
            <a:endParaRPr lang="en-US">
              <a:ea typeface="Calibri"/>
              <a:cs typeface="Calibri"/>
            </a:endParaRPr>
          </a:p>
          <a:p>
            <a:endParaRPr lang="en-US">
              <a:ea typeface="Calibri"/>
              <a:cs typeface="Calibri"/>
            </a:endParaRPr>
          </a:p>
        </p:txBody>
      </p:sp>
      <p:sp>
        <p:nvSpPr>
          <p:cNvPr id="4" name="TextBox 3">
            <a:extLst>
              <a:ext uri="{FF2B5EF4-FFF2-40B4-BE49-F238E27FC236}">
                <a16:creationId xmlns:a16="http://schemas.microsoft.com/office/drawing/2014/main" id="{620CFF2F-F1E8-2C78-2450-751A5CC4F24B}"/>
              </a:ext>
            </a:extLst>
          </p:cNvPr>
          <p:cNvSpPr txBox="1"/>
          <p:nvPr/>
        </p:nvSpPr>
        <p:spPr>
          <a:xfrm>
            <a:off x="438050" y="391411"/>
            <a:ext cx="10007600" cy="1631216"/>
          </a:xfrm>
          <a:prstGeom prst="rect">
            <a:avLst/>
          </a:prstGeom>
          <a:noFill/>
        </p:spPr>
        <p:txBody>
          <a:bodyPr wrap="square" lIns="91440" tIns="45720" rIns="91440" bIns="45720" rtlCol="0" anchor="t">
            <a:spAutoFit/>
          </a:bodyPr>
          <a:lstStyle/>
          <a:p>
            <a:r>
              <a:rPr lang="en-US" sz="3600" b="1">
                <a:solidFill>
                  <a:schemeClr val="tx2">
                    <a:lumMod val="76000"/>
                    <a:lumOff val="24000"/>
                  </a:schemeClr>
                </a:solidFill>
                <a:latin typeface="+mj-lt"/>
                <a:ea typeface="+mj-ea"/>
                <a:cs typeface="+mj-cs"/>
              </a:rPr>
              <a:t>SVdP's Georgia Rehousing Initiative (GRI):</a:t>
            </a:r>
            <a:endParaRPr lang="en-US" sz="3600" b="1">
              <a:solidFill>
                <a:schemeClr val="tx2">
                  <a:lumMod val="76000"/>
                  <a:lumOff val="24000"/>
                </a:schemeClr>
              </a:solidFill>
              <a:latin typeface="Aptos Display"/>
              <a:ea typeface="Calibri"/>
              <a:cs typeface="Calibri"/>
            </a:endParaRPr>
          </a:p>
          <a:p>
            <a:r>
              <a:rPr lang="en-US" sz="3200">
                <a:latin typeface="Montserrat"/>
                <a:ea typeface="Calibri"/>
                <a:cs typeface="Calibri"/>
              </a:rPr>
              <a:t>$150,000 available for conference referrals</a:t>
            </a:r>
          </a:p>
          <a:p>
            <a:endParaRPr lang="en-US" sz="3200">
              <a:latin typeface="Montserrat"/>
              <a:ea typeface="Calibri"/>
              <a:cs typeface="Calibri"/>
            </a:endParaRPr>
          </a:p>
        </p:txBody>
      </p:sp>
    </p:spTree>
    <p:custDataLst>
      <p:tags r:id="rId1"/>
    </p:custDataLst>
    <p:extLst>
      <p:ext uri="{BB962C8B-B14F-4D97-AF65-F5344CB8AC3E}">
        <p14:creationId xmlns:p14="http://schemas.microsoft.com/office/powerpoint/2010/main" val="138893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CDF10-0BD5-7C04-D82B-29DC405EB4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7605B3-2CFC-90C1-3A9D-8110EED53E86}"/>
              </a:ext>
            </a:extLst>
          </p:cNvPr>
          <p:cNvSpPr txBox="1"/>
          <p:nvPr/>
        </p:nvSpPr>
        <p:spPr>
          <a:xfrm>
            <a:off x="437109" y="1325215"/>
            <a:ext cx="1062094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How do I refer a family for this program? </a:t>
            </a:r>
            <a:endParaRPr lang="en-US">
              <a:ea typeface="Calibri"/>
              <a:cs typeface="Calibri"/>
            </a:endParaRPr>
          </a:p>
          <a:p>
            <a:r>
              <a:rPr lang="en-US">
                <a:ea typeface="Calibri"/>
                <a:cs typeface="Calibri"/>
              </a:rPr>
              <a:t>Complete the referral webform to refer a family to the Council office: </a:t>
            </a:r>
          </a:p>
          <a:p>
            <a:r>
              <a:rPr lang="en-US" b="1">
                <a:solidFill>
                  <a:srgbClr val="00B0F0"/>
                </a:solidFill>
                <a:ea typeface="Calibri"/>
                <a:cs typeface="Calibri"/>
                <a:hlinkClick r:id="rId4">
                  <a:extLst>
                    <a:ext uri="{A12FA001-AC4F-418D-AE19-62706E023703}">
                      <ahyp:hlinkClr xmlns:ahyp="http://schemas.microsoft.com/office/drawing/2018/hyperlinkcolor" val="tx"/>
                    </a:ext>
                  </a:extLst>
                </a:hlinkClick>
              </a:rPr>
              <a:t>https://svdpgeorgia.org/gri/</a:t>
            </a:r>
            <a:endParaRPr lang="en-US">
              <a:solidFill>
                <a:srgbClr val="00B0F0"/>
              </a:solidFill>
            </a:endParaRPr>
          </a:p>
          <a:p>
            <a:endParaRPr lang="en-US">
              <a:ea typeface="Calibri"/>
              <a:cs typeface="Calibri"/>
            </a:endParaRPr>
          </a:p>
          <a:p>
            <a:r>
              <a:rPr lang="en-US" b="1">
                <a:ea typeface="+mn-lt"/>
                <a:cs typeface="+mn-lt"/>
              </a:rPr>
              <a:t>Will Conferences need to fully vet families who may be eligible for this program? </a:t>
            </a:r>
            <a:endParaRPr lang="en-US">
              <a:ea typeface="+mn-lt"/>
              <a:cs typeface="+mn-lt"/>
            </a:endParaRPr>
          </a:p>
          <a:p>
            <a:r>
              <a:rPr lang="en-US">
                <a:ea typeface="+mn-lt"/>
                <a:cs typeface="+mn-lt"/>
              </a:rPr>
              <a:t>No. Conferences refer families whom they believe may be eligible based on their knowledge of the family’s situation. Council caseworkers will contact the families and request additional information to determine if they are eligible for this or another Council program.</a:t>
            </a:r>
          </a:p>
          <a:p>
            <a:endParaRPr lang="en-US">
              <a:ea typeface="Calibri"/>
              <a:cs typeface="Calibri"/>
            </a:endParaRPr>
          </a:p>
          <a:p>
            <a:r>
              <a:rPr lang="en-US" b="1">
                <a:ea typeface="+mn-lt"/>
                <a:cs typeface="+mn-lt"/>
              </a:rPr>
              <a:t>How will Conferences know if their neighbors have been approved for the program?</a:t>
            </a:r>
            <a:endParaRPr lang="en-US" b="1"/>
          </a:p>
          <a:p>
            <a:r>
              <a:rPr lang="en-US">
                <a:ea typeface="+mn-lt"/>
                <a:cs typeface="+mn-lt"/>
              </a:rPr>
              <a:t>Council will work independently with the families who have been referred to this program; Vincentians are welcome to reach out to Vincentian Services staff at </a:t>
            </a:r>
            <a:r>
              <a:rPr lang="en-US" b="1">
                <a:solidFill>
                  <a:srgbClr val="00B0F0"/>
                </a:solidFill>
                <a:ea typeface="+mn-lt"/>
                <a:cs typeface="+mn-lt"/>
              </a:rPr>
              <a:t>gri@svdpgeorgia.org</a:t>
            </a:r>
            <a:r>
              <a:rPr lang="en-US">
                <a:ea typeface="+mn-lt"/>
                <a:cs typeface="+mn-lt"/>
              </a:rPr>
              <a:t> if you would like more information on the status of the referral.</a:t>
            </a:r>
            <a:endParaRPr lang="en-US"/>
          </a:p>
        </p:txBody>
      </p:sp>
      <p:sp>
        <p:nvSpPr>
          <p:cNvPr id="4" name="TextBox 3">
            <a:extLst>
              <a:ext uri="{FF2B5EF4-FFF2-40B4-BE49-F238E27FC236}">
                <a16:creationId xmlns:a16="http://schemas.microsoft.com/office/drawing/2014/main" id="{8120B213-064D-24B6-569E-68702222B287}"/>
              </a:ext>
            </a:extLst>
          </p:cNvPr>
          <p:cNvSpPr txBox="1"/>
          <p:nvPr/>
        </p:nvSpPr>
        <p:spPr>
          <a:xfrm>
            <a:off x="438050" y="391411"/>
            <a:ext cx="10007600" cy="1077218"/>
          </a:xfrm>
          <a:prstGeom prst="rect">
            <a:avLst/>
          </a:prstGeom>
          <a:noFill/>
        </p:spPr>
        <p:txBody>
          <a:bodyPr wrap="square" lIns="91440" tIns="45720" rIns="91440" bIns="45720" rtlCol="0" anchor="t">
            <a:spAutoFit/>
          </a:bodyPr>
          <a:lstStyle/>
          <a:p>
            <a:r>
              <a:rPr lang="en-US" sz="3200" b="1">
                <a:solidFill>
                  <a:schemeClr val="tx2">
                    <a:lumMod val="76000"/>
                    <a:lumOff val="24000"/>
                  </a:schemeClr>
                </a:solidFill>
                <a:latin typeface="+mj-lt"/>
                <a:ea typeface="+mj-ea"/>
                <a:cs typeface="+mj-cs"/>
              </a:rPr>
              <a:t>SVdP's Georgia Rehousing Initiative (GRI):</a:t>
            </a:r>
            <a:endParaRPr lang="en-US" b="1">
              <a:solidFill>
                <a:schemeClr val="tx2">
                  <a:lumMod val="76000"/>
                  <a:lumOff val="24000"/>
                </a:schemeClr>
              </a:solidFill>
              <a:latin typeface="Calibri"/>
              <a:ea typeface="Calibri"/>
              <a:cs typeface="Calibri"/>
            </a:endParaRPr>
          </a:p>
          <a:p>
            <a:endParaRPr lang="en-US" sz="3200" b="1">
              <a:solidFill>
                <a:schemeClr val="tx2">
                  <a:lumMod val="76000"/>
                  <a:lumOff val="24000"/>
                </a:schemeClr>
              </a:solidFill>
              <a:latin typeface="Montserrat"/>
              <a:ea typeface="Calibri"/>
              <a:cs typeface="Calibri"/>
            </a:endParaRPr>
          </a:p>
        </p:txBody>
      </p:sp>
    </p:spTree>
    <p:custDataLst>
      <p:tags r:id="rId1"/>
    </p:custDataLst>
    <p:extLst>
      <p:ext uri="{BB962C8B-B14F-4D97-AF65-F5344CB8AC3E}">
        <p14:creationId xmlns:p14="http://schemas.microsoft.com/office/powerpoint/2010/main" val="373680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A7E489A9-C88B-F022-C059-51C7F2DBC4F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559" r="4559"/>
          <a:stretch>
            <a:fillRect/>
          </a:stretch>
        </p:blipFill>
        <p:spPr>
          <a:prstGeom prst="ellipse">
            <a:avLst/>
          </a:prstGeom>
        </p:spPr>
      </p:pic>
      <p:sp>
        <p:nvSpPr>
          <p:cNvPr id="4" name="Text Placeholder 3">
            <a:extLst>
              <a:ext uri="{FF2B5EF4-FFF2-40B4-BE49-F238E27FC236}">
                <a16:creationId xmlns:a16="http://schemas.microsoft.com/office/drawing/2014/main" id="{1BB2B95D-4F0B-CAE3-F081-13AEB4A331C6}"/>
              </a:ext>
            </a:extLst>
          </p:cNvPr>
          <p:cNvSpPr>
            <a:spLocks noGrp="1"/>
          </p:cNvSpPr>
          <p:nvPr>
            <p:ph type="body" sz="quarter" idx="13"/>
          </p:nvPr>
        </p:nvSpPr>
        <p:spPr>
          <a:xfrm>
            <a:off x="986806" y="1255248"/>
            <a:ext cx="7183799" cy="576234"/>
          </a:xfrm>
        </p:spPr>
        <p:txBody>
          <a:bodyPr/>
          <a:lstStyle/>
          <a:p>
            <a:r>
              <a:rPr lang="en-US"/>
              <a:t>Homelessness is an experience- not a defining trait </a:t>
            </a:r>
          </a:p>
        </p:txBody>
      </p:sp>
      <p:sp>
        <p:nvSpPr>
          <p:cNvPr id="5" name="Text Placeholder 4">
            <a:extLst>
              <a:ext uri="{FF2B5EF4-FFF2-40B4-BE49-F238E27FC236}">
                <a16:creationId xmlns:a16="http://schemas.microsoft.com/office/drawing/2014/main" id="{6700C1F2-C6CA-C776-60B4-C35BF0E97DC5}"/>
              </a:ext>
            </a:extLst>
          </p:cNvPr>
          <p:cNvSpPr>
            <a:spLocks noGrp="1"/>
          </p:cNvSpPr>
          <p:nvPr>
            <p:ph type="body" sz="quarter" idx="14"/>
          </p:nvPr>
        </p:nvSpPr>
        <p:spPr/>
        <p:txBody>
          <a:bodyPr vert="horz" lIns="91440" tIns="45720" rIns="91440" bIns="45720" rtlCol="0" anchor="t">
            <a:noAutofit/>
          </a:bodyPr>
          <a:lstStyle/>
          <a:p>
            <a:r>
              <a:rPr lang="en-US" b="1">
                <a:solidFill>
                  <a:schemeClr val="tx2">
                    <a:lumMod val="76000"/>
                    <a:lumOff val="24000"/>
                  </a:schemeClr>
                </a:solidFill>
              </a:rPr>
              <a:t>Who are our Unhoused Neighbors?</a:t>
            </a:r>
          </a:p>
        </p:txBody>
      </p:sp>
      <p:pic>
        <p:nvPicPr>
          <p:cNvPr id="17" name="Picture Placeholder 16">
            <a:extLst>
              <a:ext uri="{FF2B5EF4-FFF2-40B4-BE49-F238E27FC236}">
                <a16:creationId xmlns:a16="http://schemas.microsoft.com/office/drawing/2014/main" id="{35C98442-241F-B5AD-EFEC-CE9389A37BF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006" r="8006"/>
          <a:stretch>
            <a:fillRect/>
          </a:stretch>
        </p:blipFill>
        <p:spPr>
          <a:prstGeom prst="ellipse">
            <a:avLst/>
          </a:prstGeom>
        </p:spPr>
      </p:pic>
      <p:sp>
        <p:nvSpPr>
          <p:cNvPr id="18" name="TextBox 17">
            <a:extLst>
              <a:ext uri="{FF2B5EF4-FFF2-40B4-BE49-F238E27FC236}">
                <a16:creationId xmlns:a16="http://schemas.microsoft.com/office/drawing/2014/main" id="{7A052A52-0B20-7999-51F7-CD14601D3014}"/>
              </a:ext>
            </a:extLst>
          </p:cNvPr>
          <p:cNvSpPr txBox="1"/>
          <p:nvPr/>
        </p:nvSpPr>
        <p:spPr>
          <a:xfrm>
            <a:off x="986806" y="2194485"/>
            <a:ext cx="5909188" cy="2123658"/>
          </a:xfrm>
          <a:prstGeom prst="rect">
            <a:avLst/>
          </a:prstGeom>
          <a:noFill/>
        </p:spPr>
        <p:txBody>
          <a:bodyPr wrap="square" rtlCol="0">
            <a:spAutoFit/>
          </a:bodyPr>
          <a:lstStyle/>
          <a:p>
            <a:r>
              <a:rPr lang="en-US" sz="2400">
                <a:latin typeface="Aptos" panose="020B0004020202020204" pitchFamily="34" charset="0"/>
              </a:rPr>
              <a:t>People experiencing homelessness are all around us- in the grocery story, a parking lot serving us at McDonalds, or on a street corner.</a:t>
            </a:r>
          </a:p>
          <a:p>
            <a:endParaRPr lang="en-US">
              <a:latin typeface="Aptos" panose="020B0004020202020204" pitchFamily="34" charset="0"/>
            </a:endParaRPr>
          </a:p>
          <a:p>
            <a:endParaRPr lang="en-US"/>
          </a:p>
        </p:txBody>
      </p:sp>
    </p:spTree>
    <p:extLst>
      <p:ext uri="{BB962C8B-B14F-4D97-AF65-F5344CB8AC3E}">
        <p14:creationId xmlns:p14="http://schemas.microsoft.com/office/powerpoint/2010/main" val="25413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56FA-1741-ED4C-C44E-C97180BEAB0C}"/>
              </a:ext>
            </a:extLst>
          </p:cNvPr>
          <p:cNvSpPr>
            <a:spLocks noGrp="1"/>
          </p:cNvSpPr>
          <p:nvPr>
            <p:ph type="title"/>
          </p:nvPr>
        </p:nvSpPr>
        <p:spPr/>
        <p:txBody>
          <a:bodyPr>
            <a:normAutofit/>
          </a:bodyPr>
          <a:lstStyle/>
          <a:p>
            <a:r>
              <a:rPr lang="en-US" sz="3600" b="1">
                <a:solidFill>
                  <a:schemeClr val="tx2">
                    <a:lumMod val="76000"/>
                    <a:lumOff val="24000"/>
                  </a:schemeClr>
                </a:solidFill>
              </a:rPr>
              <a:t>SVdP GA Housing Program Overview</a:t>
            </a:r>
          </a:p>
        </p:txBody>
      </p:sp>
      <p:pic>
        <p:nvPicPr>
          <p:cNvPr id="4" name="Picture 3">
            <a:extLst>
              <a:ext uri="{FF2B5EF4-FFF2-40B4-BE49-F238E27FC236}">
                <a16:creationId xmlns:a16="http://schemas.microsoft.com/office/drawing/2014/main" id="{63A3D6F1-7520-55E8-2BFF-C6E48514666D}"/>
              </a:ext>
            </a:extLst>
          </p:cNvPr>
          <p:cNvPicPr>
            <a:picLocks noChangeAspect="1"/>
          </p:cNvPicPr>
          <p:nvPr/>
        </p:nvPicPr>
        <p:blipFill>
          <a:blip r:embed="rId2"/>
          <a:stretch>
            <a:fillRect/>
          </a:stretch>
        </p:blipFill>
        <p:spPr>
          <a:xfrm>
            <a:off x="554245" y="1508347"/>
            <a:ext cx="10885414" cy="4661812"/>
          </a:xfrm>
          <a:prstGeom prst="rect">
            <a:avLst/>
          </a:prstGeom>
        </p:spPr>
      </p:pic>
    </p:spTree>
    <p:extLst>
      <p:ext uri="{BB962C8B-B14F-4D97-AF65-F5344CB8AC3E}">
        <p14:creationId xmlns:p14="http://schemas.microsoft.com/office/powerpoint/2010/main" val="172940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39BF-6E41-87B1-215D-CB88DF626F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D2ECD2-E649-C018-A91E-BCCF78467364}"/>
              </a:ext>
            </a:extLst>
          </p:cNvPr>
          <p:cNvPicPr>
            <a:picLocks noChangeAspect="1"/>
          </p:cNvPicPr>
          <p:nvPr/>
        </p:nvPicPr>
        <p:blipFill>
          <a:blip r:embed="rId2">
            <a:extLst>
              <a:ext uri="{28A0092B-C50C-407E-A947-70E740481C1C}">
                <a14:useLocalDpi xmlns:a14="http://schemas.microsoft.com/office/drawing/2010/main" val="0"/>
              </a:ext>
            </a:extLst>
          </a:blip>
          <a:srcRect l="1849" t="2508" r="-1849" b="-2665"/>
          <a:stretch>
            <a:fillRect/>
          </a:stretch>
        </p:blipFill>
        <p:spPr>
          <a:xfrm>
            <a:off x="0" y="0"/>
            <a:ext cx="12192012" cy="6868754"/>
          </a:xfrm>
          <a:prstGeom prst="rect">
            <a:avLst/>
          </a:prstGeom>
        </p:spPr>
      </p:pic>
      <p:sp>
        <p:nvSpPr>
          <p:cNvPr id="5" name="TextBox 4">
            <a:extLst>
              <a:ext uri="{FF2B5EF4-FFF2-40B4-BE49-F238E27FC236}">
                <a16:creationId xmlns:a16="http://schemas.microsoft.com/office/drawing/2014/main" id="{F2FD23DD-1179-1972-D197-2A9A734046BC}"/>
              </a:ext>
            </a:extLst>
          </p:cNvPr>
          <p:cNvSpPr txBox="1"/>
          <p:nvPr/>
        </p:nvSpPr>
        <p:spPr>
          <a:xfrm>
            <a:off x="3393831" y="2644170"/>
            <a:ext cx="6026857" cy="2308324"/>
          </a:xfrm>
          <a:prstGeom prst="rect">
            <a:avLst/>
          </a:prstGeom>
          <a:solidFill>
            <a:schemeClr val="bg1"/>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srgbClr val="01518F"/>
                </a:solidFill>
                <a:latin typeface="Montserrat"/>
              </a:rPr>
              <a:t>Questions</a:t>
            </a:r>
            <a:endParaRPr lang="en-US"/>
          </a:p>
          <a:p>
            <a:pPr algn="r">
              <a:defRPr/>
            </a:pPr>
            <a:endParaRPr lang="en-US" sz="4800" b="1">
              <a:solidFill>
                <a:srgbClr val="01518F"/>
              </a:solidFill>
              <a:latin typeface="Montserrat"/>
            </a:endParaRPr>
          </a:p>
          <a:p>
            <a:pPr algn="r">
              <a:defRPr/>
            </a:pPr>
            <a:endParaRPr lang="en-US" sz="4800" b="1">
              <a:solidFill>
                <a:srgbClr val="01518F"/>
              </a:solidFill>
              <a:latin typeface="Montserrat"/>
            </a:endParaRPr>
          </a:p>
        </p:txBody>
      </p:sp>
      <p:sp>
        <p:nvSpPr>
          <p:cNvPr id="7" name="TextBox 6">
            <a:extLst>
              <a:ext uri="{FF2B5EF4-FFF2-40B4-BE49-F238E27FC236}">
                <a16:creationId xmlns:a16="http://schemas.microsoft.com/office/drawing/2014/main" id="{F00B8D2E-3C63-A654-65DC-738ECD5B7204}"/>
              </a:ext>
            </a:extLst>
          </p:cNvPr>
          <p:cNvSpPr txBox="1"/>
          <p:nvPr/>
        </p:nvSpPr>
        <p:spPr>
          <a:xfrm>
            <a:off x="3549710" y="4029508"/>
            <a:ext cx="5870617" cy="1200329"/>
          </a:xfrm>
          <a:prstGeom prst="rect">
            <a:avLst/>
          </a:prstGeom>
          <a:solidFill>
            <a:schemeClr val="bg1"/>
          </a:solidFill>
        </p:spPr>
        <p:txBody>
          <a:bodyPr wrap="square" lIns="91440" tIns="45720" rIns="91440" bIns="45720" rtlCol="0" anchor="t">
            <a:spAutoFit/>
          </a:bodyPr>
          <a:lstStyle/>
          <a:p>
            <a:pPr algn="r">
              <a:defRPr/>
            </a:pPr>
            <a:r>
              <a:rPr lang="en-US" b="1">
                <a:solidFill>
                  <a:srgbClr val="F6871F"/>
                </a:solidFill>
                <a:latin typeface="Montserrat"/>
              </a:rPr>
              <a:t>Christa Frye, </a:t>
            </a:r>
            <a:r>
              <a:rPr lang="en-US">
                <a:solidFill>
                  <a:srgbClr val="F6871F"/>
                </a:solidFill>
                <a:latin typeface="Montserrat"/>
              </a:rPr>
              <a:t>Council Casework Manager</a:t>
            </a:r>
            <a:r>
              <a:rPr kumimoji="0" lang="en-US" b="0" i="0" u="none" strike="noStrike" kern="1200" cap="none" spc="0" normalizeH="0" baseline="0" noProof="0">
                <a:ln>
                  <a:noFill/>
                </a:ln>
                <a:solidFill>
                  <a:srgbClr val="F6871F"/>
                </a:solidFill>
                <a:effectLst/>
                <a:uLnTx/>
                <a:uFillTx/>
                <a:latin typeface="Montserrat"/>
                <a:ea typeface="+mn-ea"/>
                <a:cs typeface="+mn-cs"/>
              </a:rPr>
              <a:t>,</a:t>
            </a:r>
            <a:r>
              <a:rPr lang="en-US">
                <a:solidFill>
                  <a:srgbClr val="F6871F"/>
                </a:solidFill>
                <a:latin typeface="Montserrat"/>
              </a:rPr>
              <a:t> cfrye@svdpgeorgia.org  </a:t>
            </a:r>
            <a:endParaRPr kumimoji="0" lang="en-US" b="0" i="0" u="none" strike="noStrike" kern="1200" cap="none" spc="0" normalizeH="0" baseline="0" noProof="0">
              <a:ln>
                <a:noFill/>
              </a:ln>
              <a:solidFill>
                <a:srgbClr val="F6871F"/>
              </a:solidFill>
              <a:effectLst/>
              <a:uLnTx/>
              <a:uFillTx/>
              <a:latin typeface="Montserra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6871F"/>
                </a:solidFill>
                <a:effectLst/>
                <a:uLnTx/>
                <a:uFillTx/>
                <a:latin typeface="Montserrat"/>
                <a:ea typeface="+mn-ea"/>
                <a:cs typeface="+mn-cs"/>
              </a:rPr>
              <a:t>Mariel Risner-Sivley, </a:t>
            </a:r>
            <a:r>
              <a:rPr kumimoji="0" lang="en-US" b="0" i="0" u="none" strike="noStrike" kern="1200" cap="none" spc="0" normalizeH="0" baseline="0" noProof="0">
                <a:ln>
                  <a:noFill/>
                </a:ln>
                <a:solidFill>
                  <a:srgbClr val="F6871F"/>
                </a:solidFill>
                <a:effectLst/>
                <a:uLnTx/>
                <a:uFillTx/>
                <a:latin typeface="Montserrat"/>
                <a:ea typeface="+mn-ea"/>
                <a:cs typeface="+mn-cs"/>
              </a:rPr>
              <a:t>Director of Housing</a:t>
            </a:r>
          </a:p>
          <a:p>
            <a:pPr algn="r">
              <a:defRPr/>
            </a:pPr>
            <a:r>
              <a:rPr lang="en-US">
                <a:solidFill>
                  <a:srgbClr val="F6871F"/>
                </a:solidFill>
                <a:latin typeface="Montserrat"/>
              </a:rPr>
              <a:t>msivley@svdpgeorgia.org</a:t>
            </a:r>
          </a:p>
        </p:txBody>
      </p:sp>
    </p:spTree>
    <p:extLst>
      <p:ext uri="{BB962C8B-B14F-4D97-AF65-F5344CB8AC3E}">
        <p14:creationId xmlns:p14="http://schemas.microsoft.com/office/powerpoint/2010/main" val="425282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9DD7A6C-9CDE-6DCB-41A4-374D95AE41F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679" r="30679"/>
          <a:stretch>
            <a:fillRect/>
          </a:stretch>
        </p:blipFill>
        <p:spPr>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pic>
      <p:sp>
        <p:nvSpPr>
          <p:cNvPr id="3" name="Text Placeholder 2">
            <a:extLst>
              <a:ext uri="{FF2B5EF4-FFF2-40B4-BE49-F238E27FC236}">
                <a16:creationId xmlns:a16="http://schemas.microsoft.com/office/drawing/2014/main" id="{4AA4ED47-001D-EEE4-B2EB-2DA9AF81A5F3}"/>
              </a:ext>
            </a:extLst>
          </p:cNvPr>
          <p:cNvSpPr>
            <a:spLocks noGrp="1"/>
          </p:cNvSpPr>
          <p:nvPr>
            <p:ph type="body" sz="quarter" idx="11"/>
          </p:nvPr>
        </p:nvSpPr>
        <p:spPr/>
        <p:txBody>
          <a:bodyPr vert="horz" lIns="91440" tIns="45720" rIns="91440" bIns="45720" rtlCol="0" anchor="t">
            <a:noAutofit/>
          </a:bodyPr>
          <a:lstStyle/>
          <a:p>
            <a:r>
              <a:rPr lang="en-US" b="1">
                <a:solidFill>
                  <a:schemeClr val="tx2">
                    <a:lumMod val="76000"/>
                    <a:lumOff val="24000"/>
                  </a:schemeClr>
                </a:solidFill>
              </a:rPr>
              <a:t>Who are our Unhoused Neighbors?</a:t>
            </a:r>
          </a:p>
        </p:txBody>
      </p:sp>
      <p:sp>
        <p:nvSpPr>
          <p:cNvPr id="6" name="TextBox 5">
            <a:extLst>
              <a:ext uri="{FF2B5EF4-FFF2-40B4-BE49-F238E27FC236}">
                <a16:creationId xmlns:a16="http://schemas.microsoft.com/office/drawing/2014/main" id="{9A2E0B66-1965-7244-6A15-A9BF90CA1C64}"/>
              </a:ext>
            </a:extLst>
          </p:cNvPr>
          <p:cNvSpPr txBox="1"/>
          <p:nvPr/>
        </p:nvSpPr>
        <p:spPr>
          <a:xfrm>
            <a:off x="4906297" y="2007035"/>
            <a:ext cx="4178709" cy="2677656"/>
          </a:xfrm>
          <a:prstGeom prst="rect">
            <a:avLst/>
          </a:prstGeom>
          <a:noFill/>
        </p:spPr>
        <p:txBody>
          <a:bodyPr wrap="square" rtlCol="0">
            <a:spAutoFit/>
          </a:bodyPr>
          <a:lstStyle/>
          <a:p>
            <a:pPr marL="285750" indent="-285750">
              <a:buFont typeface="Wingdings" panose="05000000000000000000" pitchFamily="2" charset="2"/>
              <a:buChar char="§"/>
            </a:pPr>
            <a:r>
              <a:rPr lang="en-US" sz="2400">
                <a:latin typeface="Aptos" panose="020B0004020202020204" pitchFamily="34" charset="0"/>
              </a:rPr>
              <a:t>Single Adults</a:t>
            </a:r>
          </a:p>
          <a:p>
            <a:pPr marL="285750" indent="-285750">
              <a:buFont typeface="Wingdings" panose="05000000000000000000" pitchFamily="2" charset="2"/>
              <a:buChar char="§"/>
            </a:pPr>
            <a:r>
              <a:rPr lang="en-US" sz="2400">
                <a:latin typeface="Aptos" panose="020B0004020202020204" pitchFamily="34" charset="0"/>
              </a:rPr>
              <a:t>Children and Families</a:t>
            </a:r>
          </a:p>
          <a:p>
            <a:pPr marL="285750" indent="-285750">
              <a:buFont typeface="Wingdings" panose="05000000000000000000" pitchFamily="2" charset="2"/>
              <a:buChar char="§"/>
            </a:pPr>
            <a:r>
              <a:rPr lang="en-US" sz="2400">
                <a:latin typeface="Aptos" panose="020B0004020202020204" pitchFamily="34" charset="0"/>
              </a:rPr>
              <a:t>Domestic Violence Victims</a:t>
            </a:r>
          </a:p>
          <a:p>
            <a:pPr marL="285750" indent="-285750">
              <a:buFont typeface="Wingdings" panose="05000000000000000000" pitchFamily="2" charset="2"/>
              <a:buChar char="§"/>
            </a:pPr>
            <a:r>
              <a:rPr lang="en-US" sz="2400">
                <a:latin typeface="Aptos" panose="020B0004020202020204" pitchFamily="34" charset="0"/>
              </a:rPr>
              <a:t>Veterans</a:t>
            </a:r>
          </a:p>
          <a:p>
            <a:pPr marL="285750" indent="-285750">
              <a:buFont typeface="Wingdings" panose="05000000000000000000" pitchFamily="2" charset="2"/>
              <a:buChar char="§"/>
            </a:pPr>
            <a:r>
              <a:rPr lang="en-US" sz="2400">
                <a:latin typeface="Aptos" panose="020B0004020202020204" pitchFamily="34" charset="0"/>
              </a:rPr>
              <a:t>Seniors</a:t>
            </a:r>
          </a:p>
          <a:p>
            <a:pPr marL="285750" indent="-285750">
              <a:buFont typeface="Wingdings" panose="05000000000000000000" pitchFamily="2" charset="2"/>
              <a:buChar char="§"/>
            </a:pPr>
            <a:r>
              <a:rPr lang="en-US" sz="2400">
                <a:latin typeface="Aptos" panose="020B0004020202020204" pitchFamily="34" charset="0"/>
              </a:rPr>
              <a:t>The Disabled</a:t>
            </a:r>
          </a:p>
          <a:p>
            <a:pPr marL="285750" indent="-285750">
              <a:buFont typeface="Wingdings" panose="05000000000000000000" pitchFamily="2" charset="2"/>
              <a:buChar char="§"/>
            </a:pPr>
            <a:r>
              <a:rPr lang="en-US" sz="2400">
                <a:latin typeface="Aptos" panose="020B0004020202020204" pitchFamily="34" charset="0"/>
              </a:rPr>
              <a:t>Unaccompanied Youth</a:t>
            </a:r>
          </a:p>
        </p:txBody>
      </p:sp>
    </p:spTree>
    <p:extLst>
      <p:ext uri="{BB962C8B-B14F-4D97-AF65-F5344CB8AC3E}">
        <p14:creationId xmlns:p14="http://schemas.microsoft.com/office/powerpoint/2010/main" val="192314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B07EF-C68A-4F75-F5DB-573EC09D301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DFD4082-5A08-EF4E-9488-24BED907AC16}"/>
              </a:ext>
            </a:extLst>
          </p:cNvPr>
          <p:cNvSpPr>
            <a:spLocks noGrp="1"/>
          </p:cNvSpPr>
          <p:nvPr>
            <p:ph type="body" sz="quarter" idx="11"/>
          </p:nvPr>
        </p:nvSpPr>
        <p:spPr>
          <a:xfrm>
            <a:off x="986807" y="536358"/>
            <a:ext cx="7869810" cy="704850"/>
          </a:xfrm>
        </p:spPr>
        <p:txBody>
          <a:bodyPr vert="horz" lIns="91440" tIns="45720" rIns="91440" bIns="45720" rtlCol="0" anchor="t">
            <a:noAutofit/>
          </a:bodyPr>
          <a:lstStyle/>
          <a:p>
            <a:r>
              <a:rPr lang="en-US" b="1">
                <a:solidFill>
                  <a:schemeClr val="tx2">
                    <a:lumMod val="76000"/>
                    <a:lumOff val="24000"/>
                  </a:schemeClr>
                </a:solidFill>
              </a:rPr>
              <a:t>What Causes Homelessness?</a:t>
            </a:r>
          </a:p>
        </p:txBody>
      </p:sp>
      <p:sp>
        <p:nvSpPr>
          <p:cNvPr id="10" name="TextBox 9">
            <a:extLst>
              <a:ext uri="{FF2B5EF4-FFF2-40B4-BE49-F238E27FC236}">
                <a16:creationId xmlns:a16="http://schemas.microsoft.com/office/drawing/2014/main" id="{8C46F5A8-4AA5-36B4-D516-424B29AD229B}"/>
              </a:ext>
            </a:extLst>
          </p:cNvPr>
          <p:cNvSpPr txBox="1"/>
          <p:nvPr/>
        </p:nvSpPr>
        <p:spPr>
          <a:xfrm>
            <a:off x="781664" y="1474839"/>
            <a:ext cx="2153764" cy="646331"/>
          </a:xfrm>
          <a:prstGeom prst="rect">
            <a:avLst/>
          </a:prstGeom>
          <a:solidFill>
            <a:schemeClr val="tx2">
              <a:lumMod val="10000"/>
              <a:lumOff val="90000"/>
            </a:schemeClr>
          </a:solidFill>
          <a:ln>
            <a:solidFill>
              <a:srgbClr val="002060"/>
            </a:solidFill>
          </a:ln>
        </p:spPr>
        <p:txBody>
          <a:bodyPr wrap="square" lIns="91440" tIns="45720" rIns="91440" bIns="45720" rtlCol="0" anchor="t">
            <a:spAutoFit/>
          </a:bodyPr>
          <a:lstStyle/>
          <a:p>
            <a:r>
              <a:rPr lang="en-US"/>
              <a:t>High cost of Housing</a:t>
            </a:r>
          </a:p>
        </p:txBody>
      </p:sp>
      <p:sp>
        <p:nvSpPr>
          <p:cNvPr id="11" name="TextBox 10">
            <a:extLst>
              <a:ext uri="{FF2B5EF4-FFF2-40B4-BE49-F238E27FC236}">
                <a16:creationId xmlns:a16="http://schemas.microsoft.com/office/drawing/2014/main" id="{0C484C2F-82FE-B44B-C2E4-A77E65686D39}"/>
              </a:ext>
            </a:extLst>
          </p:cNvPr>
          <p:cNvSpPr txBox="1"/>
          <p:nvPr/>
        </p:nvSpPr>
        <p:spPr>
          <a:xfrm>
            <a:off x="828617" y="2182504"/>
            <a:ext cx="2059857" cy="1200329"/>
          </a:xfrm>
          <a:prstGeom prst="rect">
            <a:avLst/>
          </a:prstGeom>
          <a:noFill/>
        </p:spPr>
        <p:txBody>
          <a:bodyPr wrap="square" rtlCol="0">
            <a:spAutoFit/>
          </a:bodyPr>
          <a:lstStyle/>
          <a:p>
            <a:r>
              <a:rPr lang="en-US"/>
              <a:t>Many people spend 50% or more of their income on rent</a:t>
            </a:r>
          </a:p>
        </p:txBody>
      </p:sp>
      <p:sp>
        <p:nvSpPr>
          <p:cNvPr id="12" name="TextBox 11">
            <a:extLst>
              <a:ext uri="{FF2B5EF4-FFF2-40B4-BE49-F238E27FC236}">
                <a16:creationId xmlns:a16="http://schemas.microsoft.com/office/drawing/2014/main" id="{03D9A0DE-FB88-BC23-3A7A-FA05E9B7361B}"/>
              </a:ext>
            </a:extLst>
          </p:cNvPr>
          <p:cNvSpPr txBox="1"/>
          <p:nvPr/>
        </p:nvSpPr>
        <p:spPr>
          <a:xfrm>
            <a:off x="3186649" y="1474838"/>
            <a:ext cx="1640989" cy="369332"/>
          </a:xfrm>
          <a:prstGeom prst="rect">
            <a:avLst/>
          </a:prstGeom>
          <a:solidFill>
            <a:schemeClr val="tx2">
              <a:lumMod val="10000"/>
              <a:lumOff val="90000"/>
            </a:schemeClr>
          </a:solidFill>
          <a:ln>
            <a:solidFill>
              <a:srgbClr val="002060"/>
            </a:solidFill>
          </a:ln>
        </p:spPr>
        <p:txBody>
          <a:bodyPr wrap="square" rtlCol="0">
            <a:spAutoFit/>
          </a:bodyPr>
          <a:lstStyle/>
          <a:p>
            <a:r>
              <a:rPr lang="en-US"/>
              <a:t>Low Income</a:t>
            </a:r>
          </a:p>
        </p:txBody>
      </p:sp>
      <p:sp>
        <p:nvSpPr>
          <p:cNvPr id="13" name="TextBox 12">
            <a:extLst>
              <a:ext uri="{FF2B5EF4-FFF2-40B4-BE49-F238E27FC236}">
                <a16:creationId xmlns:a16="http://schemas.microsoft.com/office/drawing/2014/main" id="{13036D27-F741-2DDC-0F3F-FC32D94A7980}"/>
              </a:ext>
            </a:extLst>
          </p:cNvPr>
          <p:cNvSpPr txBox="1"/>
          <p:nvPr/>
        </p:nvSpPr>
        <p:spPr>
          <a:xfrm>
            <a:off x="5233468" y="1459339"/>
            <a:ext cx="1538249" cy="369332"/>
          </a:xfrm>
          <a:prstGeom prst="rect">
            <a:avLst/>
          </a:prstGeom>
          <a:solidFill>
            <a:schemeClr val="tx2">
              <a:lumMod val="10000"/>
              <a:lumOff val="90000"/>
            </a:schemeClr>
          </a:solidFill>
          <a:ln>
            <a:solidFill>
              <a:srgbClr val="002060"/>
            </a:solidFill>
          </a:ln>
        </p:spPr>
        <p:txBody>
          <a:bodyPr wrap="square" rtlCol="0">
            <a:spAutoFit/>
          </a:bodyPr>
          <a:lstStyle/>
          <a:p>
            <a:r>
              <a:rPr lang="en-US"/>
              <a:t>Poor Health</a:t>
            </a:r>
          </a:p>
        </p:txBody>
      </p:sp>
      <p:sp>
        <p:nvSpPr>
          <p:cNvPr id="14" name="TextBox 13">
            <a:extLst>
              <a:ext uri="{FF2B5EF4-FFF2-40B4-BE49-F238E27FC236}">
                <a16:creationId xmlns:a16="http://schemas.microsoft.com/office/drawing/2014/main" id="{3298FF2E-58EC-555E-7340-DD704F94E5B8}"/>
              </a:ext>
            </a:extLst>
          </p:cNvPr>
          <p:cNvSpPr txBox="1"/>
          <p:nvPr/>
        </p:nvSpPr>
        <p:spPr>
          <a:xfrm>
            <a:off x="7271953" y="1467126"/>
            <a:ext cx="2098688" cy="369332"/>
          </a:xfrm>
          <a:prstGeom prst="rect">
            <a:avLst/>
          </a:prstGeom>
          <a:solidFill>
            <a:schemeClr val="tx2">
              <a:lumMod val="10000"/>
              <a:lumOff val="90000"/>
            </a:schemeClr>
          </a:solidFill>
          <a:ln>
            <a:solidFill>
              <a:srgbClr val="002060"/>
            </a:solidFill>
          </a:ln>
        </p:spPr>
        <p:txBody>
          <a:bodyPr wrap="square" rtlCol="0">
            <a:spAutoFit/>
          </a:bodyPr>
          <a:lstStyle/>
          <a:p>
            <a:r>
              <a:rPr lang="en-US"/>
              <a:t>Domestic Violence</a:t>
            </a:r>
          </a:p>
        </p:txBody>
      </p:sp>
      <p:sp>
        <p:nvSpPr>
          <p:cNvPr id="15" name="TextBox 14">
            <a:extLst>
              <a:ext uri="{FF2B5EF4-FFF2-40B4-BE49-F238E27FC236}">
                <a16:creationId xmlns:a16="http://schemas.microsoft.com/office/drawing/2014/main" id="{15F8BC91-5140-7E54-2EA5-CDA21EA54F3E}"/>
              </a:ext>
            </a:extLst>
          </p:cNvPr>
          <p:cNvSpPr txBox="1"/>
          <p:nvPr/>
        </p:nvSpPr>
        <p:spPr>
          <a:xfrm>
            <a:off x="9621863" y="1474830"/>
            <a:ext cx="1940872" cy="369332"/>
          </a:xfrm>
          <a:prstGeom prst="rect">
            <a:avLst/>
          </a:prstGeom>
          <a:solidFill>
            <a:schemeClr val="tx2">
              <a:lumMod val="10000"/>
              <a:lumOff val="90000"/>
            </a:schemeClr>
          </a:solidFill>
          <a:ln>
            <a:solidFill>
              <a:srgbClr val="002060"/>
            </a:solidFill>
          </a:ln>
        </p:spPr>
        <p:txBody>
          <a:bodyPr wrap="square" rtlCol="0">
            <a:spAutoFit/>
          </a:bodyPr>
          <a:lstStyle/>
          <a:p>
            <a:r>
              <a:rPr lang="en-US"/>
              <a:t>Racial Disparities</a:t>
            </a:r>
          </a:p>
        </p:txBody>
      </p:sp>
      <p:sp>
        <p:nvSpPr>
          <p:cNvPr id="18" name="TextBox 17">
            <a:extLst>
              <a:ext uri="{FF2B5EF4-FFF2-40B4-BE49-F238E27FC236}">
                <a16:creationId xmlns:a16="http://schemas.microsoft.com/office/drawing/2014/main" id="{584892B6-7EB1-CA6C-9D81-3330641C9110}"/>
              </a:ext>
            </a:extLst>
          </p:cNvPr>
          <p:cNvSpPr txBox="1"/>
          <p:nvPr/>
        </p:nvSpPr>
        <p:spPr>
          <a:xfrm>
            <a:off x="3186649" y="2182504"/>
            <a:ext cx="1867131" cy="1477328"/>
          </a:xfrm>
          <a:prstGeom prst="rect">
            <a:avLst/>
          </a:prstGeom>
          <a:noFill/>
        </p:spPr>
        <p:txBody>
          <a:bodyPr wrap="square" rtlCol="0">
            <a:spAutoFit/>
          </a:bodyPr>
          <a:lstStyle/>
          <a:p>
            <a:r>
              <a:rPr lang="en-US"/>
              <a:t>People experiencing homelessness are often working</a:t>
            </a:r>
          </a:p>
        </p:txBody>
      </p:sp>
      <p:sp>
        <p:nvSpPr>
          <p:cNvPr id="20" name="TextBox 19">
            <a:extLst>
              <a:ext uri="{FF2B5EF4-FFF2-40B4-BE49-F238E27FC236}">
                <a16:creationId xmlns:a16="http://schemas.microsoft.com/office/drawing/2014/main" id="{82AF8D1F-C6CB-6EE1-6E28-9EE5863E0DED}"/>
              </a:ext>
            </a:extLst>
          </p:cNvPr>
          <p:cNvSpPr txBox="1"/>
          <p:nvPr/>
        </p:nvSpPr>
        <p:spPr>
          <a:xfrm>
            <a:off x="5280671" y="2182504"/>
            <a:ext cx="1538249" cy="1200329"/>
          </a:xfrm>
          <a:prstGeom prst="rect">
            <a:avLst/>
          </a:prstGeom>
          <a:noFill/>
        </p:spPr>
        <p:txBody>
          <a:bodyPr wrap="square" rtlCol="0">
            <a:spAutoFit/>
          </a:bodyPr>
          <a:lstStyle/>
          <a:p>
            <a:r>
              <a:rPr lang="en-US"/>
              <a:t>Mental Illness and Shelter-Living play a role</a:t>
            </a:r>
          </a:p>
        </p:txBody>
      </p:sp>
      <p:sp>
        <p:nvSpPr>
          <p:cNvPr id="21" name="TextBox 20">
            <a:extLst>
              <a:ext uri="{FF2B5EF4-FFF2-40B4-BE49-F238E27FC236}">
                <a16:creationId xmlns:a16="http://schemas.microsoft.com/office/drawing/2014/main" id="{8F499BA8-64C0-7693-0479-5C193B90735B}"/>
              </a:ext>
            </a:extLst>
          </p:cNvPr>
          <p:cNvSpPr txBox="1"/>
          <p:nvPr/>
        </p:nvSpPr>
        <p:spPr>
          <a:xfrm>
            <a:off x="7271953" y="2174793"/>
            <a:ext cx="1759975" cy="1200329"/>
          </a:xfrm>
          <a:prstGeom prst="rect">
            <a:avLst/>
          </a:prstGeom>
          <a:noFill/>
        </p:spPr>
        <p:txBody>
          <a:bodyPr wrap="square" rtlCol="0">
            <a:spAutoFit/>
          </a:bodyPr>
          <a:lstStyle/>
          <a:p>
            <a:r>
              <a:rPr lang="en-US"/>
              <a:t>Women fleeing relationships leave without a plan or savings</a:t>
            </a:r>
          </a:p>
        </p:txBody>
      </p:sp>
      <p:sp>
        <p:nvSpPr>
          <p:cNvPr id="22" name="TextBox 21">
            <a:extLst>
              <a:ext uri="{FF2B5EF4-FFF2-40B4-BE49-F238E27FC236}">
                <a16:creationId xmlns:a16="http://schemas.microsoft.com/office/drawing/2014/main" id="{74D1752B-7BA6-9DFF-BF6A-94EC9780521A}"/>
              </a:ext>
            </a:extLst>
          </p:cNvPr>
          <p:cNvSpPr txBox="1"/>
          <p:nvPr/>
        </p:nvSpPr>
        <p:spPr>
          <a:xfrm>
            <a:off x="9743766" y="2228671"/>
            <a:ext cx="1940871" cy="1200329"/>
          </a:xfrm>
          <a:prstGeom prst="rect">
            <a:avLst/>
          </a:prstGeom>
          <a:noFill/>
        </p:spPr>
        <p:txBody>
          <a:bodyPr wrap="square" rtlCol="0">
            <a:spAutoFit/>
          </a:bodyPr>
          <a:lstStyle/>
          <a:p>
            <a:r>
              <a:rPr lang="en-US"/>
              <a:t>Minority groups are disproportionally affected</a:t>
            </a:r>
          </a:p>
        </p:txBody>
      </p:sp>
      <p:pic>
        <p:nvPicPr>
          <p:cNvPr id="24" name="Picture 23">
            <a:extLst>
              <a:ext uri="{FF2B5EF4-FFF2-40B4-BE49-F238E27FC236}">
                <a16:creationId xmlns:a16="http://schemas.microsoft.com/office/drawing/2014/main" id="{2E6786B5-1A41-EC81-FD93-40DBC8CDC942}"/>
              </a:ext>
            </a:extLst>
          </p:cNvPr>
          <p:cNvPicPr>
            <a:picLocks noChangeAspect="1"/>
          </p:cNvPicPr>
          <p:nvPr/>
        </p:nvPicPr>
        <p:blipFill>
          <a:blip r:embed="rId2"/>
          <a:stretch>
            <a:fillRect/>
          </a:stretch>
        </p:blipFill>
        <p:spPr>
          <a:xfrm>
            <a:off x="1868129" y="3998167"/>
            <a:ext cx="8268929" cy="2029008"/>
          </a:xfrm>
          <a:prstGeom prst="rect">
            <a:avLst/>
          </a:prstGeom>
        </p:spPr>
      </p:pic>
    </p:spTree>
    <p:extLst>
      <p:ext uri="{BB962C8B-B14F-4D97-AF65-F5344CB8AC3E}">
        <p14:creationId xmlns:p14="http://schemas.microsoft.com/office/powerpoint/2010/main" val="233911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0398-0834-040F-5B09-CBFB0AAFF1F4}"/>
              </a:ext>
            </a:extLst>
          </p:cNvPr>
          <p:cNvSpPr>
            <a:spLocks noGrp="1"/>
          </p:cNvSpPr>
          <p:nvPr>
            <p:ph type="title"/>
          </p:nvPr>
        </p:nvSpPr>
        <p:spPr/>
        <p:txBody>
          <a:bodyPr>
            <a:normAutofit/>
          </a:bodyPr>
          <a:lstStyle/>
          <a:p>
            <a:r>
              <a:rPr lang="en-US" sz="3600" b="1">
                <a:solidFill>
                  <a:schemeClr val="tx2">
                    <a:lumMod val="76000"/>
                    <a:lumOff val="24000"/>
                  </a:schemeClr>
                </a:solidFill>
              </a:rPr>
              <a:t>How is Homelessness Defined by HUD?</a:t>
            </a:r>
          </a:p>
        </p:txBody>
      </p:sp>
      <p:sp>
        <p:nvSpPr>
          <p:cNvPr id="3" name="TextBox 2">
            <a:extLst>
              <a:ext uri="{FF2B5EF4-FFF2-40B4-BE49-F238E27FC236}">
                <a16:creationId xmlns:a16="http://schemas.microsoft.com/office/drawing/2014/main" id="{915E4B3A-7AD9-61DB-895E-AF44754ED0AE}"/>
              </a:ext>
            </a:extLst>
          </p:cNvPr>
          <p:cNvSpPr txBox="1"/>
          <p:nvPr/>
        </p:nvSpPr>
        <p:spPr>
          <a:xfrm>
            <a:off x="838200" y="1690688"/>
            <a:ext cx="9586452" cy="4431983"/>
          </a:xfrm>
          <a:prstGeom prst="rect">
            <a:avLst/>
          </a:prstGeom>
          <a:solidFill>
            <a:schemeClr val="tx2">
              <a:lumMod val="10000"/>
              <a:lumOff val="90000"/>
            </a:schemeClr>
          </a:solidFill>
          <a:ln>
            <a:solidFill>
              <a:srgbClr val="002060"/>
            </a:solidFill>
          </a:ln>
        </p:spPr>
        <p:txBody>
          <a:bodyPr wrap="square" lIns="91440" tIns="45720" rIns="91440" bIns="45720" rtlCol="0" anchor="t">
            <a:spAutoFit/>
          </a:bodyPr>
          <a:lstStyle/>
          <a:p>
            <a:endParaRPr lang="en-US"/>
          </a:p>
          <a:p>
            <a:pPr>
              <a:buFont typeface="Arial"/>
              <a:buChar char="•"/>
            </a:pPr>
            <a:r>
              <a:rPr lang="en-US">
                <a:latin typeface="Aptos" panose="02110004020202020204"/>
              </a:rPr>
              <a:t>Literally Homeless- </a:t>
            </a:r>
            <a:r>
              <a:rPr lang="en-US">
                <a:solidFill>
                  <a:srgbClr val="000000"/>
                </a:solidFill>
                <a:ea typeface="+mn-lt"/>
                <a:cs typeface="+mn-lt"/>
              </a:rPr>
              <a:t>lack a fixed, adequate nighttime residence</a:t>
            </a:r>
          </a:p>
          <a:p>
            <a:pPr lvl="1">
              <a:buFont typeface="Arial"/>
              <a:buChar char="•"/>
            </a:pPr>
            <a:r>
              <a:rPr lang="en-US">
                <a:solidFill>
                  <a:srgbClr val="000000"/>
                </a:solidFill>
                <a:ea typeface="+mn-lt"/>
                <a:cs typeface="+mn-lt"/>
              </a:rPr>
              <a:t>Places not meant for habitation, like cars, parks, abandoned buildings, sidewalks</a:t>
            </a:r>
          </a:p>
          <a:p>
            <a:pPr lvl="1">
              <a:buFont typeface="Arial"/>
              <a:buChar char="•"/>
            </a:pPr>
            <a:r>
              <a:rPr lang="en-US">
                <a:solidFill>
                  <a:srgbClr val="000000"/>
                </a:solidFill>
                <a:ea typeface="+mn-lt"/>
                <a:cs typeface="+mn-lt"/>
              </a:rPr>
              <a:t>Public and private shelters</a:t>
            </a:r>
          </a:p>
          <a:p>
            <a:pPr lvl="1">
              <a:buFont typeface="Arial"/>
              <a:buChar char="•"/>
            </a:pPr>
            <a:r>
              <a:rPr lang="en-US">
                <a:solidFill>
                  <a:srgbClr val="000000"/>
                </a:solidFill>
                <a:ea typeface="+mn-lt"/>
                <a:cs typeface="+mn-lt"/>
              </a:rPr>
              <a:t>transitional housing</a:t>
            </a:r>
          </a:p>
          <a:p>
            <a:pPr lvl="1">
              <a:buFont typeface="Arial"/>
              <a:buChar char="•"/>
            </a:pPr>
            <a:r>
              <a:rPr lang="en-US">
                <a:solidFill>
                  <a:srgbClr val="000000"/>
                </a:solidFill>
                <a:ea typeface="+mn-lt"/>
                <a:cs typeface="+mn-lt"/>
              </a:rPr>
              <a:t>motels paid by programs</a:t>
            </a:r>
            <a:endParaRPr lang="en-US"/>
          </a:p>
          <a:p>
            <a:pPr lvl="1">
              <a:buFont typeface="Arial"/>
              <a:buChar char="•"/>
            </a:pPr>
            <a:r>
              <a:rPr lang="en-US">
                <a:solidFill>
                  <a:srgbClr val="000000"/>
                </a:solidFill>
                <a:ea typeface="+mn-lt"/>
                <a:cs typeface="+mn-lt"/>
              </a:rPr>
              <a:t>Exiting an institution (jail, hospital, etc.) after 90 days or less and they were unhoused beforehand</a:t>
            </a:r>
          </a:p>
          <a:p>
            <a:pPr marL="285750" indent="-285750">
              <a:buFont typeface="Arial"/>
              <a:buChar char="•"/>
            </a:pPr>
            <a:r>
              <a:rPr lang="en-US">
                <a:solidFill>
                  <a:srgbClr val="000000"/>
                </a:solidFill>
                <a:latin typeface="Aptos"/>
                <a:ea typeface="+mn-lt"/>
                <a:cs typeface="+mn-lt"/>
              </a:rPr>
              <a:t>Imminent Risk of Homelessness</a:t>
            </a:r>
            <a:endParaRPr lang="en-US">
              <a:solidFill>
                <a:srgbClr val="000000"/>
              </a:solidFill>
              <a:latin typeface="Aptos" panose="020B0004020202020204" pitchFamily="34" charset="0"/>
              <a:ea typeface="+mn-lt"/>
              <a:cs typeface="+mn-lt"/>
            </a:endParaRPr>
          </a:p>
          <a:p>
            <a:pPr marL="742950" lvl="1" indent="-285750">
              <a:buFont typeface="Arial"/>
              <a:buChar char="•"/>
            </a:pPr>
            <a:r>
              <a:rPr lang="en-US">
                <a:solidFill>
                  <a:srgbClr val="000000"/>
                </a:solidFill>
                <a:ea typeface="+mn-lt"/>
                <a:cs typeface="+mn-lt"/>
              </a:rPr>
              <a:t>Will lose their residence within 14 days and have no subsequent residence or resources</a:t>
            </a:r>
          </a:p>
          <a:p>
            <a:pPr marL="742950" lvl="1" indent="-285750">
              <a:buFont typeface="Arial"/>
              <a:buChar char="•"/>
            </a:pPr>
            <a:endParaRPr lang="en-US"/>
          </a:p>
          <a:p>
            <a:pPr marL="285750" indent="-285750">
              <a:buFont typeface="Arial"/>
              <a:buChar char="•"/>
            </a:pPr>
            <a:r>
              <a:rPr lang="en-US"/>
              <a:t>Homeless Under Other Federal Statute – requires specific approval to use HUD CoC funds</a:t>
            </a:r>
          </a:p>
          <a:p>
            <a:pPr marL="285750" indent="-285750">
              <a:buFont typeface="Arial"/>
              <a:buChar char="•"/>
            </a:pPr>
            <a:endParaRPr lang="en-US">
              <a:solidFill>
                <a:srgbClr val="000000"/>
              </a:solidFill>
              <a:ea typeface="+mn-lt"/>
              <a:cs typeface="+mn-lt"/>
            </a:endParaRPr>
          </a:p>
          <a:p>
            <a:pPr marL="285750" indent="-285750">
              <a:buFont typeface="Arial"/>
              <a:buChar char="•"/>
            </a:pPr>
            <a:r>
              <a:rPr lang="en-US">
                <a:solidFill>
                  <a:srgbClr val="000000"/>
                </a:solidFill>
                <a:ea typeface="+mn-lt"/>
                <a:cs typeface="+mn-lt"/>
              </a:rPr>
              <a:t>Fleeing/Attempting to Flee Domestic Violence and </a:t>
            </a:r>
            <a:r>
              <a:rPr lang="en-US" err="1">
                <a:solidFill>
                  <a:srgbClr val="000000"/>
                </a:solidFill>
                <a:ea typeface="+mn-lt"/>
                <a:cs typeface="+mn-lt"/>
              </a:rPr>
              <a:t>hae</a:t>
            </a:r>
            <a:r>
              <a:rPr lang="en-US">
                <a:solidFill>
                  <a:srgbClr val="000000"/>
                </a:solidFill>
                <a:ea typeface="+mn-lt"/>
                <a:cs typeface="+mn-lt"/>
              </a:rPr>
              <a:t> no other residence or resources</a:t>
            </a:r>
          </a:p>
          <a:p>
            <a:pPr marL="285750" indent="-285750">
              <a:buFont typeface="Arial"/>
              <a:buChar char="•"/>
            </a:pPr>
            <a:endParaRPr lang="en-US" sz="1200" b="1">
              <a:solidFill>
                <a:srgbClr val="0A0A0A"/>
              </a:solidFill>
              <a:highlight>
                <a:srgbClr val="FFFFFF"/>
              </a:highlight>
            </a:endParaRPr>
          </a:p>
          <a:p>
            <a:pPr lvl="1">
              <a:buFont typeface="Arial"/>
              <a:buChar char="•"/>
            </a:pPr>
            <a:endParaRPr lang="en-US"/>
          </a:p>
        </p:txBody>
      </p:sp>
    </p:spTree>
    <p:extLst>
      <p:ext uri="{BB962C8B-B14F-4D97-AF65-F5344CB8AC3E}">
        <p14:creationId xmlns:p14="http://schemas.microsoft.com/office/powerpoint/2010/main" val="150856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CBC5-EC9B-3AF5-F7FC-647EEF6FD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76A64-B703-F22B-9A65-1A2E1BD6AFDD}"/>
              </a:ext>
            </a:extLst>
          </p:cNvPr>
          <p:cNvSpPr>
            <a:spLocks noGrp="1"/>
          </p:cNvSpPr>
          <p:nvPr>
            <p:ph type="title"/>
          </p:nvPr>
        </p:nvSpPr>
        <p:spPr/>
        <p:txBody>
          <a:bodyPr>
            <a:normAutofit/>
          </a:bodyPr>
          <a:lstStyle/>
          <a:p>
            <a:r>
              <a:rPr lang="en-US" sz="3600" b="1">
                <a:solidFill>
                  <a:schemeClr val="tx2">
                    <a:lumMod val="76000"/>
                    <a:lumOff val="24000"/>
                  </a:schemeClr>
                </a:solidFill>
              </a:rPr>
              <a:t>How is Homelessness Defined by other Laws?</a:t>
            </a:r>
          </a:p>
        </p:txBody>
      </p:sp>
      <p:sp>
        <p:nvSpPr>
          <p:cNvPr id="3" name="TextBox 2">
            <a:extLst>
              <a:ext uri="{FF2B5EF4-FFF2-40B4-BE49-F238E27FC236}">
                <a16:creationId xmlns:a16="http://schemas.microsoft.com/office/drawing/2014/main" id="{C820AFB3-01C2-081D-50EF-2FDA6CEA2FE6}"/>
              </a:ext>
            </a:extLst>
          </p:cNvPr>
          <p:cNvSpPr txBox="1"/>
          <p:nvPr/>
        </p:nvSpPr>
        <p:spPr>
          <a:xfrm>
            <a:off x="838200" y="1690688"/>
            <a:ext cx="9586452" cy="2062103"/>
          </a:xfrm>
          <a:prstGeom prst="rect">
            <a:avLst/>
          </a:prstGeom>
          <a:solidFill>
            <a:schemeClr val="tx2">
              <a:lumMod val="10000"/>
              <a:lumOff val="90000"/>
            </a:schemeClr>
          </a:solidFill>
          <a:ln>
            <a:solidFill>
              <a:srgbClr val="002060"/>
            </a:solidFill>
          </a:ln>
        </p:spPr>
        <p:txBody>
          <a:bodyPr wrap="square" lIns="91440" tIns="45720" rIns="91440" bIns="45720" rtlCol="0" anchor="t">
            <a:spAutoFit/>
          </a:bodyPr>
          <a:lstStyle/>
          <a:p>
            <a:r>
              <a:rPr lang="en-US" sz="2000" b="1"/>
              <a:t>McKinney-Vento* Act Definition:</a:t>
            </a:r>
          </a:p>
          <a:p>
            <a:r>
              <a:rPr lang="en-US"/>
              <a:t> </a:t>
            </a:r>
          </a:p>
          <a:p>
            <a:r>
              <a:rPr lang="en-US">
                <a:latin typeface="Aptos"/>
              </a:rPr>
              <a:t>Includes the HUD definition of homelessness and further expands the definition to include people living doubled up, couch surfing, or living in an extended stay motel for which </a:t>
            </a:r>
            <a:r>
              <a:rPr lang="en-US" u="sng">
                <a:latin typeface="Aptos"/>
              </a:rPr>
              <a:t>they</a:t>
            </a:r>
            <a:r>
              <a:rPr lang="en-US">
                <a:latin typeface="Aptos"/>
              </a:rPr>
              <a:t> are paying, campgrounds, and substandard housing.</a:t>
            </a:r>
          </a:p>
          <a:p>
            <a:endParaRPr lang="en-US"/>
          </a:p>
          <a:p>
            <a:endParaRPr lang="en-US"/>
          </a:p>
        </p:txBody>
      </p:sp>
      <p:sp>
        <p:nvSpPr>
          <p:cNvPr id="5" name="TextBox 4">
            <a:extLst>
              <a:ext uri="{FF2B5EF4-FFF2-40B4-BE49-F238E27FC236}">
                <a16:creationId xmlns:a16="http://schemas.microsoft.com/office/drawing/2014/main" id="{8DD45FE5-0D99-E676-0801-9D872CE185B8}"/>
              </a:ext>
            </a:extLst>
          </p:cNvPr>
          <p:cNvSpPr txBox="1"/>
          <p:nvPr/>
        </p:nvSpPr>
        <p:spPr>
          <a:xfrm>
            <a:off x="838200" y="4027673"/>
            <a:ext cx="3261852" cy="1477328"/>
          </a:xfrm>
          <a:prstGeom prst="rect">
            <a:avLst/>
          </a:prstGeom>
          <a:noFill/>
        </p:spPr>
        <p:txBody>
          <a:bodyPr wrap="square" lIns="91440" tIns="45720" rIns="91440" bIns="45720" anchor="t">
            <a:spAutoFit/>
          </a:bodyPr>
          <a:lstStyle/>
          <a:p>
            <a:r>
              <a:rPr lang="en-US" b="0" i="0">
                <a:solidFill>
                  <a:srgbClr val="454545"/>
                </a:solidFill>
                <a:effectLst/>
                <a:latin typeface="Aptos"/>
              </a:rPr>
              <a:t>*McKinney Vento is a federal law that provides important educational rights and services to PreK-12 children and youth experiencing homelessness. </a:t>
            </a:r>
            <a:endParaRPr lang="en-US">
              <a:latin typeface="Aptos"/>
            </a:endParaRPr>
          </a:p>
        </p:txBody>
      </p:sp>
      <p:pic>
        <p:nvPicPr>
          <p:cNvPr id="7" name="Picture 6">
            <a:extLst>
              <a:ext uri="{FF2B5EF4-FFF2-40B4-BE49-F238E27FC236}">
                <a16:creationId xmlns:a16="http://schemas.microsoft.com/office/drawing/2014/main" id="{92394327-C999-01CE-6BDE-AAFFB932EF4E}"/>
              </a:ext>
            </a:extLst>
          </p:cNvPr>
          <p:cNvPicPr>
            <a:picLocks noChangeAspect="1"/>
          </p:cNvPicPr>
          <p:nvPr/>
        </p:nvPicPr>
        <p:blipFill>
          <a:blip r:embed="rId2"/>
          <a:stretch>
            <a:fillRect/>
          </a:stretch>
        </p:blipFill>
        <p:spPr>
          <a:xfrm>
            <a:off x="4273999" y="3790400"/>
            <a:ext cx="3817951" cy="2453853"/>
          </a:xfrm>
          <a:prstGeom prst="rect">
            <a:avLst/>
          </a:prstGeom>
        </p:spPr>
      </p:pic>
    </p:spTree>
    <p:extLst>
      <p:ext uri="{BB962C8B-B14F-4D97-AF65-F5344CB8AC3E}">
        <p14:creationId xmlns:p14="http://schemas.microsoft.com/office/powerpoint/2010/main" val="339748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D4D82-561F-7158-6A49-76792F88E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F80D3-A01E-5166-D87E-5FE847526DC4}"/>
              </a:ext>
            </a:extLst>
          </p:cNvPr>
          <p:cNvSpPr>
            <a:spLocks noGrp="1"/>
          </p:cNvSpPr>
          <p:nvPr>
            <p:ph type="title"/>
          </p:nvPr>
        </p:nvSpPr>
        <p:spPr>
          <a:xfrm>
            <a:off x="839788" y="457200"/>
            <a:ext cx="8982638" cy="840658"/>
          </a:xfrm>
        </p:spPr>
        <p:txBody>
          <a:bodyPr>
            <a:normAutofit/>
          </a:bodyPr>
          <a:lstStyle/>
          <a:p>
            <a:r>
              <a:rPr lang="en-US" b="1">
                <a:solidFill>
                  <a:schemeClr val="tx2">
                    <a:lumMod val="76000"/>
                    <a:lumOff val="24000"/>
                  </a:schemeClr>
                </a:solidFill>
              </a:rPr>
              <a:t>Serving Unhoused Neighbors: It’s Complicated</a:t>
            </a:r>
          </a:p>
        </p:txBody>
      </p:sp>
      <p:sp>
        <p:nvSpPr>
          <p:cNvPr id="4" name="Text Placeholder 3">
            <a:extLst>
              <a:ext uri="{FF2B5EF4-FFF2-40B4-BE49-F238E27FC236}">
                <a16:creationId xmlns:a16="http://schemas.microsoft.com/office/drawing/2014/main" id="{772CA00C-034E-3838-EAAE-E264ABC06392}"/>
              </a:ext>
            </a:extLst>
          </p:cNvPr>
          <p:cNvSpPr>
            <a:spLocks noGrp="1"/>
          </p:cNvSpPr>
          <p:nvPr>
            <p:ph type="body" sz="half" idx="2"/>
          </p:nvPr>
        </p:nvSpPr>
        <p:spPr>
          <a:xfrm>
            <a:off x="836613" y="1664109"/>
            <a:ext cx="3932237" cy="3811588"/>
          </a:xfrm>
        </p:spPr>
        <p:txBody>
          <a:bodyPr vert="horz" lIns="91440" tIns="45720" rIns="91440" bIns="45720" rtlCol="0" anchor="t">
            <a:normAutofit/>
          </a:bodyPr>
          <a:lstStyle/>
          <a:p>
            <a:r>
              <a:rPr lang="en-US" sz="2000" b="1"/>
              <a:t>Intake: Keep It Conversational</a:t>
            </a:r>
          </a:p>
          <a:p>
            <a:endParaRPr lang="en-US" sz="2000" b="1"/>
          </a:p>
          <a:p>
            <a:pPr marL="342900" indent="-342900">
              <a:buAutoNum type="arabicParenR"/>
            </a:pPr>
            <a:r>
              <a:rPr lang="en-US"/>
              <a:t>Where are they residing currently?</a:t>
            </a:r>
          </a:p>
          <a:p>
            <a:pPr marL="342900" indent="-342900">
              <a:buAutoNum type="arabicParenR"/>
            </a:pPr>
            <a:r>
              <a:rPr lang="en-US"/>
              <a:t>How long have they been there?</a:t>
            </a:r>
          </a:p>
          <a:p>
            <a:pPr marL="342900" indent="-342900">
              <a:buAutoNum type="arabicParenR"/>
            </a:pPr>
            <a:r>
              <a:rPr lang="en-US"/>
              <a:t>Individual or family? How many and what are their ages?</a:t>
            </a:r>
          </a:p>
          <a:p>
            <a:pPr marL="342900" indent="-342900">
              <a:buAutoNum type="arabicParenR"/>
            </a:pPr>
            <a:r>
              <a:rPr lang="en-US"/>
              <a:t>Is anyone in the family working, or have another source of income such as unemployment, SSI or Disability?</a:t>
            </a:r>
          </a:p>
          <a:p>
            <a:pPr marL="342900" indent="-342900">
              <a:buAutoNum type="arabicParenR"/>
            </a:pPr>
            <a:r>
              <a:rPr lang="en-US"/>
              <a:t>Are children in school?</a:t>
            </a:r>
          </a:p>
          <a:p>
            <a:endParaRPr lang="en-US"/>
          </a:p>
          <a:p>
            <a:pPr marL="342900" indent="-342900">
              <a:buAutoNum type="arabicParenR"/>
            </a:pPr>
            <a:endParaRPr lang="en-US"/>
          </a:p>
          <a:p>
            <a:endParaRPr lang="en-US"/>
          </a:p>
        </p:txBody>
      </p:sp>
      <p:pic>
        <p:nvPicPr>
          <p:cNvPr id="10" name="Picture Placeholder 9">
            <a:extLst>
              <a:ext uri="{FF2B5EF4-FFF2-40B4-BE49-F238E27FC236}">
                <a16:creationId xmlns:a16="http://schemas.microsoft.com/office/drawing/2014/main" id="{AECBD007-839E-CD5D-12B0-FF52851F9F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910" r="3910"/>
          <a:stretch>
            <a:fillRect/>
          </a:stretch>
        </p:blipFill>
        <p:spPr>
          <a:xfrm>
            <a:off x="5889522" y="1545154"/>
            <a:ext cx="5465865" cy="4315896"/>
          </a:xfrm>
          <a:prstGeom prst="rect">
            <a:avLst/>
          </a:prstGeom>
        </p:spPr>
      </p:pic>
    </p:spTree>
    <p:extLst>
      <p:ext uri="{BB962C8B-B14F-4D97-AF65-F5344CB8AC3E}">
        <p14:creationId xmlns:p14="http://schemas.microsoft.com/office/powerpoint/2010/main" val="226587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FA41-3D40-339C-770B-FCB226E48CE2}"/>
              </a:ext>
            </a:extLst>
          </p:cNvPr>
          <p:cNvSpPr>
            <a:spLocks noGrp="1"/>
          </p:cNvSpPr>
          <p:nvPr>
            <p:ph type="title"/>
          </p:nvPr>
        </p:nvSpPr>
        <p:spPr>
          <a:xfrm>
            <a:off x="839788" y="457200"/>
            <a:ext cx="8982638" cy="840658"/>
          </a:xfrm>
        </p:spPr>
        <p:txBody>
          <a:bodyPr>
            <a:normAutofit/>
          </a:bodyPr>
          <a:lstStyle/>
          <a:p>
            <a:r>
              <a:rPr lang="en-US" b="1">
                <a:solidFill>
                  <a:schemeClr val="tx2">
                    <a:lumMod val="76000"/>
                    <a:lumOff val="24000"/>
                  </a:schemeClr>
                </a:solidFill>
              </a:rPr>
              <a:t>Serving Homeless Neighbors: It’s Complicated</a:t>
            </a:r>
          </a:p>
        </p:txBody>
      </p:sp>
      <p:sp>
        <p:nvSpPr>
          <p:cNvPr id="4" name="Text Placeholder 3">
            <a:extLst>
              <a:ext uri="{FF2B5EF4-FFF2-40B4-BE49-F238E27FC236}">
                <a16:creationId xmlns:a16="http://schemas.microsoft.com/office/drawing/2014/main" id="{E83676F1-145A-C18C-C8FB-98F43A761C89}"/>
              </a:ext>
            </a:extLst>
          </p:cNvPr>
          <p:cNvSpPr>
            <a:spLocks noGrp="1"/>
          </p:cNvSpPr>
          <p:nvPr>
            <p:ph type="body" sz="half" idx="2"/>
          </p:nvPr>
        </p:nvSpPr>
        <p:spPr>
          <a:xfrm>
            <a:off x="839788" y="1523206"/>
            <a:ext cx="4394148" cy="3811588"/>
          </a:xfrm>
        </p:spPr>
        <p:txBody>
          <a:bodyPr vert="horz" lIns="91440" tIns="45720" rIns="91440" bIns="45720" rtlCol="0" anchor="t">
            <a:normAutofit/>
          </a:bodyPr>
          <a:lstStyle/>
          <a:p>
            <a:r>
              <a:rPr lang="en-US" sz="2000" b="1"/>
              <a:t>Unhoused Family Casework: Dive in</a:t>
            </a:r>
          </a:p>
          <a:p>
            <a:endParaRPr lang="en-US" b="1"/>
          </a:p>
          <a:p>
            <a:endParaRPr lang="en-US"/>
          </a:p>
        </p:txBody>
      </p:sp>
      <p:pic>
        <p:nvPicPr>
          <p:cNvPr id="10" name="Picture Placeholder 9">
            <a:extLst>
              <a:ext uri="{FF2B5EF4-FFF2-40B4-BE49-F238E27FC236}">
                <a16:creationId xmlns:a16="http://schemas.microsoft.com/office/drawing/2014/main" id="{E128A069-910F-1EDE-0110-8EA656528BF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910" r="3910"/>
          <a:stretch>
            <a:fillRect/>
          </a:stretch>
        </p:blipFill>
        <p:spPr>
          <a:xfrm>
            <a:off x="5869858" y="1594237"/>
            <a:ext cx="5554355" cy="4385768"/>
          </a:xfrm>
          <a:prstGeom prst="rect">
            <a:avLst/>
          </a:prstGeom>
        </p:spPr>
      </p:pic>
      <p:sp>
        <p:nvSpPr>
          <p:cNvPr id="11" name="TextBox 10">
            <a:extLst>
              <a:ext uri="{FF2B5EF4-FFF2-40B4-BE49-F238E27FC236}">
                <a16:creationId xmlns:a16="http://schemas.microsoft.com/office/drawing/2014/main" id="{0102AA76-A88A-6F94-D3ED-109AC15E4105}"/>
              </a:ext>
            </a:extLst>
          </p:cNvPr>
          <p:cNvSpPr txBox="1"/>
          <p:nvPr/>
        </p:nvSpPr>
        <p:spPr>
          <a:xfrm>
            <a:off x="523533" y="1912582"/>
            <a:ext cx="4810397" cy="2062103"/>
          </a:xfrm>
          <a:prstGeom prst="rect">
            <a:avLst/>
          </a:prstGeom>
          <a:noFill/>
        </p:spPr>
        <p:txBody>
          <a:bodyPr wrap="square" lIns="91440" tIns="45720" rIns="91440" bIns="45720" rtlCol="0" anchor="t">
            <a:spAutoFit/>
          </a:bodyPr>
          <a:lstStyle/>
          <a:p>
            <a:endParaRPr lang="en-US" sz="1600" b="1">
              <a:solidFill>
                <a:srgbClr val="212529"/>
              </a:solidFill>
              <a:latin typeface="Calibri"/>
              <a:ea typeface="Calibri"/>
              <a:cs typeface="Calibri"/>
            </a:endParaRPr>
          </a:p>
          <a:p>
            <a:r>
              <a:rPr lang="en-US" sz="1600" b="1">
                <a:solidFill>
                  <a:srgbClr val="212529"/>
                </a:solidFill>
                <a:latin typeface="Calibri"/>
                <a:ea typeface="Calibri"/>
                <a:cs typeface="Calibri"/>
              </a:rPr>
              <a:t>Recommendation:</a:t>
            </a:r>
            <a:r>
              <a:rPr lang="en-US" sz="1600">
                <a:solidFill>
                  <a:srgbClr val="212529"/>
                </a:solidFill>
                <a:latin typeface="Calibri"/>
                <a:ea typeface="Calibri"/>
                <a:cs typeface="Calibri"/>
              </a:rPr>
              <a:t> Use a standardized assessment tool in your conference to serve unhoused neighbors </a:t>
            </a:r>
            <a:endParaRPr lang="en-US" sz="1600">
              <a:solidFill>
                <a:srgbClr val="000000"/>
              </a:solidFill>
              <a:latin typeface="Calibri"/>
              <a:ea typeface="Calibri"/>
              <a:cs typeface="Calibri"/>
            </a:endParaRPr>
          </a:p>
          <a:p>
            <a:r>
              <a:rPr lang="en-US" sz="1600">
                <a:solidFill>
                  <a:srgbClr val="212529"/>
                </a:solidFill>
                <a:latin typeface="Calibri"/>
                <a:ea typeface="Calibri"/>
                <a:cs typeface="Calibri"/>
              </a:rPr>
              <a:t>(example: VI-SPDAT indicates recommended intervention – diversion, rapid rehousing, supportive housing)</a:t>
            </a:r>
            <a:endParaRPr lang="en-US" sz="1600">
              <a:solidFill>
                <a:srgbClr val="000000"/>
              </a:solidFill>
              <a:latin typeface="Calibri"/>
              <a:ea typeface="Calibri"/>
              <a:cs typeface="Calibri"/>
            </a:endParaRPr>
          </a:p>
          <a:p>
            <a:endParaRPr lang="en-US" sz="1600">
              <a:solidFill>
                <a:srgbClr val="000000"/>
              </a:solidFill>
              <a:latin typeface="Calibri"/>
              <a:ea typeface="Calibri"/>
              <a:cs typeface="Calibri"/>
            </a:endParaRPr>
          </a:p>
          <a:p>
            <a:endParaRPr lang="en-US" sz="1600">
              <a:solidFill>
                <a:srgbClr val="000000"/>
              </a:solidFill>
              <a:latin typeface="Calibri"/>
              <a:ea typeface="Calibri"/>
              <a:cs typeface="Calibri"/>
            </a:endParaRPr>
          </a:p>
        </p:txBody>
      </p:sp>
    </p:spTree>
    <p:extLst>
      <p:ext uri="{BB962C8B-B14F-4D97-AF65-F5344CB8AC3E}">
        <p14:creationId xmlns:p14="http://schemas.microsoft.com/office/powerpoint/2010/main" val="305661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42ECE-7ED0-40F5-7838-82DE56AD1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C192C-DB41-990B-A55C-50D63710F688}"/>
              </a:ext>
            </a:extLst>
          </p:cNvPr>
          <p:cNvSpPr>
            <a:spLocks noGrp="1"/>
          </p:cNvSpPr>
          <p:nvPr>
            <p:ph type="title"/>
          </p:nvPr>
        </p:nvSpPr>
        <p:spPr>
          <a:xfrm>
            <a:off x="839788" y="457200"/>
            <a:ext cx="8982638" cy="840658"/>
          </a:xfrm>
        </p:spPr>
        <p:txBody>
          <a:bodyPr>
            <a:normAutofit/>
          </a:bodyPr>
          <a:lstStyle/>
          <a:p>
            <a:r>
              <a:rPr lang="en-US" b="1">
                <a:solidFill>
                  <a:schemeClr val="tx2">
                    <a:lumMod val="76000"/>
                    <a:lumOff val="24000"/>
                  </a:schemeClr>
                </a:solidFill>
              </a:rPr>
              <a:t>Serving Homeless Neighbors: It’s Complicated</a:t>
            </a:r>
          </a:p>
        </p:txBody>
      </p:sp>
      <p:sp>
        <p:nvSpPr>
          <p:cNvPr id="4" name="Text Placeholder 3">
            <a:extLst>
              <a:ext uri="{FF2B5EF4-FFF2-40B4-BE49-F238E27FC236}">
                <a16:creationId xmlns:a16="http://schemas.microsoft.com/office/drawing/2014/main" id="{937CC544-F570-346A-5EE4-C5224E13BF99}"/>
              </a:ext>
            </a:extLst>
          </p:cNvPr>
          <p:cNvSpPr>
            <a:spLocks noGrp="1"/>
          </p:cNvSpPr>
          <p:nvPr>
            <p:ph type="body" sz="half" idx="2"/>
          </p:nvPr>
        </p:nvSpPr>
        <p:spPr>
          <a:xfrm>
            <a:off x="839788" y="1523206"/>
            <a:ext cx="4394148" cy="3811588"/>
          </a:xfrm>
        </p:spPr>
        <p:txBody>
          <a:bodyPr vert="horz" lIns="91440" tIns="45720" rIns="91440" bIns="45720" rtlCol="0" anchor="t">
            <a:normAutofit/>
          </a:bodyPr>
          <a:lstStyle/>
          <a:p>
            <a:r>
              <a:rPr lang="en-US" b="1"/>
              <a:t>Unhoused Individual Casework Checklist:</a:t>
            </a:r>
          </a:p>
          <a:p>
            <a:endParaRPr lang="en-US"/>
          </a:p>
        </p:txBody>
      </p:sp>
      <p:pic>
        <p:nvPicPr>
          <p:cNvPr id="7" name="Picture Placeholder 6">
            <a:extLst>
              <a:ext uri="{FF2B5EF4-FFF2-40B4-BE49-F238E27FC236}">
                <a16:creationId xmlns:a16="http://schemas.microsoft.com/office/drawing/2014/main" id="{10C97D81-3123-CD36-D80A-6AB0AE5325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68" b="1768"/>
          <a:stretch>
            <a:fillRect/>
          </a:stretch>
        </p:blipFill>
        <p:spPr>
          <a:xfrm>
            <a:off x="5879690" y="1648914"/>
            <a:ext cx="5732923" cy="4526768"/>
          </a:xfrm>
          <a:prstGeom prst="rect">
            <a:avLst/>
          </a:prstGeom>
        </p:spPr>
      </p:pic>
      <p:sp>
        <p:nvSpPr>
          <p:cNvPr id="9" name="TextBox 8">
            <a:extLst>
              <a:ext uri="{FF2B5EF4-FFF2-40B4-BE49-F238E27FC236}">
                <a16:creationId xmlns:a16="http://schemas.microsoft.com/office/drawing/2014/main" id="{7C28D89C-561E-CFEB-F852-037D1099D33C}"/>
              </a:ext>
            </a:extLst>
          </p:cNvPr>
          <p:cNvSpPr txBox="1"/>
          <p:nvPr/>
        </p:nvSpPr>
        <p:spPr>
          <a:xfrm>
            <a:off x="836965" y="1801798"/>
            <a:ext cx="3586162" cy="5447645"/>
          </a:xfrm>
          <a:prstGeom prst="rect">
            <a:avLst/>
          </a:prstGeom>
          <a:noFill/>
        </p:spPr>
        <p:txBody>
          <a:bodyPr wrap="square" lIns="91440" tIns="45720" rIns="91440" bIns="45720" anchor="t">
            <a:spAutoFit/>
          </a:bodyPr>
          <a:lstStyle/>
          <a:p>
            <a:r>
              <a:rPr lang="en-US" sz="1400" b="1">
                <a:solidFill>
                  <a:srgbClr val="0D0D0D"/>
                </a:solidFill>
                <a:latin typeface="Calibri"/>
                <a:ea typeface="Calibri"/>
                <a:cs typeface="Calibri"/>
              </a:rPr>
              <a:t>Questions to Ask:</a:t>
            </a:r>
            <a:endParaRPr lang="en-US" sz="1400" b="1">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Basic demographic information (age, gender, race/ethnicity)</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Current living situation (e.g., homeless, temporarily housed, living with friends or family)</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History of homelessness (how long homeless, previous episodes of homelessness)</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Household composition (number of adults, children, any disabilities)</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Income and employment status</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Health status and access to healthcare services</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Substance use and mental health history</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Needs assessment (food, clothing, shelter, transportation, employment assistance, etc.)</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Social support network (family, friends, community resources)</a:t>
            </a:r>
            <a:endParaRPr lang="en-US" sz="1400">
              <a:solidFill>
                <a:srgbClr val="000000"/>
              </a:solidFill>
              <a:latin typeface="Calibri"/>
              <a:ea typeface="Calibri"/>
              <a:cs typeface="Calibri"/>
            </a:endParaRPr>
          </a:p>
          <a:p>
            <a:pPr marL="285750" indent="-285750">
              <a:buFont typeface="Arial,Sans-Serif"/>
              <a:buChar char="•"/>
            </a:pPr>
            <a:r>
              <a:rPr lang="en-US" sz="1400">
                <a:solidFill>
                  <a:srgbClr val="0D0D0D"/>
                </a:solidFill>
                <a:latin typeface="Calibri"/>
                <a:ea typeface="Calibri"/>
                <a:cs typeface="Calibri"/>
              </a:rPr>
              <a:t>Any history of domestic violence or abuse</a:t>
            </a:r>
            <a:endParaRPr lang="en-US" sz="1400">
              <a:solidFill>
                <a:srgbClr val="000000"/>
              </a:solidFill>
              <a:latin typeface="Calibri"/>
              <a:ea typeface="Calibri"/>
              <a:cs typeface="Calibri"/>
            </a:endParaRPr>
          </a:p>
          <a:p>
            <a:endParaRPr lang="en-US" sz="3600">
              <a:solidFill>
                <a:srgbClr val="000000"/>
              </a:solidFill>
              <a:latin typeface="Calibri"/>
              <a:ea typeface="Calibri"/>
              <a:cs typeface="Calibri"/>
            </a:endParaRPr>
          </a:p>
          <a:p>
            <a:endParaRPr lang="en-US">
              <a:solidFill>
                <a:srgbClr val="FF0000"/>
              </a:solidFill>
            </a:endParaRPr>
          </a:p>
        </p:txBody>
      </p:sp>
    </p:spTree>
    <p:extLst>
      <p:ext uri="{BB962C8B-B14F-4D97-AF65-F5344CB8AC3E}">
        <p14:creationId xmlns:p14="http://schemas.microsoft.com/office/powerpoint/2010/main" val="3541133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12.7|8|82.2"/>
</p:tagLst>
</file>

<file path=ppt/tags/tag2.xml><?xml version="1.0" encoding="utf-8"?>
<p:tagLst xmlns:a="http://schemas.openxmlformats.org/drawingml/2006/main" xmlns:r="http://schemas.openxmlformats.org/officeDocument/2006/relationships" xmlns:p="http://schemas.openxmlformats.org/presentationml/2006/main">
  <p:tag name="TIMING" val="|8.3|4.5|4.2|6.4|2.5"/>
</p:tagLst>
</file>

<file path=ppt/tags/tag3.xml><?xml version="1.0" encoding="utf-8"?>
<p:tagLst xmlns:a="http://schemas.openxmlformats.org/drawingml/2006/main" xmlns:r="http://schemas.openxmlformats.org/officeDocument/2006/relationships" xmlns:p="http://schemas.openxmlformats.org/presentationml/2006/main">
  <p:tag name="TIMING" val="|8.3|4.5|4.2|6.4|2.5"/>
</p:tagLst>
</file>

<file path=ppt/tags/tag4.xml><?xml version="1.0" encoding="utf-8"?>
<p:tagLst xmlns:a="http://schemas.openxmlformats.org/drawingml/2006/main" xmlns:r="http://schemas.openxmlformats.org/officeDocument/2006/relationships" xmlns:p="http://schemas.openxmlformats.org/presentationml/2006/main">
  <p:tag name="TIMING" val="|8.3|4.5|4.2|6.4|2.5"/>
</p:tagLst>
</file>

<file path=ppt/tags/tag5.xml><?xml version="1.0" encoding="utf-8"?>
<p:tagLst xmlns:a="http://schemas.openxmlformats.org/drawingml/2006/main" xmlns:r="http://schemas.openxmlformats.org/officeDocument/2006/relationships" xmlns:p="http://schemas.openxmlformats.org/presentationml/2006/main">
  <p:tag name="TIMING" val="|8.3|4.5|4.2|6.4|2.5"/>
</p:tagLst>
</file>

<file path=ppt/tags/tag6.xml><?xml version="1.0" encoding="utf-8"?>
<p:tagLst xmlns:a="http://schemas.openxmlformats.org/drawingml/2006/main" xmlns:r="http://schemas.openxmlformats.org/officeDocument/2006/relationships" xmlns:p="http://schemas.openxmlformats.org/presentationml/2006/main">
  <p:tag name="TIMING" val="|8.3|4.5|4.2|6.4|2.5"/>
</p:tagLst>
</file>

<file path=ppt/tags/tag7.xml><?xml version="1.0" encoding="utf-8"?>
<p:tagLst xmlns:a="http://schemas.openxmlformats.org/drawingml/2006/main" xmlns:r="http://schemas.openxmlformats.org/officeDocument/2006/relationships" xmlns:p="http://schemas.openxmlformats.org/presentationml/2006/main">
  <p:tag name="TIMING" val="|8.3|4.5|4.2|6.4|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Widescreen</PresentationFormat>
  <Paragraphs>184</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Display</vt:lpstr>
      <vt:lpstr>Arial</vt:lpstr>
      <vt:lpstr>Arial,Sans-Serif</vt:lpstr>
      <vt:lpstr>Calibri</vt:lpstr>
      <vt:lpstr>Montserrat</vt:lpstr>
      <vt:lpstr>Poppins</vt:lpstr>
      <vt:lpstr>Wingdings</vt:lpstr>
      <vt:lpstr>Office Theme</vt:lpstr>
      <vt:lpstr>PowerPoint Presentation</vt:lpstr>
      <vt:lpstr>PowerPoint Presentation</vt:lpstr>
      <vt:lpstr>PowerPoint Presentation</vt:lpstr>
      <vt:lpstr>PowerPoint Presentation</vt:lpstr>
      <vt:lpstr>How is Homelessness Defined by HUD?</vt:lpstr>
      <vt:lpstr>How is Homelessness Defined by other Laws?</vt:lpstr>
      <vt:lpstr>Serving Unhoused Neighbors: It’s Complicated</vt:lpstr>
      <vt:lpstr>Serving Homeless Neighbors: It’s Complicated</vt:lpstr>
      <vt:lpstr>Serving Homeless Neighbors: It’s Complicated</vt:lpstr>
      <vt:lpstr>How to access Federal/State resources?</vt:lpstr>
      <vt:lpstr>How to access Federal/State resources?</vt:lpstr>
      <vt:lpstr>How to access Federal/State resources?</vt:lpstr>
      <vt:lpstr>Family Stability Funding available for Conferences</vt:lpstr>
      <vt:lpstr>PowerPoint Presentation</vt:lpstr>
      <vt:lpstr>PowerPoint Presentation</vt:lpstr>
      <vt:lpstr>PowerPoint Presentation</vt:lpstr>
      <vt:lpstr>PowerPoint Presentation</vt:lpstr>
      <vt:lpstr>PowerPoint Presentation</vt:lpstr>
      <vt:lpstr>PowerPoint Presentation</vt:lpstr>
      <vt:lpstr>SVdP GA Housing Program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Regan</dc:creator>
  <cp:lastModifiedBy>Tara La Bouff</cp:lastModifiedBy>
  <cp:revision>2</cp:revision>
  <dcterms:created xsi:type="dcterms:W3CDTF">2026-03-22T21:01:08Z</dcterms:created>
  <dcterms:modified xsi:type="dcterms:W3CDTF">2026-03-30T15:38:57Z</dcterms:modified>
</cp:coreProperties>
</file>