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6" r:id="rId2"/>
    <p:sldId id="307"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0" autoAdjust="0"/>
    <p:restoredTop sz="94660"/>
  </p:normalViewPr>
  <p:slideViewPr>
    <p:cSldViewPr snapToGrid="0">
      <p:cViewPr varScale="1">
        <p:scale>
          <a:sx n="63" d="100"/>
          <a:sy n="63" d="100"/>
        </p:scale>
        <p:origin x="7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seanmyers\Documents\SVdP\National\Membership%20&amp;%20Leadership%20Development\Total%20Membership%202019-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seanmyers\Documents\SVdP\National\Membership%20&amp;%20Leadership%20Development\Total%20Membership%202019-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By Region</a:t>
            </a:r>
          </a:p>
          <a:p>
            <a:pPr>
              <a:defRPr/>
            </a:pPr>
            <a:r>
              <a:rPr lang="en-US"/>
              <a:t>2019 &amp;</a:t>
            </a:r>
            <a:r>
              <a:rPr lang="en-US" baseline="0"/>
              <a:t> 2026</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'Total Membership '!$B$19:$J$19</c:f>
              <c:strCache>
                <c:ptCount val="9"/>
                <c:pt idx="0">
                  <c:v>MidAtlantic</c:v>
                </c:pt>
                <c:pt idx="1">
                  <c:v>MidEast</c:v>
                </c:pt>
                <c:pt idx="2">
                  <c:v>MidWest</c:v>
                </c:pt>
                <c:pt idx="3">
                  <c:v>Mountain</c:v>
                </c:pt>
                <c:pt idx="4">
                  <c:v>North Central</c:v>
                </c:pt>
                <c:pt idx="5">
                  <c:v>Northeast</c:v>
                </c:pt>
                <c:pt idx="6">
                  <c:v>South Central</c:v>
                </c:pt>
                <c:pt idx="7">
                  <c:v>SouthEast</c:v>
                </c:pt>
                <c:pt idx="8">
                  <c:v>West</c:v>
                </c:pt>
              </c:strCache>
            </c:strRef>
          </c:cat>
          <c:val>
            <c:numRef>
              <c:f>'Total Membership '!$B$20:$J$20</c:f>
              <c:numCache>
                <c:formatCode>General</c:formatCode>
                <c:ptCount val="9"/>
                <c:pt idx="0">
                  <c:v>10114</c:v>
                </c:pt>
                <c:pt idx="1">
                  <c:v>17487</c:v>
                </c:pt>
                <c:pt idx="2">
                  <c:v>3282</c:v>
                </c:pt>
                <c:pt idx="3">
                  <c:v>6323</c:v>
                </c:pt>
                <c:pt idx="4">
                  <c:v>11185</c:v>
                </c:pt>
                <c:pt idx="5">
                  <c:v>7947</c:v>
                </c:pt>
                <c:pt idx="6">
                  <c:v>9172</c:v>
                </c:pt>
                <c:pt idx="7">
                  <c:v>11812</c:v>
                </c:pt>
                <c:pt idx="8">
                  <c:v>14825</c:v>
                </c:pt>
              </c:numCache>
            </c:numRef>
          </c:val>
          <c:extLst>
            <c:ext xmlns:c16="http://schemas.microsoft.com/office/drawing/2014/chart" uri="{C3380CC4-5D6E-409C-BE32-E72D297353CC}">
              <c16:uniqueId val="{00000000-F5FC-4B4D-A782-219544E9F873}"/>
            </c:ext>
          </c:extLst>
        </c:ser>
        <c:ser>
          <c:idx val="1"/>
          <c:order val="1"/>
          <c:spPr>
            <a:solidFill>
              <a:schemeClr val="accent2"/>
            </a:solidFill>
            <a:ln>
              <a:noFill/>
            </a:ln>
            <a:effectLst/>
          </c:spPr>
          <c:invertIfNegative val="0"/>
          <c:cat>
            <c:strRef>
              <c:f>'Total Membership '!$B$19:$J$19</c:f>
              <c:strCache>
                <c:ptCount val="9"/>
                <c:pt idx="0">
                  <c:v>MidAtlantic</c:v>
                </c:pt>
                <c:pt idx="1">
                  <c:v>MidEast</c:v>
                </c:pt>
                <c:pt idx="2">
                  <c:v>MidWest</c:v>
                </c:pt>
                <c:pt idx="3">
                  <c:v>Mountain</c:v>
                </c:pt>
                <c:pt idx="4">
                  <c:v>North Central</c:v>
                </c:pt>
                <c:pt idx="5">
                  <c:v>Northeast</c:v>
                </c:pt>
                <c:pt idx="6">
                  <c:v>South Central</c:v>
                </c:pt>
                <c:pt idx="7">
                  <c:v>SouthEast</c:v>
                </c:pt>
                <c:pt idx="8">
                  <c:v>West</c:v>
                </c:pt>
              </c:strCache>
            </c:strRef>
          </c:cat>
          <c:val>
            <c:numRef>
              <c:f>'Total Membership '!$B$21:$J$21</c:f>
            </c:numRef>
          </c:val>
          <c:extLst>
            <c:ext xmlns:c16="http://schemas.microsoft.com/office/drawing/2014/chart" uri="{C3380CC4-5D6E-409C-BE32-E72D297353CC}">
              <c16:uniqueId val="{00000001-F5FC-4B4D-A782-219544E9F873}"/>
            </c:ext>
          </c:extLst>
        </c:ser>
        <c:ser>
          <c:idx val="2"/>
          <c:order val="2"/>
          <c:spPr>
            <a:solidFill>
              <a:schemeClr val="accent3"/>
            </a:solidFill>
            <a:ln>
              <a:noFill/>
            </a:ln>
            <a:effectLst/>
          </c:spPr>
          <c:invertIfNegative val="0"/>
          <c:cat>
            <c:strRef>
              <c:f>'Total Membership '!$B$19:$J$19</c:f>
              <c:strCache>
                <c:ptCount val="9"/>
                <c:pt idx="0">
                  <c:v>MidAtlantic</c:v>
                </c:pt>
                <c:pt idx="1">
                  <c:v>MidEast</c:v>
                </c:pt>
                <c:pt idx="2">
                  <c:v>MidWest</c:v>
                </c:pt>
                <c:pt idx="3">
                  <c:v>Mountain</c:v>
                </c:pt>
                <c:pt idx="4">
                  <c:v>North Central</c:v>
                </c:pt>
                <c:pt idx="5">
                  <c:v>Northeast</c:v>
                </c:pt>
                <c:pt idx="6">
                  <c:v>South Central</c:v>
                </c:pt>
                <c:pt idx="7">
                  <c:v>SouthEast</c:v>
                </c:pt>
                <c:pt idx="8">
                  <c:v>West</c:v>
                </c:pt>
              </c:strCache>
            </c:strRef>
          </c:cat>
          <c:val>
            <c:numRef>
              <c:f>'Total Membership '!$B$22:$J$22</c:f>
            </c:numRef>
          </c:val>
          <c:extLst>
            <c:ext xmlns:c16="http://schemas.microsoft.com/office/drawing/2014/chart" uri="{C3380CC4-5D6E-409C-BE32-E72D297353CC}">
              <c16:uniqueId val="{00000002-F5FC-4B4D-A782-219544E9F873}"/>
            </c:ext>
          </c:extLst>
        </c:ser>
        <c:ser>
          <c:idx val="3"/>
          <c:order val="3"/>
          <c:spPr>
            <a:solidFill>
              <a:schemeClr val="accent4"/>
            </a:solidFill>
            <a:ln>
              <a:noFill/>
            </a:ln>
            <a:effectLst/>
          </c:spPr>
          <c:invertIfNegative val="0"/>
          <c:cat>
            <c:strRef>
              <c:f>'Total Membership '!$B$19:$J$19</c:f>
              <c:strCache>
                <c:ptCount val="9"/>
                <c:pt idx="0">
                  <c:v>MidAtlantic</c:v>
                </c:pt>
                <c:pt idx="1">
                  <c:v>MidEast</c:v>
                </c:pt>
                <c:pt idx="2">
                  <c:v>MidWest</c:v>
                </c:pt>
                <c:pt idx="3">
                  <c:v>Mountain</c:v>
                </c:pt>
                <c:pt idx="4">
                  <c:v>North Central</c:v>
                </c:pt>
                <c:pt idx="5">
                  <c:v>Northeast</c:v>
                </c:pt>
                <c:pt idx="6">
                  <c:v>South Central</c:v>
                </c:pt>
                <c:pt idx="7">
                  <c:v>SouthEast</c:v>
                </c:pt>
                <c:pt idx="8">
                  <c:v>West</c:v>
                </c:pt>
              </c:strCache>
            </c:strRef>
          </c:cat>
          <c:val>
            <c:numRef>
              <c:f>'Total Membership '!$B$23:$J$23</c:f>
            </c:numRef>
          </c:val>
          <c:extLst>
            <c:ext xmlns:c16="http://schemas.microsoft.com/office/drawing/2014/chart" uri="{C3380CC4-5D6E-409C-BE32-E72D297353CC}">
              <c16:uniqueId val="{00000003-F5FC-4B4D-A782-219544E9F873}"/>
            </c:ext>
          </c:extLst>
        </c:ser>
        <c:ser>
          <c:idx val="4"/>
          <c:order val="4"/>
          <c:spPr>
            <a:solidFill>
              <a:schemeClr val="accent5"/>
            </a:solidFill>
            <a:ln>
              <a:noFill/>
            </a:ln>
            <a:effectLst/>
          </c:spPr>
          <c:invertIfNegative val="0"/>
          <c:cat>
            <c:strRef>
              <c:f>'Total Membership '!$B$19:$J$19</c:f>
              <c:strCache>
                <c:ptCount val="9"/>
                <c:pt idx="0">
                  <c:v>MidAtlantic</c:v>
                </c:pt>
                <c:pt idx="1">
                  <c:v>MidEast</c:v>
                </c:pt>
                <c:pt idx="2">
                  <c:v>MidWest</c:v>
                </c:pt>
                <c:pt idx="3">
                  <c:v>Mountain</c:v>
                </c:pt>
                <c:pt idx="4">
                  <c:v>North Central</c:v>
                </c:pt>
                <c:pt idx="5">
                  <c:v>Northeast</c:v>
                </c:pt>
                <c:pt idx="6">
                  <c:v>South Central</c:v>
                </c:pt>
                <c:pt idx="7">
                  <c:v>SouthEast</c:v>
                </c:pt>
                <c:pt idx="8">
                  <c:v>West</c:v>
                </c:pt>
              </c:strCache>
            </c:strRef>
          </c:cat>
          <c:val>
            <c:numRef>
              <c:f>'Total Membership '!$B$24:$J$24</c:f>
            </c:numRef>
          </c:val>
          <c:extLst>
            <c:ext xmlns:c16="http://schemas.microsoft.com/office/drawing/2014/chart" uri="{C3380CC4-5D6E-409C-BE32-E72D297353CC}">
              <c16:uniqueId val="{00000004-F5FC-4B4D-A782-219544E9F873}"/>
            </c:ext>
          </c:extLst>
        </c:ser>
        <c:ser>
          <c:idx val="5"/>
          <c:order val="5"/>
          <c:spPr>
            <a:solidFill>
              <a:schemeClr val="accent6"/>
            </a:solidFill>
            <a:ln>
              <a:noFill/>
            </a:ln>
            <a:effectLst/>
          </c:spPr>
          <c:invertIfNegative val="0"/>
          <c:cat>
            <c:strRef>
              <c:f>'Total Membership '!$B$19:$J$19</c:f>
              <c:strCache>
                <c:ptCount val="9"/>
                <c:pt idx="0">
                  <c:v>MidAtlantic</c:v>
                </c:pt>
                <c:pt idx="1">
                  <c:v>MidEast</c:v>
                </c:pt>
                <c:pt idx="2">
                  <c:v>MidWest</c:v>
                </c:pt>
                <c:pt idx="3">
                  <c:v>Mountain</c:v>
                </c:pt>
                <c:pt idx="4">
                  <c:v>North Central</c:v>
                </c:pt>
                <c:pt idx="5">
                  <c:v>Northeast</c:v>
                </c:pt>
                <c:pt idx="6">
                  <c:v>South Central</c:v>
                </c:pt>
                <c:pt idx="7">
                  <c:v>SouthEast</c:v>
                </c:pt>
                <c:pt idx="8">
                  <c:v>West</c:v>
                </c:pt>
              </c:strCache>
            </c:strRef>
          </c:cat>
          <c:val>
            <c:numRef>
              <c:f>'Total Membership '!$B$25:$J$25</c:f>
            </c:numRef>
          </c:val>
          <c:extLst>
            <c:ext xmlns:c16="http://schemas.microsoft.com/office/drawing/2014/chart" uri="{C3380CC4-5D6E-409C-BE32-E72D297353CC}">
              <c16:uniqueId val="{00000005-F5FC-4B4D-A782-219544E9F873}"/>
            </c:ext>
          </c:extLst>
        </c:ser>
        <c:ser>
          <c:idx val="6"/>
          <c:order val="6"/>
          <c:spPr>
            <a:solidFill>
              <a:schemeClr val="accent1">
                <a:lumMod val="60000"/>
              </a:schemeClr>
            </a:solidFill>
            <a:ln>
              <a:noFill/>
            </a:ln>
            <a:effectLst/>
          </c:spPr>
          <c:invertIfNegative val="0"/>
          <c:cat>
            <c:strRef>
              <c:f>'Total Membership '!$B$19:$J$19</c:f>
              <c:strCache>
                <c:ptCount val="9"/>
                <c:pt idx="0">
                  <c:v>MidAtlantic</c:v>
                </c:pt>
                <c:pt idx="1">
                  <c:v>MidEast</c:v>
                </c:pt>
                <c:pt idx="2">
                  <c:v>MidWest</c:v>
                </c:pt>
                <c:pt idx="3">
                  <c:v>Mountain</c:v>
                </c:pt>
                <c:pt idx="4">
                  <c:v>North Central</c:v>
                </c:pt>
                <c:pt idx="5">
                  <c:v>Northeast</c:v>
                </c:pt>
                <c:pt idx="6">
                  <c:v>South Central</c:v>
                </c:pt>
                <c:pt idx="7">
                  <c:v>SouthEast</c:v>
                </c:pt>
                <c:pt idx="8">
                  <c:v>West</c:v>
                </c:pt>
              </c:strCache>
            </c:strRef>
          </c:cat>
          <c:val>
            <c:numRef>
              <c:f>'Total Membership '!$B$26:$J$26</c:f>
            </c:numRef>
          </c:val>
          <c:extLst>
            <c:ext xmlns:c16="http://schemas.microsoft.com/office/drawing/2014/chart" uri="{C3380CC4-5D6E-409C-BE32-E72D297353CC}">
              <c16:uniqueId val="{00000006-F5FC-4B4D-A782-219544E9F873}"/>
            </c:ext>
          </c:extLst>
        </c:ser>
        <c:ser>
          <c:idx val="7"/>
          <c:order val="7"/>
          <c:spPr>
            <a:solidFill>
              <a:schemeClr val="accent2">
                <a:lumMod val="60000"/>
              </a:schemeClr>
            </a:solidFill>
            <a:ln>
              <a:noFill/>
            </a:ln>
            <a:effectLst/>
          </c:spPr>
          <c:invertIfNegative val="0"/>
          <c:cat>
            <c:strRef>
              <c:f>'Total Membership '!$B$19:$J$19</c:f>
              <c:strCache>
                <c:ptCount val="9"/>
                <c:pt idx="0">
                  <c:v>MidAtlantic</c:v>
                </c:pt>
                <c:pt idx="1">
                  <c:v>MidEast</c:v>
                </c:pt>
                <c:pt idx="2">
                  <c:v>MidWest</c:v>
                </c:pt>
                <c:pt idx="3">
                  <c:v>Mountain</c:v>
                </c:pt>
                <c:pt idx="4">
                  <c:v>North Central</c:v>
                </c:pt>
                <c:pt idx="5">
                  <c:v>Northeast</c:v>
                </c:pt>
                <c:pt idx="6">
                  <c:v>South Central</c:v>
                </c:pt>
                <c:pt idx="7">
                  <c:v>SouthEast</c:v>
                </c:pt>
                <c:pt idx="8">
                  <c:v>West</c:v>
                </c:pt>
              </c:strCache>
            </c:strRef>
          </c:cat>
          <c:val>
            <c:numRef>
              <c:f>'Total Membership '!$B$27:$J$27</c:f>
              <c:numCache>
                <c:formatCode>General</c:formatCode>
                <c:ptCount val="9"/>
                <c:pt idx="0">
                  <c:v>8219</c:v>
                </c:pt>
                <c:pt idx="1">
                  <c:v>14711</c:v>
                </c:pt>
                <c:pt idx="2">
                  <c:v>5917</c:v>
                </c:pt>
                <c:pt idx="3">
                  <c:v>5807</c:v>
                </c:pt>
                <c:pt idx="4">
                  <c:v>8944</c:v>
                </c:pt>
                <c:pt idx="5">
                  <c:v>7480</c:v>
                </c:pt>
                <c:pt idx="6">
                  <c:v>8407</c:v>
                </c:pt>
                <c:pt idx="7">
                  <c:v>10383</c:v>
                </c:pt>
                <c:pt idx="8">
                  <c:v>10465</c:v>
                </c:pt>
              </c:numCache>
            </c:numRef>
          </c:val>
          <c:extLst>
            <c:ext xmlns:c16="http://schemas.microsoft.com/office/drawing/2014/chart" uri="{C3380CC4-5D6E-409C-BE32-E72D297353CC}">
              <c16:uniqueId val="{00000007-F5FC-4B4D-A782-219544E9F873}"/>
            </c:ext>
          </c:extLst>
        </c:ser>
        <c:dLbls>
          <c:showLegendKey val="0"/>
          <c:showVal val="0"/>
          <c:showCatName val="0"/>
          <c:showSerName val="0"/>
          <c:showPercent val="0"/>
          <c:showBubbleSize val="0"/>
        </c:dLbls>
        <c:gapWidth val="219"/>
        <c:overlap val="-27"/>
        <c:axId val="785439871"/>
        <c:axId val="785441583"/>
      </c:barChart>
      <c:catAx>
        <c:axId val="78543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441583"/>
        <c:crosses val="autoZero"/>
        <c:auto val="1"/>
        <c:lblAlgn val="ctr"/>
        <c:lblOffset val="100"/>
        <c:noMultiLvlLbl val="0"/>
      </c:catAx>
      <c:valAx>
        <c:axId val="7854415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r>
                  <a:rPr lang="en-US" baseline="0"/>
                  <a:t> of Vincentians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4398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US"/>
              <a:t>Total Membership 2019-2026</a:t>
            </a:r>
          </a:p>
        </c:rich>
      </c:tx>
      <c:overlay val="0"/>
      <c:spPr>
        <a:noFill/>
        <a:ln>
          <a:noFill/>
        </a:ln>
        <a:effectLst/>
      </c:spPr>
    </c:title>
    <c:autoTitleDeleted val="0"/>
    <c:plotArea>
      <c:layout/>
      <c:lineChart>
        <c:grouping val="standard"/>
        <c:varyColors val="0"/>
        <c:ser>
          <c:idx val="0"/>
          <c:order val="0"/>
          <c:tx>
            <c:strRef>
              <c:f>'Total Membership '!$B$1</c:f>
              <c:strCache>
                <c:ptCount val="1"/>
                <c:pt idx="0">
                  <c:v>Total Active Full</c:v>
                </c:pt>
              </c:strCache>
            </c:strRef>
          </c:tx>
          <c:spPr>
            <a:ln w="9525" cap="flat" cmpd="sng" algn="ctr">
              <a:solidFill>
                <a:schemeClr val="accent1">
                  <a:alpha val="70000"/>
                </a:schemeClr>
              </a:solidFill>
              <a:prstDash val="sysDot"/>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cat>
            <c:numRef>
              <c:f>'Total Membership '!$A$2:$A$9</c:f>
              <c:numCache>
                <c:formatCode>General</c:formatCode>
                <c:ptCount val="8"/>
                <c:pt idx="0">
                  <c:v>2019</c:v>
                </c:pt>
                <c:pt idx="1">
                  <c:v>2020</c:v>
                </c:pt>
                <c:pt idx="2">
                  <c:v>2021</c:v>
                </c:pt>
                <c:pt idx="3">
                  <c:v>2022</c:v>
                </c:pt>
                <c:pt idx="4">
                  <c:v>2023</c:v>
                </c:pt>
                <c:pt idx="5">
                  <c:v>2024</c:v>
                </c:pt>
                <c:pt idx="6">
                  <c:v>2025</c:v>
                </c:pt>
                <c:pt idx="7">
                  <c:v>2026</c:v>
                </c:pt>
              </c:numCache>
            </c:numRef>
          </c:cat>
          <c:val>
            <c:numRef>
              <c:f>'Total Membership '!$B$2:$B$9</c:f>
              <c:numCache>
                <c:formatCode>General</c:formatCode>
                <c:ptCount val="8"/>
                <c:pt idx="0">
                  <c:v>62863</c:v>
                </c:pt>
                <c:pt idx="1">
                  <c:v>60212</c:v>
                </c:pt>
                <c:pt idx="2">
                  <c:v>60439</c:v>
                </c:pt>
                <c:pt idx="3">
                  <c:v>59891</c:v>
                </c:pt>
                <c:pt idx="4">
                  <c:v>59066</c:v>
                </c:pt>
                <c:pt idx="5">
                  <c:v>50036</c:v>
                </c:pt>
                <c:pt idx="6" formatCode="0">
                  <c:v>50047.686917611194</c:v>
                </c:pt>
                <c:pt idx="7" formatCode="0">
                  <c:v>49412.902761045414</c:v>
                </c:pt>
              </c:numCache>
            </c:numRef>
          </c:val>
          <c:smooth val="0"/>
          <c:extLst>
            <c:ext xmlns:c16="http://schemas.microsoft.com/office/drawing/2014/chart" uri="{C3380CC4-5D6E-409C-BE32-E72D297353CC}">
              <c16:uniqueId val="{00000000-4212-BA49-BE6C-5512AB29D7D2}"/>
            </c:ext>
          </c:extLst>
        </c:ser>
        <c:ser>
          <c:idx val="1"/>
          <c:order val="1"/>
          <c:tx>
            <c:strRef>
              <c:f>'Total Membership '!$C$1</c:f>
              <c:strCache>
                <c:ptCount val="1"/>
                <c:pt idx="0">
                  <c:v>Total Associate</c:v>
                </c:pt>
              </c:strCache>
            </c:strRef>
          </c:tx>
          <c:spPr>
            <a:ln w="9525" cap="flat" cmpd="sng" algn="ctr">
              <a:solidFill>
                <a:schemeClr val="accent2">
                  <a:alpha val="70000"/>
                </a:schemeClr>
              </a:solidFill>
              <a:prstDash val="sysDot"/>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cat>
            <c:numRef>
              <c:f>'Total Membership '!$A$2:$A$9</c:f>
              <c:numCache>
                <c:formatCode>General</c:formatCode>
                <c:ptCount val="8"/>
                <c:pt idx="0">
                  <c:v>2019</c:v>
                </c:pt>
                <c:pt idx="1">
                  <c:v>2020</c:v>
                </c:pt>
                <c:pt idx="2">
                  <c:v>2021</c:v>
                </c:pt>
                <c:pt idx="3">
                  <c:v>2022</c:v>
                </c:pt>
                <c:pt idx="4">
                  <c:v>2023</c:v>
                </c:pt>
                <c:pt idx="5">
                  <c:v>2024</c:v>
                </c:pt>
                <c:pt idx="6">
                  <c:v>2025</c:v>
                </c:pt>
                <c:pt idx="7">
                  <c:v>2026</c:v>
                </c:pt>
              </c:numCache>
            </c:numRef>
          </c:cat>
          <c:val>
            <c:numRef>
              <c:f>'Total Membership '!$C$2:$C$9</c:f>
              <c:numCache>
                <c:formatCode>General</c:formatCode>
                <c:ptCount val="8"/>
                <c:pt idx="0">
                  <c:v>29284</c:v>
                </c:pt>
                <c:pt idx="1">
                  <c:v>27229</c:v>
                </c:pt>
                <c:pt idx="2">
                  <c:v>25993</c:v>
                </c:pt>
                <c:pt idx="3">
                  <c:v>25124</c:v>
                </c:pt>
                <c:pt idx="4">
                  <c:v>22373</c:v>
                </c:pt>
                <c:pt idx="5">
                  <c:v>20250</c:v>
                </c:pt>
                <c:pt idx="6" formatCode="0">
                  <c:v>20254.729796179283</c:v>
                </c:pt>
                <c:pt idx="7" formatCode="0">
                  <c:v>19997.827182651883</c:v>
                </c:pt>
              </c:numCache>
            </c:numRef>
          </c:val>
          <c:smooth val="0"/>
          <c:extLst>
            <c:ext xmlns:c16="http://schemas.microsoft.com/office/drawing/2014/chart" uri="{C3380CC4-5D6E-409C-BE32-E72D297353CC}">
              <c16:uniqueId val="{00000001-4212-BA49-BE6C-5512AB29D7D2}"/>
            </c:ext>
          </c:extLst>
        </c:ser>
        <c:ser>
          <c:idx val="2"/>
          <c:order val="2"/>
          <c:tx>
            <c:strRef>
              <c:f>'Total Membership '!$D$1</c:f>
              <c:strCache>
                <c:ptCount val="1"/>
                <c:pt idx="0">
                  <c:v>Total Vincentians</c:v>
                </c:pt>
              </c:strCache>
            </c:strRef>
          </c:tx>
          <c:marker>
            <c:symbol val="none"/>
          </c:marker>
          <c:cat>
            <c:numRef>
              <c:f>'Total Membership '!$A$2:$A$9</c:f>
              <c:numCache>
                <c:formatCode>General</c:formatCode>
                <c:ptCount val="8"/>
                <c:pt idx="0">
                  <c:v>2019</c:v>
                </c:pt>
                <c:pt idx="1">
                  <c:v>2020</c:v>
                </c:pt>
                <c:pt idx="2">
                  <c:v>2021</c:v>
                </c:pt>
                <c:pt idx="3">
                  <c:v>2022</c:v>
                </c:pt>
                <c:pt idx="4">
                  <c:v>2023</c:v>
                </c:pt>
                <c:pt idx="5">
                  <c:v>2024</c:v>
                </c:pt>
                <c:pt idx="6">
                  <c:v>2025</c:v>
                </c:pt>
                <c:pt idx="7">
                  <c:v>2026</c:v>
                </c:pt>
              </c:numCache>
            </c:numRef>
          </c:cat>
          <c:val>
            <c:numRef>
              <c:f>'Total Membership '!$D$2:$D$9</c:f>
              <c:numCache>
                <c:formatCode>General</c:formatCode>
                <c:ptCount val="8"/>
                <c:pt idx="0">
                  <c:v>92147</c:v>
                </c:pt>
                <c:pt idx="1">
                  <c:v>87441</c:v>
                </c:pt>
                <c:pt idx="2">
                  <c:v>86432</c:v>
                </c:pt>
                <c:pt idx="3">
                  <c:v>85015</c:v>
                </c:pt>
                <c:pt idx="4">
                  <c:v>81439</c:v>
                </c:pt>
                <c:pt idx="5">
                  <c:v>81346</c:v>
                </c:pt>
                <c:pt idx="6">
                  <c:v>81365</c:v>
                </c:pt>
                <c:pt idx="7">
                  <c:v>80333</c:v>
                </c:pt>
              </c:numCache>
            </c:numRef>
          </c:val>
          <c:smooth val="0"/>
          <c:extLst>
            <c:ext xmlns:c16="http://schemas.microsoft.com/office/drawing/2014/chart" uri="{C3380CC4-5D6E-409C-BE32-E72D297353CC}">
              <c16:uniqueId val="{00000002-4212-BA49-BE6C-5512AB29D7D2}"/>
            </c:ext>
          </c:extLst>
        </c:ser>
        <c:dLbls>
          <c:showLegendKey val="0"/>
          <c:showVal val="0"/>
          <c:showCatName val="0"/>
          <c:showSerName val="0"/>
          <c:showPercent val="0"/>
          <c:showBubbleSize val="0"/>
        </c:dLbls>
        <c:smooth val="0"/>
        <c:axId val="1617386143"/>
        <c:axId val="1617384223"/>
      </c:lineChart>
      <c:catAx>
        <c:axId val="161738614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rnd">
            <a:solidFill>
              <a:schemeClr val="dk1">
                <a:lumMod val="20000"/>
                <a:lumOff val="80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617384223"/>
        <c:crosses val="autoZero"/>
        <c:auto val="1"/>
        <c:lblAlgn val="ctr"/>
        <c:lblOffset val="100"/>
        <c:noMultiLvlLbl val="1"/>
      </c:catAx>
      <c:valAx>
        <c:axId val="1617384223"/>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crossAx val="1617386143"/>
        <c:crosses val="autoZero"/>
        <c:crossBetween val="between"/>
      </c:valAx>
      <c:spPr>
        <a:gradFill>
          <a:gsLst>
            <a:gs pos="100000">
              <a:schemeClr val="lt1">
                <a:lumMod val="95000"/>
              </a:schemeClr>
            </a:gs>
            <a:gs pos="0">
              <a:schemeClr val="lt1">
                <a:alpha val="0"/>
              </a:schemeClr>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B21E7-D5C1-4EAB-8D5E-2D16DD8904DE}"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694A6-CDC2-40C6-AD54-7B048DCC3C43}" type="slidenum">
              <a:rPr lang="en-US" smtClean="0"/>
              <a:t>‹#›</a:t>
            </a:fld>
            <a:endParaRPr lang="en-US"/>
          </a:p>
        </p:txBody>
      </p:sp>
    </p:spTree>
    <p:extLst>
      <p:ext uri="{BB962C8B-B14F-4D97-AF65-F5344CB8AC3E}">
        <p14:creationId xmlns:p14="http://schemas.microsoft.com/office/powerpoint/2010/main" val="286793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2" name="Google Shape;112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2" name="Google Shape;122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3d32a5bfc8e_1_2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9" name="Google Shape;1229;g3d32a5bfc8e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3d32a5bfc8e_1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7" name="Google Shape;1237;g3d32a5bfc8e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3d32a5bfc8e_1_127: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4" name="Google Shape;1244;g3d32a5bfc8e_1_127:notes"/>
          <p:cNvSpPr>
            <a:spLocks noGrp="1" noRot="1" noChangeAspect="1"/>
          </p:cNvSpPr>
          <p:nvPr>
            <p:ph type="sldImg" idx="2"/>
          </p:nvPr>
        </p:nvSpPr>
        <p:spPr>
          <a:xfrm>
            <a:off x="702232" y="1143000"/>
            <a:ext cx="5453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3d32a5bfc8e_1_133: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g3d32a5bfc8e_1_133:notes"/>
          <p:cNvSpPr>
            <a:spLocks noGrp="1" noRot="1" noChangeAspect="1"/>
          </p:cNvSpPr>
          <p:nvPr>
            <p:ph type="sldImg" idx="2"/>
          </p:nvPr>
        </p:nvSpPr>
        <p:spPr>
          <a:xfrm>
            <a:off x="702232" y="1143000"/>
            <a:ext cx="5453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3d32a5bfc8e_1_145: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4" name="Google Shape;1264;g3d32a5bfc8e_1_145:notes"/>
          <p:cNvSpPr>
            <a:spLocks noGrp="1" noRot="1" noChangeAspect="1"/>
          </p:cNvSpPr>
          <p:nvPr>
            <p:ph type="sldImg" idx="2"/>
          </p:nvPr>
        </p:nvSpPr>
        <p:spPr>
          <a:xfrm>
            <a:off x="702232" y="1143000"/>
            <a:ext cx="5453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3d32a5bfc8e_1_151: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1" name="Google Shape;1271;g3d32a5bfc8e_1_151:notes"/>
          <p:cNvSpPr>
            <a:spLocks noGrp="1" noRot="1" noChangeAspect="1"/>
          </p:cNvSpPr>
          <p:nvPr>
            <p:ph type="sldImg" idx="2"/>
          </p:nvPr>
        </p:nvSpPr>
        <p:spPr>
          <a:xfrm>
            <a:off x="702232" y="1143000"/>
            <a:ext cx="5453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3d32a5bfc8e_1_157: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8" name="Google Shape;1278;g3d32a5bfc8e_1_157:notes"/>
          <p:cNvSpPr>
            <a:spLocks noGrp="1" noRot="1" noChangeAspect="1"/>
          </p:cNvSpPr>
          <p:nvPr>
            <p:ph type="sldImg" idx="2"/>
          </p:nvPr>
        </p:nvSpPr>
        <p:spPr>
          <a:xfrm>
            <a:off x="702232" y="1143000"/>
            <a:ext cx="5453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3d32a5bfc8e_1_2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g3d32a5bfc8e_1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3d32a5bfc8e_1_1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5" name="Google Shape;1295;g3d32a5bfc8e_1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9" name="Google Shape;112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d32a5bfc8e_1_1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5" name="Google Shape;1305;g3d32a5bfc8e_1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3d32a5bfc8e_1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g3d32a5bfc8e_1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3d32a5bfc8e_1_166: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4" name="Google Shape;1334;g3d32a5bfc8e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d32a5bfc8e_1_174: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3" name="Google Shape;1343;g3d32a5bfc8e_1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3d32a5bfc8e_1_181: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1" name="Google Shape;1351;g3d32a5bfc8e_1_181:notes"/>
          <p:cNvSpPr>
            <a:spLocks noGrp="1" noRot="1" noChangeAspect="1"/>
          </p:cNvSpPr>
          <p:nvPr>
            <p:ph type="sldImg" idx="2"/>
          </p:nvPr>
        </p:nvSpPr>
        <p:spPr>
          <a:xfrm>
            <a:off x="702232" y="1143000"/>
            <a:ext cx="5453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8" name="Google Shape;135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5" name="Google Shape;136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2" name="Google Shape;1372;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3d32a5bfc8e_1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28</a:t>
            </a:fld>
            <a:endParaRPr sz="1200">
              <a:solidFill>
                <a:schemeClr val="dk1"/>
              </a:solidFill>
              <a:latin typeface="Arial"/>
              <a:ea typeface="Arial"/>
              <a:cs typeface="Arial"/>
              <a:sym typeface="Arial"/>
            </a:endParaRPr>
          </a:p>
        </p:txBody>
      </p:sp>
      <p:sp>
        <p:nvSpPr>
          <p:cNvPr id="1378" name="Google Shape;1378;g3d32a5bfc8e_1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9" name="Google Shape;1379;g3d32a5bfc8e_1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1386" name="Google Shape;1386;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7" name="Google Shape;1387;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5" name="Google Shape;114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
        <p:nvSpPr>
          <p:cNvPr id="1393" name="Google Shape;139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4" name="Google Shape;1394;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1400" name="Google Shape;140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1" name="Google Shape;140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1409" name="Google Shape;140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0" name="Google Shape;1410;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33</a:t>
            </a:fld>
            <a:endParaRPr sz="1200">
              <a:solidFill>
                <a:schemeClr val="dk1"/>
              </a:solidFill>
              <a:latin typeface="Arial"/>
              <a:ea typeface="Arial"/>
              <a:cs typeface="Arial"/>
              <a:sym typeface="Arial"/>
            </a:endParaRPr>
          </a:p>
        </p:txBody>
      </p:sp>
      <p:sp>
        <p:nvSpPr>
          <p:cNvPr id="1416" name="Google Shape;1416;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7" name="Google Shape;1417;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
        <p:nvSpPr>
          <p:cNvPr id="1423" name="Google Shape;1423;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4" name="Google Shape;1424;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
        <p:nvSpPr>
          <p:cNvPr id="1430" name="Google Shape;1430;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1" name="Google Shape;1431;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
        <p:nvSpPr>
          <p:cNvPr id="1437" name="Google Shape;143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8" name="Google Shape;1438;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
        <p:nvSpPr>
          <p:cNvPr id="1443" name="Google Shape;1443;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4" name="Google Shape;1444;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
        <p:nvSpPr>
          <p:cNvPr id="1449" name="Google Shape;1449;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0" name="Google Shape;1450;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
        <p:nvSpPr>
          <p:cNvPr id="1455" name="Google Shape;145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6" name="Google Shape;1456;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1461" name="Google Shape;1461;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2" name="Google Shape;1462;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8" name="Google Shape;1468;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3" name="Google Shape;147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3d32a5bfc8e_1_47: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8" name="Google Shape;1478;g3d32a5bfc8e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3d32a5bfc8e_1_54:notes"/>
          <p:cNvSpPr txBox="1">
            <a:spLocks noGrp="1"/>
          </p:cNvSpPr>
          <p:nvPr>
            <p:ph type="body" idx="1"/>
          </p:nvPr>
        </p:nvSpPr>
        <p:spPr>
          <a:xfrm>
            <a:off x="685180" y="4400472"/>
            <a:ext cx="54879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g3d32a5bfc8e_1_54:notes"/>
          <p:cNvSpPr>
            <a:spLocks noGrp="1" noRot="1" noChangeAspect="1"/>
          </p:cNvSpPr>
          <p:nvPr>
            <p:ph type="sldImg" idx="2"/>
          </p:nvPr>
        </p:nvSpPr>
        <p:spPr>
          <a:xfrm>
            <a:off x="702232" y="1143000"/>
            <a:ext cx="5453400" cy="3085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3" name="Google Shape;1493;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3" name="Google Shape;116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1" name="Google Shape;117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1" name="Google Shape;119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3" name="Google Shape;120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3d32a5bfc8e_1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3" name="Google Shape;1213;g3d32a5bfc8e_1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7A5E1-B7D5-6ADA-34C7-9D3A17AD9F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9DDC9C-A1E0-A25E-A44F-545AEBB3B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827D85-1BA7-9909-5E1B-5482BFB37A37}"/>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5" name="Footer Placeholder 4">
            <a:extLst>
              <a:ext uri="{FF2B5EF4-FFF2-40B4-BE49-F238E27FC236}">
                <a16:creationId xmlns:a16="http://schemas.microsoft.com/office/drawing/2014/main" id="{5F4ED297-4B92-BDDB-1345-415D745F8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AE910-BD97-3EA1-B83C-6D72317452C8}"/>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386332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9CAD-DC4F-22F4-F0FD-10ED13A71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81A885-290E-99B0-2978-1B3D073AA3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60535-F740-331C-8A94-98A0A99DADF2}"/>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5" name="Footer Placeholder 4">
            <a:extLst>
              <a:ext uri="{FF2B5EF4-FFF2-40B4-BE49-F238E27FC236}">
                <a16:creationId xmlns:a16="http://schemas.microsoft.com/office/drawing/2014/main" id="{A9F20258-0448-E4CF-8C8A-D8529E130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521D7-36E5-AB2D-1716-455AF4666B01}"/>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4291049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4900E7-3A39-7C72-A8CE-E1FA556EB2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505723-FAB6-D6B2-44B5-5A1ACC7079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155F4-F0E3-100E-E7EE-FB3D093940AE}"/>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5" name="Footer Placeholder 4">
            <a:extLst>
              <a:ext uri="{FF2B5EF4-FFF2-40B4-BE49-F238E27FC236}">
                <a16:creationId xmlns:a16="http://schemas.microsoft.com/office/drawing/2014/main" id="{FC9E426A-4DDC-5F20-DAE8-07787CD2B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5C883-CEA1-124E-DDFD-A91474EBEC99}"/>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790484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Round Pictures">
  <p:cSld name="Title + 2 Round Pictures">
    <p:spTree>
      <p:nvGrpSpPr>
        <p:cNvPr id="1" name="Shape 14"/>
        <p:cNvGrpSpPr/>
        <p:nvPr/>
      </p:nvGrpSpPr>
      <p:grpSpPr>
        <a:xfrm>
          <a:off x="0" y="0"/>
          <a:ext cx="0" cy="0"/>
          <a:chOff x="0" y="0"/>
          <a:chExt cx="0" cy="0"/>
        </a:xfrm>
      </p:grpSpPr>
      <p:sp>
        <p:nvSpPr>
          <p:cNvPr id="15" name="Google Shape;15;p92"/>
          <p:cNvSpPr>
            <a:spLocks noGrp="1"/>
          </p:cNvSpPr>
          <p:nvPr>
            <p:ph type="pic" idx="2"/>
          </p:nvPr>
        </p:nvSpPr>
        <p:spPr>
          <a:xfrm>
            <a:off x="6829060" y="3355606"/>
            <a:ext cx="2771091" cy="2724918"/>
          </a:xfrm>
          <a:prstGeom prst="ellipse">
            <a:avLst/>
          </a:prstGeom>
          <a:noFill/>
          <a:ln>
            <a:noFill/>
          </a:ln>
        </p:spPr>
      </p:sp>
      <p:sp>
        <p:nvSpPr>
          <p:cNvPr id="16" name="Google Shape;16;p92"/>
          <p:cNvSpPr>
            <a:spLocks noGrp="1"/>
          </p:cNvSpPr>
          <p:nvPr>
            <p:ph type="pic" idx="3"/>
          </p:nvPr>
        </p:nvSpPr>
        <p:spPr>
          <a:xfrm>
            <a:off x="9219111" y="1824219"/>
            <a:ext cx="2499963" cy="2436200"/>
          </a:xfrm>
          <a:prstGeom prst="ellipse">
            <a:avLst/>
          </a:prstGeom>
          <a:noFill/>
          <a:ln>
            <a:noFill/>
          </a:ln>
        </p:spPr>
      </p:sp>
      <p:sp>
        <p:nvSpPr>
          <p:cNvPr id="17" name="Google Shape;17;p92"/>
          <p:cNvSpPr txBox="1">
            <a:spLocks noGrp="1"/>
          </p:cNvSpPr>
          <p:nvPr>
            <p:ph type="body" idx="1"/>
          </p:nvPr>
        </p:nvSpPr>
        <p:spPr>
          <a:xfrm>
            <a:off x="986807" y="1255248"/>
            <a:ext cx="6539408" cy="57623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92"/>
          <p:cNvGrpSpPr/>
          <p:nvPr/>
        </p:nvGrpSpPr>
        <p:grpSpPr>
          <a:xfrm>
            <a:off x="726651" y="6283402"/>
            <a:ext cx="10868638" cy="474125"/>
            <a:chOff x="726651" y="6283402"/>
            <a:chExt cx="10868638" cy="474125"/>
          </a:xfrm>
        </p:grpSpPr>
        <p:grpSp>
          <p:nvGrpSpPr>
            <p:cNvPr id="19" name="Google Shape;19;p92"/>
            <p:cNvGrpSpPr/>
            <p:nvPr/>
          </p:nvGrpSpPr>
          <p:grpSpPr>
            <a:xfrm>
              <a:off x="726651" y="6283402"/>
              <a:ext cx="10868638" cy="362289"/>
              <a:chOff x="731293" y="6099767"/>
              <a:chExt cx="10868638" cy="362289"/>
            </a:xfrm>
          </p:grpSpPr>
          <p:cxnSp>
            <p:nvCxnSpPr>
              <p:cNvPr id="20" name="Google Shape;20;p92"/>
              <p:cNvCxnSpPr/>
              <p:nvPr/>
            </p:nvCxnSpPr>
            <p:spPr>
              <a:xfrm>
                <a:off x="806823" y="6099767"/>
                <a:ext cx="10793108" cy="0"/>
              </a:xfrm>
              <a:prstGeom prst="straightConnector1">
                <a:avLst/>
              </a:prstGeom>
              <a:noFill/>
              <a:ln w="9525" cap="flat" cmpd="sng">
                <a:solidFill>
                  <a:schemeClr val="accent1"/>
                </a:solidFill>
                <a:prstDash val="solid"/>
                <a:miter lim="800000"/>
                <a:headEnd type="none" w="sm" len="sm"/>
                <a:tailEnd type="none" w="sm" len="sm"/>
              </a:ln>
            </p:spPr>
          </p:cxnSp>
          <p:sp>
            <p:nvSpPr>
              <p:cNvPr id="21" name="Google Shape;21;p92"/>
              <p:cNvSpPr txBox="1"/>
              <p:nvPr/>
            </p:nvSpPr>
            <p:spPr>
              <a:xfrm>
                <a:off x="731293" y="6200446"/>
                <a:ext cx="340143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chemeClr val="accent1"/>
                    </a:solidFill>
                    <a:latin typeface="Montserrat"/>
                    <a:ea typeface="Montserrat"/>
                    <a:cs typeface="Montserrat"/>
                    <a:sym typeface="Montserrat"/>
                  </a:rPr>
                  <a:t>FEED. CLOTHE. HOUSE. HEAL.</a:t>
                </a:r>
                <a:endParaRPr/>
              </a:p>
            </p:txBody>
          </p:sp>
        </p:grpSp>
        <p:pic>
          <p:nvPicPr>
            <p:cNvPr id="22" name="Google Shape;22;p92" descr="A logo on a black background&#10;&#10;AI-generated content may be incorrect."/>
            <p:cNvPicPr preferRelativeResize="0"/>
            <p:nvPr/>
          </p:nvPicPr>
          <p:blipFill rotWithShape="1">
            <a:blip r:embed="rId2">
              <a:alphaModFix/>
            </a:blip>
            <a:srcRect l="6302" t="37515" r="6540" b="37177"/>
            <a:stretch/>
          </p:blipFill>
          <p:spPr>
            <a:xfrm>
              <a:off x="10100802" y="6323576"/>
              <a:ext cx="1494487" cy="433951"/>
            </a:xfrm>
            <a:prstGeom prst="rect">
              <a:avLst/>
            </a:prstGeom>
            <a:noFill/>
            <a:ln>
              <a:noFill/>
            </a:ln>
          </p:spPr>
        </p:pic>
      </p:grpSp>
      <p:sp>
        <p:nvSpPr>
          <p:cNvPr id="23" name="Google Shape;23;p92"/>
          <p:cNvSpPr txBox="1">
            <a:spLocks noGrp="1"/>
          </p:cNvSpPr>
          <p:nvPr>
            <p:ph type="body" idx="4"/>
          </p:nvPr>
        </p:nvSpPr>
        <p:spPr>
          <a:xfrm>
            <a:off x="986807" y="536358"/>
            <a:ext cx="7869810" cy="7048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3200"/>
              <a:buNone/>
              <a:defRPr sz="3200">
                <a:latin typeface="Montserrat"/>
                <a:ea typeface="Montserrat"/>
                <a:cs typeface="Montserrat"/>
                <a:sym typeface="Montserra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3227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7C22-76E6-39EF-7E71-C69C0DF54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9EC86F-A4BF-9CF5-B849-D367BE016F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A26B0-55FC-6395-A7F1-C717F26266BF}"/>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5" name="Footer Placeholder 4">
            <a:extLst>
              <a:ext uri="{FF2B5EF4-FFF2-40B4-BE49-F238E27FC236}">
                <a16:creationId xmlns:a16="http://schemas.microsoft.com/office/drawing/2014/main" id="{3A70A2C5-0C76-A7CB-3E66-4AEBC35E4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44AA4-45AB-5D0D-B650-719A2BDF3EE0}"/>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130564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5874D-943C-05F4-7C90-8CBAF80207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E184F2-FE2D-0E34-3657-A3227B3E46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6F956E-87B5-9D2A-F9FF-509D8EBECC5F}"/>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5" name="Footer Placeholder 4">
            <a:extLst>
              <a:ext uri="{FF2B5EF4-FFF2-40B4-BE49-F238E27FC236}">
                <a16:creationId xmlns:a16="http://schemas.microsoft.com/office/drawing/2014/main" id="{4C398303-F56C-B50D-470D-B72AAB3AA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BD964-5E7F-45E5-2F19-050EE86661A6}"/>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122064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B00BC-4818-F08B-4338-92FAE24DE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BD88A2-7BC2-92C8-D5ED-D826C3A592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A044BD-7425-D36D-E1D8-D0D9D3EAE0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A94D3D-3FAB-969D-AFB4-FEB7CD110923}"/>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6" name="Footer Placeholder 5">
            <a:extLst>
              <a:ext uri="{FF2B5EF4-FFF2-40B4-BE49-F238E27FC236}">
                <a16:creationId xmlns:a16="http://schemas.microsoft.com/office/drawing/2014/main" id="{BCB04903-EF31-D180-ABB0-89BC7D21B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CC64E-2A71-2996-32B7-D9595664A704}"/>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226313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9470-40D9-0EE1-CD0C-B1002C9F7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3545-D513-2CE3-3648-52088F27D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C944C1-BA22-7FC0-9BD3-B0AFD14FE9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4F3A9D-6AB9-959E-72C9-1CF0A92C5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F7E6D-5651-8FF1-97DB-066BC71E50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979130-28F8-5C31-F37C-D5F1049B19DE}"/>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8" name="Footer Placeholder 7">
            <a:extLst>
              <a:ext uri="{FF2B5EF4-FFF2-40B4-BE49-F238E27FC236}">
                <a16:creationId xmlns:a16="http://schemas.microsoft.com/office/drawing/2014/main" id="{F8BE922D-3D53-D9BE-0CED-2907867A10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223C42-2032-BD2F-3DCC-44E96F776A73}"/>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1581588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E39F-97D5-6499-8173-9F3FB41F5F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CAFACF-1521-C110-3241-D6CC044CE548}"/>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4" name="Footer Placeholder 3">
            <a:extLst>
              <a:ext uri="{FF2B5EF4-FFF2-40B4-BE49-F238E27FC236}">
                <a16:creationId xmlns:a16="http://schemas.microsoft.com/office/drawing/2014/main" id="{23B97BBA-3C0C-5029-44EA-6127842E1F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B4743-2338-6732-343A-7DED2BDD768C}"/>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369947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2BF5B4-A976-4E50-36EB-E9A6D6B1168A}"/>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3" name="Footer Placeholder 2">
            <a:extLst>
              <a:ext uri="{FF2B5EF4-FFF2-40B4-BE49-F238E27FC236}">
                <a16:creationId xmlns:a16="http://schemas.microsoft.com/office/drawing/2014/main" id="{C2DE5B3A-7B27-38EC-4933-90BDC0295B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E47C63-EDFB-C208-0241-50E784F10950}"/>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2697241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3ECE-116B-A60F-35C9-4952D95C9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DF7A53-7F61-9AC8-8AB2-527D6336F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FADB50-8667-51E9-1D7F-641EECF87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C4EA68-4872-A645-A830-5BD7AD7D3D75}"/>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6" name="Footer Placeholder 5">
            <a:extLst>
              <a:ext uri="{FF2B5EF4-FFF2-40B4-BE49-F238E27FC236}">
                <a16:creationId xmlns:a16="http://schemas.microsoft.com/office/drawing/2014/main" id="{DC77A7DE-E896-E516-1844-83C3030660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60C5A-825E-59A7-8243-85F3E23FE5E7}"/>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3494896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24AE-6AB0-AC75-9ED5-82BA644C7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F0305E-371B-BFB8-CF69-F264B06BB8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DAC1DB-7F77-8EC2-E079-EA806C26E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8B242-94EE-EC56-F545-F8217D638235}"/>
              </a:ext>
            </a:extLst>
          </p:cNvPr>
          <p:cNvSpPr>
            <a:spLocks noGrp="1"/>
          </p:cNvSpPr>
          <p:nvPr>
            <p:ph type="dt" sz="half" idx="10"/>
          </p:nvPr>
        </p:nvSpPr>
        <p:spPr/>
        <p:txBody>
          <a:bodyPr/>
          <a:lstStyle/>
          <a:p>
            <a:fld id="{2B5DED59-D6FA-4211-B979-B12C0B28A56F}" type="datetimeFigureOut">
              <a:rPr lang="en-US" smtClean="0"/>
              <a:t>3/30/2026</a:t>
            </a:fld>
            <a:endParaRPr lang="en-US"/>
          </a:p>
        </p:txBody>
      </p:sp>
      <p:sp>
        <p:nvSpPr>
          <p:cNvPr id="6" name="Footer Placeholder 5">
            <a:extLst>
              <a:ext uri="{FF2B5EF4-FFF2-40B4-BE49-F238E27FC236}">
                <a16:creationId xmlns:a16="http://schemas.microsoft.com/office/drawing/2014/main" id="{57AEA5D9-88B6-AA35-E597-DF2EF71780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F939D-B695-4E91-C6AD-D0509019B2FA}"/>
              </a:ext>
            </a:extLst>
          </p:cNvPr>
          <p:cNvSpPr>
            <a:spLocks noGrp="1"/>
          </p:cNvSpPr>
          <p:nvPr>
            <p:ph type="sldNum" sz="quarter" idx="12"/>
          </p:nvPr>
        </p:nvSpPr>
        <p:spPr/>
        <p:txBody>
          <a:bodyPr/>
          <a:lstStyle/>
          <a:p>
            <a:fld id="{E5DB1A45-7044-4C11-B37D-4610F492C5E9}" type="slidenum">
              <a:rPr lang="en-US" smtClean="0"/>
              <a:t>‹#›</a:t>
            </a:fld>
            <a:endParaRPr lang="en-US"/>
          </a:p>
        </p:txBody>
      </p:sp>
    </p:spTree>
    <p:extLst>
      <p:ext uri="{BB962C8B-B14F-4D97-AF65-F5344CB8AC3E}">
        <p14:creationId xmlns:p14="http://schemas.microsoft.com/office/powerpoint/2010/main" val="564095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DACD5-D371-1659-2D4F-1C6956D1A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BA974E-FD21-D934-D0DD-4C0FA39AF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D3E2-1874-D84F-36B3-0AE989B8C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5DED59-D6FA-4211-B979-B12C0B28A56F}" type="datetimeFigureOut">
              <a:rPr lang="en-US" smtClean="0"/>
              <a:t>3/30/2026</a:t>
            </a:fld>
            <a:endParaRPr lang="en-US"/>
          </a:p>
        </p:txBody>
      </p:sp>
      <p:sp>
        <p:nvSpPr>
          <p:cNvPr id="5" name="Footer Placeholder 4">
            <a:extLst>
              <a:ext uri="{FF2B5EF4-FFF2-40B4-BE49-F238E27FC236}">
                <a16:creationId xmlns:a16="http://schemas.microsoft.com/office/drawing/2014/main" id="{F1CC0DDC-A5DE-A8F2-31C8-D1C1C07255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CC1FF5-E490-B7D6-FA01-3F477C9060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DB1A45-7044-4C11-B37D-4610F492C5E9}" type="slidenum">
              <a:rPr lang="en-US" smtClean="0"/>
              <a:t>‹#›</a:t>
            </a:fld>
            <a:endParaRPr lang="en-US"/>
          </a:p>
        </p:txBody>
      </p:sp>
    </p:spTree>
    <p:extLst>
      <p:ext uri="{BB962C8B-B14F-4D97-AF65-F5344CB8AC3E}">
        <p14:creationId xmlns:p14="http://schemas.microsoft.com/office/powerpoint/2010/main" val="2203906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23.jpg"/><Relationship Id="rId7" Type="http://schemas.openxmlformats.org/officeDocument/2006/relationships/hyperlink" Target="https://culturacientifica.com/2018/04/30/el-nivel-socioeconomico-familiar-influye-en-el-desarrollo-del-encefalo-infantil/socioeconomic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g"/><Relationship Id="rId9"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g"/><Relationship Id="rId3" Type="http://schemas.openxmlformats.org/officeDocument/2006/relationships/image" Target="../media/image45.jpg"/><Relationship Id="rId7" Type="http://schemas.openxmlformats.org/officeDocument/2006/relationships/image" Target="../media/image49.jpg"/><Relationship Id="rId12"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 Id="rId1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59.jpg"/><Relationship Id="rId4"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9.jpg"/><Relationship Id="rId4" Type="http://schemas.openxmlformats.org/officeDocument/2006/relationships/image" Target="../media/image68.jpg"/></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vdpjustask.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Google Shape;1124;p5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25" name="Google Shape;1125;p51"/>
          <p:cNvSpPr txBox="1"/>
          <p:nvPr/>
        </p:nvSpPr>
        <p:spPr>
          <a:xfrm>
            <a:off x="3358660" y="2547455"/>
            <a:ext cx="6304085" cy="156966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800" b="1">
                <a:solidFill>
                  <a:srgbClr val="01518F"/>
                </a:solidFill>
                <a:latin typeface="Montserrat"/>
                <a:ea typeface="Montserrat"/>
                <a:cs typeface="Montserrat"/>
                <a:sym typeface="Montserrat"/>
              </a:rPr>
              <a:t>JUST ASK &amp; </a:t>
            </a:r>
            <a:endParaRPr/>
          </a:p>
          <a:p>
            <a:pPr marL="0" marR="0" lvl="0" indent="0" algn="r" rtl="0">
              <a:spcBef>
                <a:spcPts val="0"/>
              </a:spcBef>
              <a:spcAft>
                <a:spcPts val="0"/>
              </a:spcAft>
              <a:buNone/>
            </a:pPr>
            <a:r>
              <a:rPr lang="en-US" sz="4800" b="1">
                <a:solidFill>
                  <a:srgbClr val="01518F"/>
                </a:solidFill>
                <a:latin typeface="Montserrat"/>
                <a:ea typeface="Montserrat"/>
                <a:cs typeface="Montserrat"/>
                <a:sym typeface="Montserrat"/>
              </a:rPr>
              <a:t>WHO’s NEXT?</a:t>
            </a:r>
            <a:endParaRPr/>
          </a:p>
        </p:txBody>
      </p:sp>
      <p:sp>
        <p:nvSpPr>
          <p:cNvPr id="1126" name="Google Shape;1126;p51"/>
          <p:cNvSpPr txBox="1"/>
          <p:nvPr/>
        </p:nvSpPr>
        <p:spPr>
          <a:xfrm>
            <a:off x="3261945" y="4187453"/>
            <a:ext cx="6400800"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rgbClr val="F6871F"/>
                </a:solidFill>
                <a:latin typeface="Montserrat"/>
                <a:ea typeface="Montserrat"/>
                <a:cs typeface="Montserrat"/>
                <a:sym typeface="Montserrat"/>
              </a:rPr>
              <a:t>Christine McCarthy</a:t>
            </a:r>
            <a:r>
              <a:rPr lang="en-US" sz="2400">
                <a:solidFill>
                  <a:srgbClr val="F6871F"/>
                </a:solidFill>
                <a:latin typeface="Montserrat"/>
                <a:ea typeface="Montserrat"/>
                <a:cs typeface="Montserrat"/>
                <a:sym typeface="Montserrat"/>
              </a:rPr>
              <a:t>,  </a:t>
            </a:r>
            <a:endParaRPr/>
          </a:p>
          <a:p>
            <a:pPr marL="0" marR="0" lvl="0" indent="0" algn="r" rtl="0">
              <a:spcBef>
                <a:spcPts val="0"/>
              </a:spcBef>
              <a:spcAft>
                <a:spcPts val="0"/>
              </a:spcAft>
              <a:buNone/>
            </a:pPr>
            <a:r>
              <a:rPr lang="en-US" sz="2400">
                <a:solidFill>
                  <a:srgbClr val="F6871F"/>
                </a:solidFill>
                <a:latin typeface="Montserrat"/>
                <a:ea typeface="Montserrat"/>
                <a:cs typeface="Montserrat"/>
                <a:sym typeface="Montserrat"/>
              </a:rPr>
              <a:t>National Committee on </a:t>
            </a:r>
            <a:endParaRPr/>
          </a:p>
          <a:p>
            <a:pPr marL="0" marR="0" lvl="0" indent="0" algn="r" rtl="0">
              <a:spcBef>
                <a:spcPts val="0"/>
              </a:spcBef>
              <a:spcAft>
                <a:spcPts val="0"/>
              </a:spcAft>
              <a:buNone/>
            </a:pPr>
            <a:r>
              <a:rPr lang="en-US" sz="2400">
                <a:solidFill>
                  <a:srgbClr val="F6871F"/>
                </a:solidFill>
                <a:latin typeface="Montserrat"/>
                <a:ea typeface="Montserrat"/>
                <a:cs typeface="Montserrat"/>
                <a:sym typeface="Montserrat"/>
              </a:rPr>
              <a:t>Membership &amp; Leadership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62"/>
          <p:cNvSpPr txBox="1">
            <a:spLocks noGrp="1"/>
          </p:cNvSpPr>
          <p:nvPr>
            <p:ph type="title"/>
          </p:nvPr>
        </p:nvSpPr>
        <p:spPr>
          <a:xfrm>
            <a:off x="710178" y="-1541"/>
            <a:ext cx="10911692" cy="1320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Montserrat"/>
              <a:buNone/>
            </a:pPr>
            <a:r>
              <a:rPr lang="en-US" sz="3200">
                <a:latin typeface="Montserrat"/>
                <a:ea typeface="Montserrat"/>
                <a:cs typeface="Montserrat"/>
                <a:sym typeface="Montserrat"/>
              </a:rPr>
              <a:t>National Marketing Program</a:t>
            </a:r>
            <a:endParaRPr/>
          </a:p>
        </p:txBody>
      </p:sp>
      <p:sp>
        <p:nvSpPr>
          <p:cNvPr id="1225" name="Google Shape;1225;p62"/>
          <p:cNvSpPr txBox="1">
            <a:spLocks noGrp="1"/>
          </p:cNvSpPr>
          <p:nvPr>
            <p:ph type="body" idx="1"/>
          </p:nvPr>
        </p:nvSpPr>
        <p:spPr>
          <a:xfrm>
            <a:off x="3254950" y="1316003"/>
            <a:ext cx="9280635"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0" algn="ctr" rtl="0">
              <a:lnSpc>
                <a:spcPct val="90000"/>
              </a:lnSpc>
              <a:spcBef>
                <a:spcPts val="0"/>
              </a:spcBef>
              <a:spcAft>
                <a:spcPts val="0"/>
              </a:spcAft>
              <a:buClr>
                <a:schemeClr val="dk1"/>
              </a:buClr>
              <a:buSzPct val="100000"/>
              <a:buNone/>
            </a:pPr>
            <a:endParaRPr sz="4400">
              <a:latin typeface="Calibri"/>
              <a:ea typeface="Calibri"/>
              <a:cs typeface="Calibri"/>
              <a:sym typeface="Calibri"/>
            </a:endParaRPr>
          </a:p>
          <a:p>
            <a:pPr marL="0" lvl="0" indent="0" algn="ctr" rtl="0">
              <a:lnSpc>
                <a:spcPct val="90000"/>
              </a:lnSpc>
              <a:spcBef>
                <a:spcPts val="1000"/>
              </a:spcBef>
              <a:spcAft>
                <a:spcPts val="0"/>
              </a:spcAft>
              <a:buClr>
                <a:schemeClr val="dk1"/>
              </a:buClr>
              <a:buSzPct val="100000"/>
              <a:buNone/>
            </a:pPr>
            <a:r>
              <a:rPr lang="en-US" sz="4000" i="1">
                <a:latin typeface="Calibri"/>
                <a:ea typeface="Calibri"/>
                <a:cs typeface="Calibri"/>
                <a:sym typeface="Calibri"/>
              </a:rPr>
              <a:t>See</a:t>
            </a:r>
            <a:r>
              <a:rPr lang="en-US" sz="4000">
                <a:latin typeface="Calibri"/>
                <a:ea typeface="Calibri"/>
                <a:cs typeface="Calibri"/>
                <a:sym typeface="Calibri"/>
              </a:rPr>
              <a:t> the Face of Christ.</a:t>
            </a:r>
            <a:endParaRPr/>
          </a:p>
          <a:p>
            <a:pPr marL="0" lvl="0" indent="0" algn="ctr" rtl="0">
              <a:lnSpc>
                <a:spcPct val="90000"/>
              </a:lnSpc>
              <a:spcBef>
                <a:spcPts val="1000"/>
              </a:spcBef>
              <a:spcAft>
                <a:spcPts val="0"/>
              </a:spcAft>
              <a:buClr>
                <a:schemeClr val="dk1"/>
              </a:buClr>
              <a:buSzPct val="100000"/>
              <a:buNone/>
            </a:pPr>
            <a:r>
              <a:rPr lang="en-US" sz="4000" i="1">
                <a:latin typeface="Calibri"/>
                <a:ea typeface="Calibri"/>
                <a:cs typeface="Calibri"/>
                <a:sym typeface="Calibri"/>
              </a:rPr>
              <a:t>Be</a:t>
            </a:r>
            <a:r>
              <a:rPr lang="en-US" sz="4000">
                <a:latin typeface="Calibri"/>
                <a:ea typeface="Calibri"/>
                <a:cs typeface="Calibri"/>
                <a:sym typeface="Calibri"/>
              </a:rPr>
              <a:t> the Face of Christ.</a:t>
            </a:r>
            <a:endParaRPr/>
          </a:p>
          <a:p>
            <a:pPr marL="0" lvl="0" indent="0" algn="ctr" rtl="0">
              <a:lnSpc>
                <a:spcPct val="90000"/>
              </a:lnSpc>
              <a:spcBef>
                <a:spcPts val="1000"/>
              </a:spcBef>
              <a:spcAft>
                <a:spcPts val="0"/>
              </a:spcAft>
              <a:buClr>
                <a:schemeClr val="dk1"/>
              </a:buClr>
              <a:buSzPct val="100000"/>
              <a:buNone/>
            </a:pPr>
            <a:endParaRPr sz="4000">
              <a:latin typeface="Calibri"/>
              <a:ea typeface="Calibri"/>
              <a:cs typeface="Calibri"/>
              <a:sym typeface="Calibri"/>
            </a:endParaRPr>
          </a:p>
          <a:p>
            <a:pPr marL="0" lvl="0" indent="0" algn="ctr" rtl="0">
              <a:lnSpc>
                <a:spcPct val="90000"/>
              </a:lnSpc>
              <a:spcBef>
                <a:spcPts val="1000"/>
              </a:spcBef>
              <a:spcAft>
                <a:spcPts val="0"/>
              </a:spcAft>
              <a:buClr>
                <a:srgbClr val="01518F"/>
              </a:buClr>
              <a:buSzPct val="100000"/>
              <a:buNone/>
            </a:pPr>
            <a:r>
              <a:rPr lang="en-US" sz="4000">
                <a:solidFill>
                  <a:srgbClr val="01518F"/>
                </a:solidFill>
                <a:latin typeface="Calibri"/>
                <a:ea typeface="Calibri"/>
                <a:cs typeface="Calibri"/>
                <a:sym typeface="Calibri"/>
              </a:rPr>
              <a:t>10,000 new members </a:t>
            </a:r>
            <a:endParaRPr/>
          </a:p>
          <a:p>
            <a:pPr marL="0" lvl="0" indent="0" algn="ctr" rtl="0">
              <a:lnSpc>
                <a:spcPct val="90000"/>
              </a:lnSpc>
              <a:spcBef>
                <a:spcPts val="1000"/>
              </a:spcBef>
              <a:spcAft>
                <a:spcPts val="0"/>
              </a:spcAft>
              <a:buClr>
                <a:schemeClr val="dk1"/>
              </a:buClr>
              <a:buSzPct val="100000"/>
              <a:buNone/>
            </a:pPr>
            <a:endParaRPr sz="4000">
              <a:latin typeface="Calibri"/>
              <a:ea typeface="Calibri"/>
              <a:cs typeface="Calibri"/>
              <a:sym typeface="Calibri"/>
            </a:endParaRPr>
          </a:p>
          <a:p>
            <a:pPr marL="0" lvl="0" indent="0" algn="ctr" rtl="0">
              <a:lnSpc>
                <a:spcPct val="90000"/>
              </a:lnSpc>
              <a:spcBef>
                <a:spcPts val="1000"/>
              </a:spcBef>
              <a:spcAft>
                <a:spcPts val="0"/>
              </a:spcAft>
              <a:buClr>
                <a:schemeClr val="dk1"/>
              </a:buClr>
              <a:buSzPct val="100000"/>
              <a:buNone/>
            </a:pPr>
            <a:endParaRPr>
              <a:latin typeface="Calibri"/>
              <a:ea typeface="Calibri"/>
              <a:cs typeface="Calibri"/>
              <a:sym typeface="Calibri"/>
            </a:endParaRPr>
          </a:p>
          <a:p>
            <a:pPr marL="0" lvl="0" indent="0" algn="ctr" rtl="0">
              <a:lnSpc>
                <a:spcPct val="90000"/>
              </a:lnSpc>
              <a:spcBef>
                <a:spcPts val="1000"/>
              </a:spcBef>
              <a:spcAft>
                <a:spcPts val="0"/>
              </a:spcAft>
              <a:buClr>
                <a:schemeClr val="dk1"/>
              </a:buClr>
              <a:buSzPct val="66666"/>
              <a:buNone/>
            </a:pPr>
            <a:r>
              <a:rPr lang="en-US">
                <a:latin typeface="Calibri"/>
                <a:ea typeface="Calibri"/>
                <a:cs typeface="Calibri"/>
                <a:sym typeface="Calibri"/>
              </a:rPr>
              <a:t>Introduced 2024</a:t>
            </a:r>
            <a:endParaRPr sz="3000">
              <a:latin typeface="Calibri"/>
              <a:ea typeface="Calibri"/>
              <a:cs typeface="Calibri"/>
              <a:sym typeface="Calibri"/>
            </a:endParaRPr>
          </a:p>
          <a:p>
            <a:pPr marL="0" lvl="0" indent="0" algn="ctr" rtl="0">
              <a:lnSpc>
                <a:spcPct val="90000"/>
              </a:lnSpc>
              <a:spcBef>
                <a:spcPts val="1000"/>
              </a:spcBef>
              <a:spcAft>
                <a:spcPts val="0"/>
              </a:spcAft>
              <a:buClr>
                <a:schemeClr val="dk1"/>
              </a:buClr>
              <a:buSzPct val="100000"/>
              <a:buNone/>
            </a:pPr>
            <a:r>
              <a:rPr lang="en-US" sz="2000">
                <a:latin typeface="Calibri"/>
                <a:ea typeface="Calibri"/>
                <a:cs typeface="Calibri"/>
                <a:sym typeface="Calibri"/>
              </a:rPr>
              <a:t>Brought in an estimated 500+ new Vincentians</a:t>
            </a:r>
            <a:endParaRPr/>
          </a:p>
          <a:p>
            <a:pPr marL="0" lvl="0" indent="0" algn="ctr" rtl="0">
              <a:lnSpc>
                <a:spcPct val="90000"/>
              </a:lnSpc>
              <a:spcBef>
                <a:spcPts val="1000"/>
              </a:spcBef>
              <a:spcAft>
                <a:spcPts val="0"/>
              </a:spcAft>
              <a:buClr>
                <a:schemeClr val="dk1"/>
              </a:buClr>
              <a:buSzPct val="100000"/>
              <a:buNone/>
            </a:pPr>
            <a:endParaRPr sz="4400">
              <a:latin typeface="Calibri"/>
              <a:ea typeface="Calibri"/>
              <a:cs typeface="Calibri"/>
              <a:sym typeface="Calibri"/>
            </a:endParaRPr>
          </a:p>
          <a:p>
            <a:pPr marL="0" lvl="0" indent="0" algn="ctr" rtl="0">
              <a:lnSpc>
                <a:spcPct val="90000"/>
              </a:lnSpc>
              <a:spcBef>
                <a:spcPts val="1000"/>
              </a:spcBef>
              <a:spcAft>
                <a:spcPts val="0"/>
              </a:spcAft>
              <a:buClr>
                <a:schemeClr val="dk1"/>
              </a:buClr>
              <a:buSzPct val="100000"/>
              <a:buNone/>
            </a:pPr>
            <a:endParaRPr sz="4400">
              <a:latin typeface="Calibri"/>
              <a:ea typeface="Calibri"/>
              <a:cs typeface="Calibri"/>
              <a:sym typeface="Calibri"/>
            </a:endParaRPr>
          </a:p>
          <a:p>
            <a:pPr marL="0" lvl="0" indent="0" algn="ctr" rtl="0">
              <a:lnSpc>
                <a:spcPct val="90000"/>
              </a:lnSpc>
              <a:spcBef>
                <a:spcPts val="1000"/>
              </a:spcBef>
              <a:spcAft>
                <a:spcPts val="0"/>
              </a:spcAft>
              <a:buClr>
                <a:schemeClr val="dk1"/>
              </a:buClr>
              <a:buSzPct val="100000"/>
              <a:buNone/>
            </a:pPr>
            <a:endParaRPr sz="4400">
              <a:latin typeface="Calibri"/>
              <a:ea typeface="Calibri"/>
              <a:cs typeface="Calibri"/>
              <a:sym typeface="Calibri"/>
            </a:endParaRPr>
          </a:p>
          <a:p>
            <a:pPr marL="0" lvl="0" indent="0" algn="ctr" rtl="0">
              <a:lnSpc>
                <a:spcPct val="90000"/>
              </a:lnSpc>
              <a:spcBef>
                <a:spcPts val="1000"/>
              </a:spcBef>
              <a:spcAft>
                <a:spcPts val="0"/>
              </a:spcAft>
              <a:buClr>
                <a:schemeClr val="dk1"/>
              </a:buClr>
              <a:buSzPct val="100000"/>
              <a:buNone/>
            </a:pPr>
            <a:endParaRPr>
              <a:latin typeface="Calibri"/>
              <a:ea typeface="Calibri"/>
              <a:cs typeface="Calibri"/>
              <a:sym typeface="Calibri"/>
            </a:endParaRPr>
          </a:p>
        </p:txBody>
      </p:sp>
      <p:pic>
        <p:nvPicPr>
          <p:cNvPr id="1226" name="Google Shape;1226;p62" descr="A person washing vegetables in a kitchen&#10;&#10;AI-generated content may be incorrect."/>
          <p:cNvPicPr preferRelativeResize="0"/>
          <p:nvPr/>
        </p:nvPicPr>
        <p:blipFill rotWithShape="1">
          <a:blip r:embed="rId3">
            <a:alphaModFix/>
          </a:blip>
          <a:srcRect/>
          <a:stretch/>
        </p:blipFill>
        <p:spPr>
          <a:xfrm>
            <a:off x="1094511" y="1160138"/>
            <a:ext cx="3592657" cy="46493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3d32a5bfc8e_1_223"/>
          <p:cNvSpPr txBox="1"/>
          <p:nvPr/>
        </p:nvSpPr>
        <p:spPr>
          <a:xfrm>
            <a:off x="427296" y="977571"/>
            <a:ext cx="6919500" cy="1439700"/>
          </a:xfrm>
          <a:prstGeom prst="rect">
            <a:avLst/>
          </a:prstGeom>
          <a:noFill/>
          <a:ln>
            <a:noFill/>
          </a:ln>
        </p:spPr>
        <p:txBody>
          <a:bodyPr spcFirstLastPara="1" wrap="square" lIns="91425" tIns="45700" rIns="91425" bIns="45700" anchor="ctr" anchorCtr="0">
            <a:normAutofit/>
          </a:bodyPr>
          <a:lstStyle/>
          <a:p>
            <a:pPr marL="285750" marR="0" lvl="0" indent="-285750" algn="l" rtl="0">
              <a:lnSpc>
                <a:spcPct val="90000"/>
              </a:lnSpc>
              <a:spcBef>
                <a:spcPts val="0"/>
              </a:spcBef>
              <a:spcAft>
                <a:spcPts val="0"/>
              </a:spcAft>
              <a:buClr>
                <a:srgbClr val="006BA8"/>
              </a:buClr>
              <a:buSzPts val="1700"/>
              <a:buFont typeface="NTR"/>
              <a:buChar char="→"/>
            </a:pPr>
            <a:r>
              <a:rPr lang="en-US" sz="1700">
                <a:solidFill>
                  <a:schemeClr val="dk1"/>
                </a:solidFill>
                <a:latin typeface="Calibri"/>
                <a:ea typeface="Calibri"/>
                <a:cs typeface="Calibri"/>
                <a:sym typeface="Calibri"/>
              </a:rPr>
              <a:t>At the National meeting we asked 200 participants in a membership workshop how they came to join SVDP</a:t>
            </a:r>
            <a:endParaRPr/>
          </a:p>
          <a:p>
            <a:pPr marL="0" marR="0" lvl="0" indent="0" algn="l" rtl="0">
              <a:lnSpc>
                <a:spcPct val="90000"/>
              </a:lnSpc>
              <a:spcBef>
                <a:spcPts val="600"/>
              </a:spcBef>
              <a:spcAft>
                <a:spcPts val="0"/>
              </a:spcAft>
              <a:buNone/>
            </a:pPr>
            <a:endParaRPr sz="1700">
              <a:solidFill>
                <a:schemeClr val="dk1"/>
              </a:solidFill>
              <a:latin typeface="Calibri"/>
              <a:ea typeface="Calibri"/>
              <a:cs typeface="Calibri"/>
              <a:sym typeface="Calibri"/>
            </a:endParaRPr>
          </a:p>
          <a:p>
            <a:pPr marL="285750" marR="0" lvl="0" indent="-285750" algn="l" rtl="0">
              <a:lnSpc>
                <a:spcPct val="90000"/>
              </a:lnSpc>
              <a:spcBef>
                <a:spcPts val="600"/>
              </a:spcBef>
              <a:spcAft>
                <a:spcPts val="0"/>
              </a:spcAft>
              <a:buClr>
                <a:srgbClr val="006BA8"/>
              </a:buClr>
              <a:buSzPts val="1700"/>
              <a:buFont typeface="NTR"/>
              <a:buChar char="→"/>
            </a:pPr>
            <a:r>
              <a:rPr lang="en-US" sz="1700">
                <a:solidFill>
                  <a:schemeClr val="dk1"/>
                </a:solidFill>
                <a:latin typeface="Calibri"/>
                <a:ea typeface="Calibri"/>
                <a:cs typeface="Calibri"/>
                <a:sym typeface="Calibri"/>
              </a:rPr>
              <a:t>80% said they were asked by a Vincentian!</a:t>
            </a:r>
            <a:endParaRPr/>
          </a:p>
        </p:txBody>
      </p:sp>
      <p:pic>
        <p:nvPicPr>
          <p:cNvPr id="1232" name="Google Shape;1232;g3d32a5bfc8e_1_223" descr="A person shaking hand of a person in a church&#10;&#10;Description automatically generated"/>
          <p:cNvPicPr preferRelativeResize="0"/>
          <p:nvPr/>
        </p:nvPicPr>
        <p:blipFill rotWithShape="1">
          <a:blip r:embed="rId3">
            <a:alphaModFix/>
          </a:blip>
          <a:srcRect/>
          <a:stretch/>
        </p:blipFill>
        <p:spPr>
          <a:xfrm>
            <a:off x="6844863" y="1466303"/>
            <a:ext cx="4949535" cy="4949535"/>
          </a:xfrm>
          <a:prstGeom prst="rect">
            <a:avLst/>
          </a:prstGeom>
          <a:noFill/>
          <a:ln>
            <a:noFill/>
          </a:ln>
        </p:spPr>
      </p:pic>
      <p:sp>
        <p:nvSpPr>
          <p:cNvPr id="1233" name="Google Shape;1233;g3d32a5bfc8e_1_223"/>
          <p:cNvSpPr txBox="1"/>
          <p:nvPr/>
        </p:nvSpPr>
        <p:spPr>
          <a:xfrm>
            <a:off x="199697" y="117171"/>
            <a:ext cx="11803200" cy="887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Montserrat"/>
              <a:buNone/>
            </a:pPr>
            <a:r>
              <a:rPr lang="en-US" sz="3200" cap="none">
                <a:solidFill>
                  <a:schemeClr val="dk1"/>
                </a:solidFill>
                <a:latin typeface="Montserrat"/>
                <a:ea typeface="Montserrat"/>
                <a:cs typeface="Montserrat"/>
                <a:sym typeface="Montserrat"/>
              </a:rPr>
              <a:t>The most effective way to grow conference members</a:t>
            </a:r>
            <a:endParaRPr/>
          </a:p>
        </p:txBody>
      </p:sp>
      <p:sp>
        <p:nvSpPr>
          <p:cNvPr id="1234" name="Google Shape;1234;g3d32a5bfc8e_1_223"/>
          <p:cNvSpPr txBox="1"/>
          <p:nvPr/>
        </p:nvSpPr>
        <p:spPr>
          <a:xfrm>
            <a:off x="427295" y="2764066"/>
            <a:ext cx="7255800" cy="3006000"/>
          </a:xfrm>
          <a:prstGeom prst="rect">
            <a:avLst/>
          </a:prstGeom>
          <a:noFill/>
          <a:ln>
            <a:noFill/>
          </a:ln>
        </p:spPr>
        <p:txBody>
          <a:bodyPr spcFirstLastPara="1" wrap="square" lIns="91425" tIns="45700" rIns="91425" bIns="45700" anchor="ctr" anchorCtr="0">
            <a:normAutofit lnSpcReduction="10000"/>
          </a:bodyPr>
          <a:lstStyle/>
          <a:p>
            <a:pPr marL="285750" marR="0" lvl="0" indent="-277653" algn="l" rtl="0">
              <a:lnSpc>
                <a:spcPct val="90000"/>
              </a:lnSpc>
              <a:spcBef>
                <a:spcPts val="0"/>
              </a:spcBef>
              <a:spcAft>
                <a:spcPts val="0"/>
              </a:spcAft>
              <a:buClr>
                <a:srgbClr val="006BA8"/>
              </a:buClr>
              <a:buSzPct val="100000"/>
              <a:buFont typeface="NTR"/>
              <a:buChar char="→"/>
            </a:pPr>
            <a:r>
              <a:rPr lang="en-US" sz="1700">
                <a:solidFill>
                  <a:schemeClr val="dk1"/>
                </a:solidFill>
                <a:latin typeface="Calibri"/>
                <a:ea typeface="Calibri"/>
                <a:cs typeface="Calibri"/>
                <a:sym typeface="Calibri"/>
              </a:rPr>
              <a:t>This led to our new membership Campaign:</a:t>
            </a:r>
            <a:endParaRPr/>
          </a:p>
          <a:p>
            <a:pPr marL="0" marR="0" lvl="0" indent="0" algn="l" rtl="0">
              <a:lnSpc>
                <a:spcPct val="90000"/>
              </a:lnSpc>
              <a:spcBef>
                <a:spcPts val="600"/>
              </a:spcBef>
              <a:spcAft>
                <a:spcPts val="0"/>
              </a:spcAft>
              <a:buNone/>
            </a:pPr>
            <a:r>
              <a:rPr lang="en-US" sz="4000" b="1">
                <a:solidFill>
                  <a:srgbClr val="01518F"/>
                </a:solidFill>
                <a:latin typeface="Calibri"/>
                <a:ea typeface="Calibri"/>
                <a:cs typeface="Calibri"/>
                <a:sym typeface="Calibri"/>
              </a:rPr>
              <a:t>	“Just Ask”</a:t>
            </a:r>
            <a:endParaRPr sz="1700">
              <a:solidFill>
                <a:srgbClr val="01518F"/>
              </a:solidFill>
              <a:latin typeface="Calibri"/>
              <a:ea typeface="Calibri"/>
              <a:cs typeface="Calibri"/>
              <a:sym typeface="Calibri"/>
            </a:endParaRPr>
          </a:p>
          <a:p>
            <a:pPr marL="57150" marR="0" lvl="0" indent="-49053" algn="l" rtl="0">
              <a:lnSpc>
                <a:spcPct val="90000"/>
              </a:lnSpc>
              <a:spcBef>
                <a:spcPts val="600"/>
              </a:spcBef>
              <a:spcAft>
                <a:spcPts val="0"/>
              </a:spcAft>
              <a:buClr>
                <a:srgbClr val="006BA8"/>
              </a:buClr>
              <a:buSzPct val="100000"/>
              <a:buFont typeface="NTR"/>
              <a:buChar char="→"/>
            </a:pPr>
            <a:r>
              <a:rPr lang="en-US" sz="1700">
                <a:solidFill>
                  <a:schemeClr val="dk1"/>
                </a:solidFill>
                <a:latin typeface="Calibri"/>
                <a:ea typeface="Calibri"/>
                <a:cs typeface="Calibri"/>
                <a:sym typeface="Calibri"/>
              </a:rPr>
              <a:t>For this campaign to be successful we needed it to be:</a:t>
            </a:r>
            <a:endParaRPr/>
          </a:p>
          <a:p>
            <a:pPr marL="514350" marR="0" lvl="1" indent="-277653" algn="l" rtl="0">
              <a:lnSpc>
                <a:spcPct val="90000"/>
              </a:lnSpc>
              <a:spcBef>
                <a:spcPts val="600"/>
              </a:spcBef>
              <a:spcAft>
                <a:spcPts val="0"/>
              </a:spcAft>
              <a:buClr>
                <a:srgbClr val="006BA8"/>
              </a:buClr>
              <a:buSzPct val="100000"/>
              <a:buFont typeface="Courier New"/>
              <a:buChar char="o"/>
            </a:pPr>
            <a:r>
              <a:rPr lang="en-US" sz="1700" b="0" i="0" u="none" strike="noStrike" cap="none">
                <a:solidFill>
                  <a:schemeClr val="dk1"/>
                </a:solidFill>
                <a:latin typeface="Calibri"/>
                <a:ea typeface="Calibri"/>
                <a:cs typeface="Calibri"/>
                <a:sym typeface="Calibri"/>
              </a:rPr>
              <a:t>Simple</a:t>
            </a:r>
            <a:endParaRPr/>
          </a:p>
          <a:p>
            <a:pPr marL="514350" marR="0" lvl="1" indent="-277653" algn="l" rtl="0">
              <a:lnSpc>
                <a:spcPct val="90000"/>
              </a:lnSpc>
              <a:spcBef>
                <a:spcPts val="600"/>
              </a:spcBef>
              <a:spcAft>
                <a:spcPts val="0"/>
              </a:spcAft>
              <a:buClr>
                <a:srgbClr val="006BA8"/>
              </a:buClr>
              <a:buSzPct val="100000"/>
              <a:buFont typeface="Courier New"/>
              <a:buChar char="o"/>
            </a:pPr>
            <a:r>
              <a:rPr lang="en-US" sz="1700" b="0" i="0" u="none" strike="noStrike" cap="none">
                <a:solidFill>
                  <a:schemeClr val="dk1"/>
                </a:solidFill>
                <a:latin typeface="Calibri"/>
                <a:ea typeface="Calibri"/>
                <a:cs typeface="Calibri"/>
                <a:sym typeface="Calibri"/>
              </a:rPr>
              <a:t>Doable</a:t>
            </a:r>
            <a:endParaRPr/>
          </a:p>
          <a:p>
            <a:pPr marL="514350" marR="0" lvl="1" indent="-277653" algn="l" rtl="0">
              <a:lnSpc>
                <a:spcPct val="90000"/>
              </a:lnSpc>
              <a:spcBef>
                <a:spcPts val="600"/>
              </a:spcBef>
              <a:spcAft>
                <a:spcPts val="0"/>
              </a:spcAft>
              <a:buClr>
                <a:srgbClr val="006BA8"/>
              </a:buClr>
              <a:buSzPct val="100000"/>
              <a:buFont typeface="Courier New"/>
              <a:buChar char="o"/>
            </a:pPr>
            <a:r>
              <a:rPr lang="en-US" sz="1700" b="0" i="0" u="none" strike="noStrike" cap="none">
                <a:solidFill>
                  <a:schemeClr val="dk1"/>
                </a:solidFill>
                <a:latin typeface="Calibri"/>
                <a:ea typeface="Calibri"/>
                <a:cs typeface="Calibri"/>
                <a:sym typeface="Calibri"/>
              </a:rPr>
              <a:t>Finite</a:t>
            </a:r>
            <a:endParaRPr/>
          </a:p>
          <a:p>
            <a:pPr marL="514350" marR="0" lvl="1" indent="-277653" algn="l" rtl="0">
              <a:lnSpc>
                <a:spcPct val="90000"/>
              </a:lnSpc>
              <a:spcBef>
                <a:spcPts val="600"/>
              </a:spcBef>
              <a:spcAft>
                <a:spcPts val="0"/>
              </a:spcAft>
              <a:buClr>
                <a:srgbClr val="006BA8"/>
              </a:buClr>
              <a:buSzPct val="100000"/>
              <a:buFont typeface="Courier New"/>
              <a:buChar char="o"/>
            </a:pPr>
            <a:r>
              <a:rPr lang="en-US" sz="1700" b="0" i="0" u="none" strike="noStrike" cap="none">
                <a:solidFill>
                  <a:schemeClr val="dk1"/>
                </a:solidFill>
                <a:latin typeface="Calibri"/>
                <a:ea typeface="Calibri"/>
                <a:cs typeface="Calibri"/>
                <a:sym typeface="Calibri"/>
              </a:rPr>
              <a:t>Trackable</a:t>
            </a:r>
            <a:endParaRPr/>
          </a:p>
          <a:p>
            <a:pPr marL="514350" marR="0" lvl="1" indent="-277653" algn="l" rtl="0">
              <a:lnSpc>
                <a:spcPct val="90000"/>
              </a:lnSpc>
              <a:spcBef>
                <a:spcPts val="600"/>
              </a:spcBef>
              <a:spcAft>
                <a:spcPts val="0"/>
              </a:spcAft>
              <a:buClr>
                <a:srgbClr val="006BA8"/>
              </a:buClr>
              <a:buSzPct val="100000"/>
              <a:buFont typeface="Courier New"/>
              <a:buChar char="o"/>
            </a:pPr>
            <a:r>
              <a:rPr lang="en-US" sz="1700" b="0" i="0" u="none" strike="noStrike" cap="none">
                <a:solidFill>
                  <a:schemeClr val="dk1"/>
                </a:solidFill>
                <a:latin typeface="Calibri"/>
                <a:ea typeface="Calibri"/>
                <a:cs typeface="Calibri"/>
                <a:sym typeface="Calibri"/>
              </a:rPr>
              <a:t>Inclusive </a:t>
            </a:r>
            <a:endParaRPr/>
          </a:p>
          <a:p>
            <a:pPr marL="514350" marR="0" lvl="1" indent="-277653" algn="l" rtl="0">
              <a:lnSpc>
                <a:spcPct val="90000"/>
              </a:lnSpc>
              <a:spcBef>
                <a:spcPts val="600"/>
              </a:spcBef>
              <a:spcAft>
                <a:spcPts val="0"/>
              </a:spcAft>
              <a:buClr>
                <a:srgbClr val="006BA8"/>
              </a:buClr>
              <a:buSzPct val="100000"/>
              <a:buFont typeface="Courier New"/>
              <a:buChar char="o"/>
            </a:pPr>
            <a:r>
              <a:rPr lang="en-US" sz="1700" b="0" i="0" u="none" strike="noStrike" cap="none">
                <a:solidFill>
                  <a:schemeClr val="dk1"/>
                </a:solidFill>
                <a:latin typeface="Calibri"/>
                <a:ea typeface="Calibri"/>
                <a:cs typeface="Calibri"/>
                <a:sym typeface="Calibri"/>
              </a:rPr>
              <a:t>and FUN!!</a:t>
            </a:r>
            <a:endParaRPr/>
          </a:p>
          <a:p>
            <a:pPr marL="0" marR="0" lvl="0" indent="107950" algn="l" rtl="0">
              <a:lnSpc>
                <a:spcPct val="90000"/>
              </a:lnSpc>
              <a:spcBef>
                <a:spcPts val="600"/>
              </a:spcBef>
              <a:spcAft>
                <a:spcPts val="0"/>
              </a:spcAft>
              <a:buClr>
                <a:schemeClr val="dk1"/>
              </a:buClr>
              <a:buSzPct val="100000"/>
              <a:buFont typeface="Arial"/>
              <a:buNone/>
            </a:pPr>
            <a:endParaRPr sz="1700">
              <a:solidFill>
                <a:schemeClr val="dk1"/>
              </a:solidFill>
              <a:latin typeface="Calibri"/>
              <a:ea typeface="Calibri"/>
              <a:cs typeface="Calibri"/>
              <a:sym typeface="Calibri"/>
            </a:endParaRPr>
          </a:p>
          <a:p>
            <a:pPr marL="0" marR="0" lvl="0" indent="107950" algn="l" rtl="0">
              <a:lnSpc>
                <a:spcPct val="90000"/>
              </a:lnSpc>
              <a:spcBef>
                <a:spcPts val="600"/>
              </a:spcBef>
              <a:spcAft>
                <a:spcPts val="0"/>
              </a:spcAft>
              <a:buClr>
                <a:schemeClr val="dk1"/>
              </a:buClr>
              <a:buSzPct val="100000"/>
              <a:buFont typeface="Arial"/>
              <a:buNone/>
            </a:pPr>
            <a:endParaRPr sz="17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g3d32a5bfc8e_1_230"/>
          <p:cNvSpPr txBox="1">
            <a:spLocks noGrp="1"/>
          </p:cNvSpPr>
          <p:nvPr>
            <p:ph type="title"/>
          </p:nvPr>
        </p:nvSpPr>
        <p:spPr>
          <a:xfrm>
            <a:off x="1061321" y="-348272"/>
            <a:ext cx="4368600" cy="1956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1518F"/>
              </a:buClr>
              <a:buSzPts val="5400"/>
              <a:buFont typeface="Calibri"/>
              <a:buNone/>
            </a:pPr>
            <a:r>
              <a:rPr lang="en-US" sz="5400" b="1">
                <a:solidFill>
                  <a:srgbClr val="01518F"/>
                </a:solidFill>
                <a:latin typeface="Calibri"/>
                <a:ea typeface="Calibri"/>
                <a:cs typeface="Calibri"/>
                <a:sym typeface="Calibri"/>
              </a:rPr>
              <a:t>“Just Ask”</a:t>
            </a:r>
            <a:endParaRPr/>
          </a:p>
        </p:txBody>
      </p:sp>
      <p:sp>
        <p:nvSpPr>
          <p:cNvPr id="1240" name="Google Shape;1240;g3d32a5bfc8e_1_230"/>
          <p:cNvSpPr txBox="1">
            <a:spLocks noGrp="1"/>
          </p:cNvSpPr>
          <p:nvPr>
            <p:ph type="body" idx="1"/>
          </p:nvPr>
        </p:nvSpPr>
        <p:spPr>
          <a:xfrm>
            <a:off x="636799" y="1920602"/>
            <a:ext cx="4243500" cy="3320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dk1"/>
              </a:buClr>
              <a:buSzPts val="1700"/>
              <a:buNone/>
            </a:pPr>
            <a:r>
              <a:rPr lang="en-US" sz="1700">
                <a:solidFill>
                  <a:schemeClr val="dk1"/>
                </a:solidFill>
                <a:latin typeface="Calibri"/>
                <a:ea typeface="Calibri"/>
                <a:cs typeface="Calibri"/>
                <a:sym typeface="Calibri"/>
              </a:rPr>
              <a:t>What is the “Just Ask” Campaign?  </a:t>
            </a:r>
            <a:endParaRPr/>
          </a:p>
          <a:p>
            <a:pPr marL="228600" lvl="0" indent="-228600" algn="l" rtl="0">
              <a:lnSpc>
                <a:spcPct val="110000"/>
              </a:lnSpc>
              <a:spcBef>
                <a:spcPts val="1600"/>
              </a:spcBef>
              <a:spcAft>
                <a:spcPts val="0"/>
              </a:spcAft>
              <a:buClr>
                <a:schemeClr val="dk1"/>
              </a:buClr>
              <a:buSzPts val="1700"/>
              <a:buFont typeface="NTR"/>
              <a:buChar char="→"/>
            </a:pPr>
            <a:r>
              <a:rPr lang="en-US" sz="1700">
                <a:solidFill>
                  <a:schemeClr val="dk1"/>
                </a:solidFill>
                <a:latin typeface="Calibri"/>
                <a:ea typeface="Calibri"/>
                <a:cs typeface="Calibri"/>
                <a:sym typeface="Calibri"/>
              </a:rPr>
              <a:t>It is the program to bring 10,000 new members into the society by Sept. 30, 2026.</a:t>
            </a:r>
            <a:endParaRPr/>
          </a:p>
          <a:p>
            <a:pPr marL="0" lvl="0" indent="0" algn="l" rtl="0">
              <a:lnSpc>
                <a:spcPct val="110000"/>
              </a:lnSpc>
              <a:spcBef>
                <a:spcPts val="1600"/>
              </a:spcBef>
              <a:spcAft>
                <a:spcPts val="0"/>
              </a:spcAft>
              <a:buClr>
                <a:schemeClr val="dk1"/>
              </a:buClr>
              <a:buSzPts val="1700"/>
              <a:buNone/>
            </a:pPr>
            <a:r>
              <a:rPr lang="en-US" sz="1700">
                <a:solidFill>
                  <a:schemeClr val="dk1"/>
                </a:solidFill>
                <a:latin typeface="Calibri"/>
                <a:ea typeface="Calibri"/>
                <a:cs typeface="Calibri"/>
                <a:sym typeface="Calibri"/>
              </a:rPr>
              <a:t>How does it work?   </a:t>
            </a:r>
            <a:endParaRPr/>
          </a:p>
          <a:p>
            <a:pPr marL="228600" lvl="0" indent="-228600" algn="l" rtl="0">
              <a:lnSpc>
                <a:spcPct val="110000"/>
              </a:lnSpc>
              <a:spcBef>
                <a:spcPts val="1600"/>
              </a:spcBef>
              <a:spcAft>
                <a:spcPts val="0"/>
              </a:spcAft>
              <a:buClr>
                <a:schemeClr val="dk1"/>
              </a:buClr>
              <a:buSzPts val="1700"/>
              <a:buFont typeface="NTR"/>
              <a:buChar char="→"/>
            </a:pPr>
            <a:r>
              <a:rPr lang="en-US" sz="1700">
                <a:solidFill>
                  <a:schemeClr val="dk1"/>
                </a:solidFill>
                <a:latin typeface="Calibri"/>
                <a:ea typeface="Calibri"/>
                <a:cs typeface="Calibri"/>
                <a:sym typeface="Calibri"/>
              </a:rPr>
              <a:t>We want every Vincentian to “Just Ask” one person to join the Society this year.</a:t>
            </a:r>
            <a:endParaRPr/>
          </a:p>
          <a:p>
            <a:pPr marL="0" lvl="0" indent="0" algn="l" rtl="0">
              <a:lnSpc>
                <a:spcPct val="110000"/>
              </a:lnSpc>
              <a:spcBef>
                <a:spcPts val="1600"/>
              </a:spcBef>
              <a:spcAft>
                <a:spcPts val="0"/>
              </a:spcAft>
              <a:buClr>
                <a:srgbClr val="006BA8"/>
              </a:buClr>
              <a:buSzPts val="2000"/>
              <a:buNone/>
            </a:pPr>
            <a:r>
              <a:rPr lang="en-US" i="1">
                <a:solidFill>
                  <a:srgbClr val="006BA8"/>
                </a:solidFill>
                <a:latin typeface="Calibri"/>
                <a:ea typeface="Calibri"/>
                <a:cs typeface="Calibri"/>
                <a:sym typeface="Calibri"/>
              </a:rPr>
              <a:t>Just Ask one person!</a:t>
            </a:r>
            <a:endParaRPr/>
          </a:p>
        </p:txBody>
      </p:sp>
      <p:pic>
        <p:nvPicPr>
          <p:cNvPr id="1241" name="Google Shape;1241;g3d32a5bfc8e_1_230" descr="People raising hands"/>
          <p:cNvPicPr preferRelativeResize="0"/>
          <p:nvPr/>
        </p:nvPicPr>
        <p:blipFill rotWithShape="1">
          <a:blip r:embed="rId3">
            <a:alphaModFix/>
          </a:blip>
          <a:srcRect l="15807" r="17240"/>
          <a:stretch/>
        </p:blipFill>
        <p:spPr>
          <a:xfrm>
            <a:off x="5311702" y="10"/>
            <a:ext cx="6878775"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g3d32a5bfc8e_1_127"/>
          <p:cNvSpPr txBox="1">
            <a:spLocks noGrp="1"/>
          </p:cNvSpPr>
          <p:nvPr>
            <p:ph type="ctrTitle"/>
          </p:nvPr>
        </p:nvSpPr>
        <p:spPr>
          <a:xfrm>
            <a:off x="197427" y="0"/>
            <a:ext cx="11596200" cy="1880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6BA8"/>
              </a:buClr>
              <a:buSzPts val="4000"/>
              <a:buFont typeface="Century Gothic"/>
              <a:buNone/>
            </a:pPr>
            <a:br>
              <a:rPr lang="en-US" sz="4000"/>
            </a:br>
            <a:r>
              <a:rPr lang="en-US" sz="2800" b="1">
                <a:solidFill>
                  <a:schemeClr val="dk1"/>
                </a:solidFill>
              </a:rPr>
              <a:t>BEFORE YOU EXPECT OTHERS TO JOIN YOU NEED TO ASK YOURSELF </a:t>
            </a:r>
            <a:br>
              <a:rPr lang="en-US" sz="2800" b="1">
                <a:solidFill>
                  <a:schemeClr val="dk1"/>
                </a:solidFill>
              </a:rPr>
            </a:br>
            <a:r>
              <a:rPr lang="en-US" sz="2800" b="1"/>
              <a:t>WHY DID YOU JOIN?</a:t>
            </a:r>
            <a:br>
              <a:rPr lang="en-US" sz="3600" b="1" u="sng"/>
            </a:br>
            <a:endParaRPr sz="3600" b="1" u="sng"/>
          </a:p>
        </p:txBody>
      </p:sp>
      <p:sp>
        <p:nvSpPr>
          <p:cNvPr id="1247" name="Google Shape;1247;g3d32a5bfc8e_1_127"/>
          <p:cNvSpPr txBox="1">
            <a:spLocks noGrp="1"/>
          </p:cNvSpPr>
          <p:nvPr>
            <p:ph type="subTitle" idx="1"/>
          </p:nvPr>
        </p:nvSpPr>
        <p:spPr>
          <a:xfrm>
            <a:off x="1350818" y="1675531"/>
            <a:ext cx="4278900" cy="3790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900"/>
              <a:buNone/>
            </a:pPr>
            <a:r>
              <a:rPr lang="en-US" sz="2600">
                <a:solidFill>
                  <a:schemeClr val="dk1"/>
                </a:solidFill>
                <a:latin typeface="Calibri"/>
                <a:ea typeface="Calibri"/>
                <a:cs typeface="Calibri"/>
                <a:sym typeface="Calibri"/>
              </a:rPr>
              <a:t>The 3 basic tenets of being a Vincentian are:</a:t>
            </a:r>
            <a:endParaRPr/>
          </a:p>
          <a:p>
            <a:pPr marL="0" lvl="0" indent="0" algn="l" rtl="0">
              <a:spcBef>
                <a:spcPts val="1000"/>
              </a:spcBef>
              <a:spcAft>
                <a:spcPts val="0"/>
              </a:spcAft>
              <a:buSzPts val="1500"/>
              <a:buNone/>
            </a:pPr>
            <a:endParaRPr sz="1000">
              <a:latin typeface="Calibri"/>
              <a:ea typeface="Calibri"/>
              <a:cs typeface="Calibri"/>
              <a:sym typeface="Calibri"/>
            </a:endParaRPr>
          </a:p>
          <a:p>
            <a:pPr marL="514350" lvl="0" indent="-514350" algn="l" rtl="0">
              <a:spcBef>
                <a:spcPts val="1000"/>
              </a:spcBef>
              <a:spcAft>
                <a:spcPts val="0"/>
              </a:spcAft>
              <a:buSzPts val="4200"/>
              <a:buFont typeface="Trebuchet MS"/>
              <a:buAutoNum type="arabicPeriod"/>
            </a:pPr>
            <a:r>
              <a:rPr lang="en-US" b="1">
                <a:solidFill>
                  <a:schemeClr val="dk1"/>
                </a:solidFill>
                <a:latin typeface="Calibri"/>
                <a:ea typeface="Calibri"/>
                <a:cs typeface="Calibri"/>
                <a:sym typeface="Calibri"/>
              </a:rPr>
              <a:t>Spirituality</a:t>
            </a:r>
            <a:endParaRPr/>
          </a:p>
          <a:p>
            <a:pPr marL="514350" lvl="0" indent="-514350" algn="l" rtl="0">
              <a:spcBef>
                <a:spcPts val="1000"/>
              </a:spcBef>
              <a:spcAft>
                <a:spcPts val="0"/>
              </a:spcAft>
              <a:buSzPts val="4200"/>
              <a:buFont typeface="Trebuchet MS"/>
              <a:buAutoNum type="arabicPeriod"/>
            </a:pPr>
            <a:r>
              <a:rPr lang="en-US" b="1">
                <a:solidFill>
                  <a:schemeClr val="dk1"/>
                </a:solidFill>
                <a:latin typeface="Calibri"/>
                <a:ea typeface="Calibri"/>
                <a:cs typeface="Calibri"/>
                <a:sym typeface="Calibri"/>
              </a:rPr>
              <a:t>Friendship</a:t>
            </a:r>
            <a:endParaRPr/>
          </a:p>
          <a:p>
            <a:pPr marL="514350" lvl="0" indent="-514350" algn="l" rtl="0">
              <a:spcBef>
                <a:spcPts val="1000"/>
              </a:spcBef>
              <a:spcAft>
                <a:spcPts val="0"/>
              </a:spcAft>
              <a:buSzPts val="4200"/>
              <a:buFont typeface="Trebuchet MS"/>
              <a:buAutoNum type="arabicPeriod"/>
            </a:pPr>
            <a:r>
              <a:rPr lang="en-US" b="1">
                <a:solidFill>
                  <a:schemeClr val="dk1"/>
                </a:solidFill>
                <a:latin typeface="Calibri"/>
                <a:ea typeface="Calibri"/>
                <a:cs typeface="Calibri"/>
                <a:sym typeface="Calibri"/>
              </a:rPr>
              <a:t>Service to the Poor</a:t>
            </a:r>
            <a:endParaRPr/>
          </a:p>
        </p:txBody>
      </p:sp>
      <p:pic>
        <p:nvPicPr>
          <p:cNvPr id="1248" name="Google Shape;1248;g3d32a5bfc8e_1_127"/>
          <p:cNvPicPr preferRelativeResize="0"/>
          <p:nvPr/>
        </p:nvPicPr>
        <p:blipFill rotWithShape="1">
          <a:blip r:embed="rId3">
            <a:alphaModFix/>
          </a:blip>
          <a:srcRect/>
          <a:stretch/>
        </p:blipFill>
        <p:spPr>
          <a:xfrm>
            <a:off x="5853358" y="1736156"/>
            <a:ext cx="4616091" cy="360640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g3d32a5bfc8e_1_133"/>
          <p:cNvSpPr txBox="1">
            <a:spLocks noGrp="1"/>
          </p:cNvSpPr>
          <p:nvPr>
            <p:ph type="title"/>
          </p:nvPr>
        </p:nvSpPr>
        <p:spPr>
          <a:xfrm>
            <a:off x="187036" y="149174"/>
            <a:ext cx="11887200" cy="13257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006BA8"/>
              </a:buClr>
              <a:buSzPts val="4400"/>
              <a:buFont typeface="Century Gothic"/>
              <a:buNone/>
            </a:pPr>
            <a:r>
              <a:rPr lang="en-US" b="1"/>
              <a:t>MOST ANSWER</a:t>
            </a:r>
            <a:r>
              <a:rPr lang="en-US"/>
              <a:t> </a:t>
            </a:r>
            <a:br>
              <a:rPr lang="en-US"/>
            </a:br>
            <a:r>
              <a:rPr lang="en-US"/>
              <a:t>“I JOINED TO HELP THOSE LIVING IN POVERTY”</a:t>
            </a:r>
            <a:endParaRPr/>
          </a:p>
        </p:txBody>
      </p:sp>
      <p:pic>
        <p:nvPicPr>
          <p:cNvPr id="1254" name="Google Shape;1254;g3d32a5bfc8e_1_133" descr="A person kneeling next to a group of boys&#10;&#10;Description automatically generated"/>
          <p:cNvPicPr preferRelativeResize="0">
            <a:picLocks noGrp="1"/>
          </p:cNvPicPr>
          <p:nvPr>
            <p:ph type="body" idx="1"/>
          </p:nvPr>
        </p:nvPicPr>
        <p:blipFill rotWithShape="1">
          <a:blip r:embed="rId3">
            <a:alphaModFix/>
          </a:blip>
          <a:srcRect/>
          <a:stretch/>
        </p:blipFill>
        <p:spPr>
          <a:xfrm>
            <a:off x="7987786" y="1531231"/>
            <a:ext cx="3521700" cy="4314300"/>
          </a:xfrm>
          <a:prstGeom prst="rect">
            <a:avLst/>
          </a:prstGeom>
          <a:noFill/>
          <a:ln>
            <a:noFill/>
          </a:ln>
        </p:spPr>
      </p:pic>
      <p:pic>
        <p:nvPicPr>
          <p:cNvPr id="1255" name="Google Shape;1255;g3d32a5bfc8e_1_133" descr="A group of children sitting on a ledge&#10;&#10;Description automatically generated"/>
          <p:cNvPicPr preferRelativeResize="0"/>
          <p:nvPr/>
        </p:nvPicPr>
        <p:blipFill rotWithShape="1">
          <a:blip r:embed="rId4">
            <a:alphaModFix/>
          </a:blip>
          <a:srcRect/>
          <a:stretch/>
        </p:blipFill>
        <p:spPr>
          <a:xfrm>
            <a:off x="4283208" y="3783007"/>
            <a:ext cx="3092401" cy="2065627"/>
          </a:xfrm>
          <a:prstGeom prst="rect">
            <a:avLst/>
          </a:prstGeom>
          <a:noFill/>
          <a:ln>
            <a:noFill/>
          </a:ln>
        </p:spPr>
      </p:pic>
      <p:sp>
        <p:nvSpPr>
          <p:cNvPr id="1256" name="Google Shape;1256;g3d32a5bfc8e_1_133"/>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1257" name="Google Shape;1257;g3d32a5bfc8e_1_133" descr="A child sleeping on a teddy bear"/>
          <p:cNvPicPr preferRelativeResize="0"/>
          <p:nvPr/>
        </p:nvPicPr>
        <p:blipFill rotWithShape="1">
          <a:blip r:embed="rId5">
            <a:alphaModFix/>
          </a:blip>
          <a:srcRect l="26736" t="26956" r="27160" b="17396"/>
          <a:stretch/>
        </p:blipFill>
        <p:spPr>
          <a:xfrm>
            <a:off x="534214" y="1534105"/>
            <a:ext cx="3092402" cy="2021601"/>
          </a:xfrm>
          <a:prstGeom prst="rect">
            <a:avLst/>
          </a:prstGeom>
          <a:noFill/>
          <a:ln>
            <a:noFill/>
          </a:ln>
        </p:spPr>
      </p:pic>
      <p:sp>
        <p:nvSpPr>
          <p:cNvPr id="1258" name="Google Shape;1258;g3d32a5bfc8e_1_133"/>
          <p:cNvSpPr/>
          <p:nvPr/>
        </p:nvSpPr>
        <p:spPr>
          <a:xfrm>
            <a:off x="3911846" y="3057099"/>
            <a:ext cx="1782300" cy="178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1259" name="Google Shape;1259;g3d32a5bfc8e_1_133" descr="A person sitting on the ground holding signs&#10;&#10;AI-generated content may be incorrect."/>
          <p:cNvPicPr preferRelativeResize="0"/>
          <p:nvPr/>
        </p:nvPicPr>
        <p:blipFill rotWithShape="1">
          <a:blip r:embed="rId6">
            <a:alphaModFix/>
          </a:blip>
          <a:srcRect/>
          <a:stretch/>
        </p:blipFill>
        <p:spPr>
          <a:xfrm>
            <a:off x="530896" y="3641080"/>
            <a:ext cx="3092401" cy="2204543"/>
          </a:xfrm>
          <a:prstGeom prst="rect">
            <a:avLst/>
          </a:prstGeom>
          <a:noFill/>
          <a:ln>
            <a:noFill/>
          </a:ln>
        </p:spPr>
      </p:pic>
      <p:sp>
        <p:nvSpPr>
          <p:cNvPr id="1260" name="Google Shape;1260;g3d32a5bfc8e_1_133"/>
          <p:cNvSpPr txBox="1"/>
          <p:nvPr/>
        </p:nvSpPr>
        <p:spPr>
          <a:xfrm>
            <a:off x="1286005" y="6858000"/>
            <a:ext cx="96201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Trebuchet MS"/>
                <a:ea typeface="Trebuchet MS"/>
                <a:cs typeface="Trebuchet MS"/>
                <a:sym typeface="Trebuchet MS"/>
                <a:hlinkClick r:id="rId7">
                  <a:extLst>
                    <a:ext uri="{A12FA001-AC4F-418D-AE19-62706E023703}">
                      <ahyp:hlinkClr xmlns:ahyp="http://schemas.microsoft.com/office/drawing/2018/hyperlinkcolor" val="tx"/>
                    </a:ext>
                  </a:extLst>
                </a:hlinkClick>
              </a:rPr>
              <a:t>This Photo</a:t>
            </a:r>
            <a:r>
              <a:rPr lang="en-US" sz="900">
                <a:solidFill>
                  <a:schemeClr val="dk1"/>
                </a:solidFill>
                <a:latin typeface="Trebuchet MS"/>
                <a:ea typeface="Trebuchet MS"/>
                <a:cs typeface="Trebuchet MS"/>
                <a:sym typeface="Trebuchet MS"/>
              </a:rPr>
              <a:t> by Unknown Author is licensed under </a:t>
            </a:r>
            <a:r>
              <a:rPr lang="en-US" sz="900" u="sng">
                <a:solidFill>
                  <a:schemeClr val="dk1"/>
                </a:solidFill>
                <a:latin typeface="Trebuchet MS"/>
                <a:ea typeface="Trebuchet MS"/>
                <a:cs typeface="Trebuchet MS"/>
                <a:sym typeface="Trebuchet MS"/>
                <a:hlinkClick r:id="rId8">
                  <a:extLst>
                    <a:ext uri="{A12FA001-AC4F-418D-AE19-62706E023703}">
                      <ahyp:hlinkClr xmlns:ahyp="http://schemas.microsoft.com/office/drawing/2018/hyperlinkcolor" val="tx"/>
                    </a:ext>
                  </a:extLst>
                </a:hlinkClick>
              </a:rPr>
              <a:t>CC BY-NC-ND</a:t>
            </a:r>
            <a:endParaRPr sz="900">
              <a:solidFill>
                <a:schemeClr val="dk1"/>
              </a:solidFill>
              <a:latin typeface="Trebuchet MS"/>
              <a:ea typeface="Trebuchet MS"/>
              <a:cs typeface="Trebuchet MS"/>
              <a:sym typeface="Trebuchet MS"/>
            </a:endParaRPr>
          </a:p>
        </p:txBody>
      </p:sp>
      <p:pic>
        <p:nvPicPr>
          <p:cNvPr id="1261" name="Google Shape;1261;g3d32a5bfc8e_1_133" descr="A couple of young boys sitting next to a fire&#10;&#10;AI-generated content may be incorrect."/>
          <p:cNvPicPr preferRelativeResize="0"/>
          <p:nvPr/>
        </p:nvPicPr>
        <p:blipFill rotWithShape="1">
          <a:blip r:embed="rId9">
            <a:alphaModFix/>
          </a:blip>
          <a:srcRect/>
          <a:stretch/>
        </p:blipFill>
        <p:spPr>
          <a:xfrm>
            <a:off x="4283208" y="1531231"/>
            <a:ext cx="3092402" cy="20533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g3d32a5bfc8e_1_145"/>
          <p:cNvSpPr txBox="1">
            <a:spLocks noGrp="1"/>
          </p:cNvSpPr>
          <p:nvPr>
            <p:ph type="title"/>
          </p:nvPr>
        </p:nvSpPr>
        <p:spPr>
          <a:xfrm>
            <a:off x="7635473" y="609600"/>
            <a:ext cx="3183600" cy="13209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6BA8"/>
              </a:buClr>
              <a:buSzPts val="4400"/>
              <a:buFont typeface="Century Gothic"/>
              <a:buNone/>
            </a:pPr>
            <a:r>
              <a:rPr lang="en-US"/>
              <a:t>MOST STAY</a:t>
            </a:r>
            <a:endParaRPr/>
          </a:p>
        </p:txBody>
      </p:sp>
      <p:sp>
        <p:nvSpPr>
          <p:cNvPr id="1267" name="Google Shape;1267;g3d32a5bfc8e_1_145"/>
          <p:cNvSpPr txBox="1">
            <a:spLocks noGrp="1"/>
          </p:cNvSpPr>
          <p:nvPr>
            <p:ph type="body" idx="1"/>
          </p:nvPr>
        </p:nvSpPr>
        <p:spPr>
          <a:xfrm>
            <a:off x="7075170" y="1930400"/>
            <a:ext cx="4914900" cy="38808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3300"/>
              <a:buFont typeface="Trebuchet MS"/>
              <a:buAutoNum type="arabicPeriod"/>
            </a:pPr>
            <a:r>
              <a:rPr lang="en-US" sz="2200">
                <a:latin typeface="Calibri"/>
                <a:ea typeface="Calibri"/>
                <a:cs typeface="Calibri"/>
                <a:sym typeface="Calibri"/>
              </a:rPr>
              <a:t>Spiritual enrichment of seeing and being the face of Christ </a:t>
            </a:r>
            <a:endParaRPr/>
          </a:p>
          <a:p>
            <a:pPr marL="457200" lvl="0" indent="-457200" algn="l" rtl="0">
              <a:lnSpc>
                <a:spcPct val="90000"/>
              </a:lnSpc>
              <a:spcBef>
                <a:spcPts val="1000"/>
              </a:spcBef>
              <a:spcAft>
                <a:spcPts val="0"/>
              </a:spcAft>
              <a:buSzPts val="3300"/>
              <a:buFont typeface="Trebuchet MS"/>
              <a:buAutoNum type="arabicPeriod"/>
            </a:pPr>
            <a:r>
              <a:rPr lang="en-US" sz="2200">
                <a:latin typeface="Calibri"/>
                <a:ea typeface="Calibri"/>
                <a:cs typeface="Calibri"/>
                <a:sym typeface="Calibri"/>
              </a:rPr>
              <a:t>Friendships developed with other Vincentians &amp; Neighbors</a:t>
            </a:r>
            <a:endParaRPr/>
          </a:p>
          <a:p>
            <a:pPr marL="457200" lvl="0" indent="-457200" algn="l" rtl="0">
              <a:lnSpc>
                <a:spcPct val="90000"/>
              </a:lnSpc>
              <a:spcBef>
                <a:spcPts val="1000"/>
              </a:spcBef>
              <a:spcAft>
                <a:spcPts val="0"/>
              </a:spcAft>
              <a:buSzPts val="3300"/>
              <a:buFont typeface="Trebuchet MS"/>
              <a:buAutoNum type="arabicPeriod"/>
            </a:pPr>
            <a:r>
              <a:rPr lang="en-US" sz="2200">
                <a:latin typeface="Calibri"/>
                <a:ea typeface="Calibri"/>
                <a:cs typeface="Calibri"/>
                <a:sym typeface="Calibri"/>
              </a:rPr>
              <a:t>Serving our friends and neighbors who live in poverty</a:t>
            </a:r>
            <a:endParaRPr/>
          </a:p>
        </p:txBody>
      </p:sp>
      <p:pic>
        <p:nvPicPr>
          <p:cNvPr id="1268" name="Google Shape;1268;g3d32a5bfc8e_1_145"/>
          <p:cNvPicPr preferRelativeResize="0"/>
          <p:nvPr/>
        </p:nvPicPr>
        <p:blipFill rotWithShape="1">
          <a:blip r:embed="rId3">
            <a:alphaModFix/>
          </a:blip>
          <a:srcRect/>
          <a:stretch/>
        </p:blipFill>
        <p:spPr>
          <a:xfrm>
            <a:off x="1320080" y="544838"/>
            <a:ext cx="5062994" cy="50629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g3d32a5bfc8e_1_151"/>
          <p:cNvSpPr txBox="1">
            <a:spLocks noGrp="1"/>
          </p:cNvSpPr>
          <p:nvPr>
            <p:ph type="title"/>
          </p:nvPr>
        </p:nvSpPr>
        <p:spPr>
          <a:xfrm>
            <a:off x="380144" y="314003"/>
            <a:ext cx="10602900" cy="54045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006BA8"/>
              </a:buClr>
              <a:buSzPct val="91666"/>
              <a:buFont typeface="Calibri"/>
              <a:buNone/>
            </a:pPr>
            <a:r>
              <a:rPr lang="en-US">
                <a:latin typeface="Calibri"/>
                <a:ea typeface="Calibri"/>
                <a:cs typeface="Calibri"/>
                <a:sym typeface="Calibri"/>
              </a:rPr>
              <a:t>				</a:t>
            </a:r>
            <a:r>
              <a:rPr lang="en-US" b="1">
                <a:latin typeface="Calibri"/>
                <a:ea typeface="Calibri"/>
                <a:cs typeface="Calibri"/>
                <a:sym typeface="Calibri"/>
              </a:rPr>
              <a:t>SPIRITUALITY</a:t>
            </a:r>
            <a:br>
              <a:rPr lang="en-US">
                <a:latin typeface="Calibri"/>
                <a:ea typeface="Calibri"/>
                <a:cs typeface="Calibri"/>
                <a:sym typeface="Calibri"/>
              </a:rPr>
            </a:br>
            <a:br>
              <a:rPr lang="en-US">
                <a:latin typeface="Calibri"/>
                <a:ea typeface="Calibri"/>
                <a:cs typeface="Calibri"/>
                <a:sym typeface="Calibri"/>
              </a:rPr>
            </a:br>
            <a:r>
              <a:rPr lang="en-US" sz="2200" b="1">
                <a:latin typeface="Calibri"/>
                <a:ea typeface="Calibri"/>
                <a:cs typeface="Calibri"/>
                <a:sym typeface="Calibri"/>
              </a:rPr>
              <a:t>ON THE CONFERENCE LEVEL: </a:t>
            </a:r>
            <a:br>
              <a:rPr lang="en-US" sz="2200" b="1">
                <a:latin typeface="Calibri"/>
                <a:ea typeface="Calibri"/>
                <a:cs typeface="Calibri"/>
                <a:sym typeface="Calibri"/>
              </a:rPr>
            </a:br>
            <a:r>
              <a:rPr lang="en-US" sz="2200">
                <a:latin typeface="Calibri"/>
                <a:ea typeface="Calibri"/>
                <a:cs typeface="Calibri"/>
                <a:sym typeface="Calibri"/>
              </a:rPr>
              <a:t>1. </a:t>
            </a:r>
            <a:r>
              <a:rPr lang="en-US" sz="2200">
                <a:solidFill>
                  <a:schemeClr val="dk1"/>
                </a:solidFill>
                <a:latin typeface="Calibri"/>
                <a:ea typeface="Calibri"/>
                <a:cs typeface="Calibri"/>
                <a:sym typeface="Calibri"/>
              </a:rPr>
              <a:t>GO TO MASS TOGETHER. ESPECIALLY ON VINCENTIAN FEAST DAYS</a:t>
            </a:r>
            <a:br>
              <a:rPr lang="en-US" sz="2200">
                <a:solidFill>
                  <a:schemeClr val="dk1"/>
                </a:solidFill>
                <a:latin typeface="Calibri"/>
                <a:ea typeface="Calibri"/>
                <a:cs typeface="Calibri"/>
                <a:sym typeface="Calibri"/>
              </a:rPr>
            </a:br>
            <a:r>
              <a:rPr lang="en-US" sz="2200">
                <a:latin typeface="Calibri"/>
                <a:ea typeface="Calibri"/>
                <a:cs typeface="Calibri"/>
                <a:sym typeface="Calibri"/>
              </a:rPr>
              <a:t>2. </a:t>
            </a:r>
            <a:r>
              <a:rPr lang="en-US" sz="2200">
                <a:solidFill>
                  <a:schemeClr val="dk1"/>
                </a:solidFill>
                <a:latin typeface="Calibri"/>
                <a:ea typeface="Calibri"/>
                <a:cs typeface="Calibri"/>
                <a:sym typeface="Calibri"/>
              </a:rPr>
              <a:t>GOSPEL REFLECTION AT MEETINGS</a:t>
            </a:r>
            <a:br>
              <a:rPr lang="en-US" sz="2200">
                <a:solidFill>
                  <a:schemeClr val="dk1"/>
                </a:solidFill>
                <a:latin typeface="Calibri"/>
                <a:ea typeface="Calibri"/>
                <a:cs typeface="Calibri"/>
                <a:sym typeface="Calibri"/>
              </a:rPr>
            </a:br>
            <a:r>
              <a:rPr lang="en-US" sz="2200">
                <a:latin typeface="Calibri"/>
                <a:ea typeface="Calibri"/>
                <a:cs typeface="Calibri"/>
                <a:sym typeface="Calibri"/>
              </a:rPr>
              <a:t>3. </a:t>
            </a:r>
            <a:r>
              <a:rPr lang="en-US" sz="2200">
                <a:solidFill>
                  <a:schemeClr val="dk1"/>
                </a:solidFill>
                <a:latin typeface="Calibri"/>
                <a:ea typeface="Calibri"/>
                <a:cs typeface="Calibri"/>
                <a:sym typeface="Calibri"/>
              </a:rPr>
              <a:t>USE THOUGHT PROVOKING PRAYERS FOR OPENING AND </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    CLOSING MEETINGS</a:t>
            </a:r>
            <a:br>
              <a:rPr lang="en-US" sz="2200">
                <a:solidFill>
                  <a:schemeClr val="dk1"/>
                </a:solidFill>
                <a:latin typeface="Calibri"/>
                <a:ea typeface="Calibri"/>
                <a:cs typeface="Calibri"/>
                <a:sym typeface="Calibri"/>
              </a:rPr>
            </a:br>
            <a:r>
              <a:rPr lang="en-US" sz="2200">
                <a:latin typeface="Calibri"/>
                <a:ea typeface="Calibri"/>
                <a:cs typeface="Calibri"/>
                <a:sym typeface="Calibri"/>
              </a:rPr>
              <a:t>4. </a:t>
            </a:r>
            <a:r>
              <a:rPr lang="en-US" sz="2200">
                <a:solidFill>
                  <a:schemeClr val="dk1"/>
                </a:solidFill>
                <a:latin typeface="Calibri"/>
                <a:ea typeface="Calibri"/>
                <a:cs typeface="Calibri"/>
                <a:sym typeface="Calibri"/>
              </a:rPr>
              <a:t>USE MUSIC</a:t>
            </a:r>
            <a:br>
              <a:rPr lang="en-US" sz="2200">
                <a:latin typeface="Calibri"/>
                <a:ea typeface="Calibri"/>
                <a:cs typeface="Calibri"/>
                <a:sym typeface="Calibri"/>
              </a:rPr>
            </a:br>
            <a:r>
              <a:rPr lang="en-US" sz="2200">
                <a:latin typeface="Calibri"/>
                <a:ea typeface="Calibri"/>
                <a:cs typeface="Calibri"/>
                <a:sym typeface="Calibri"/>
              </a:rPr>
              <a:t>5. </a:t>
            </a:r>
            <a:r>
              <a:rPr lang="en-US" sz="2200">
                <a:solidFill>
                  <a:schemeClr val="dk1"/>
                </a:solidFill>
                <a:latin typeface="Calibri"/>
                <a:ea typeface="Calibri"/>
                <a:cs typeface="Calibri"/>
                <a:sym typeface="Calibri"/>
              </a:rPr>
              <a:t>PASS THE CRUCIFIX! VERY POWERFUL</a:t>
            </a:r>
            <a:br>
              <a:rPr lang="en-US" sz="2200">
                <a:solidFill>
                  <a:schemeClr val="dk1"/>
                </a:solidFill>
                <a:latin typeface="Calibri"/>
                <a:ea typeface="Calibri"/>
                <a:cs typeface="Calibri"/>
                <a:sym typeface="Calibri"/>
              </a:rPr>
            </a:br>
            <a:br>
              <a:rPr lang="en-US" sz="2200">
                <a:latin typeface="Calibri"/>
                <a:ea typeface="Calibri"/>
                <a:cs typeface="Calibri"/>
                <a:sym typeface="Calibri"/>
              </a:rPr>
            </a:br>
            <a:r>
              <a:rPr lang="en-US" sz="2200" b="1">
                <a:latin typeface="Calibri"/>
                <a:ea typeface="Calibri"/>
                <a:cs typeface="Calibri"/>
                <a:sym typeface="Calibri"/>
              </a:rPr>
              <a:t>ON THE DISTRICT LEVEL:</a:t>
            </a:r>
            <a:br>
              <a:rPr lang="en-US" sz="2200" b="1">
                <a:latin typeface="Calibri"/>
                <a:ea typeface="Calibri"/>
                <a:cs typeface="Calibri"/>
                <a:sym typeface="Calibri"/>
              </a:rPr>
            </a:br>
            <a:r>
              <a:rPr lang="en-US" sz="2200">
                <a:latin typeface="Calibri"/>
                <a:ea typeface="Calibri"/>
                <a:cs typeface="Calibri"/>
                <a:sym typeface="Calibri"/>
              </a:rPr>
              <a:t>1. </a:t>
            </a:r>
            <a:r>
              <a:rPr lang="en-US" sz="2200">
                <a:solidFill>
                  <a:schemeClr val="dk1"/>
                </a:solidFill>
                <a:latin typeface="Calibri"/>
                <a:ea typeface="Calibri"/>
                <a:cs typeface="Calibri"/>
                <a:sym typeface="Calibri"/>
              </a:rPr>
              <a:t>SPIRITUAL RETREATS WITH BIG NAME SPEAKERS </a:t>
            </a:r>
            <a:br>
              <a:rPr lang="en-US" sz="2200">
                <a:latin typeface="Calibri"/>
                <a:ea typeface="Calibri"/>
                <a:cs typeface="Calibri"/>
                <a:sym typeface="Calibri"/>
              </a:rPr>
            </a:br>
            <a:r>
              <a:rPr lang="en-US" sz="2200">
                <a:latin typeface="Calibri"/>
                <a:ea typeface="Calibri"/>
                <a:cs typeface="Calibri"/>
                <a:sym typeface="Calibri"/>
              </a:rPr>
              <a:t>2. </a:t>
            </a:r>
            <a:r>
              <a:rPr lang="en-US" sz="2200">
                <a:solidFill>
                  <a:schemeClr val="dk1"/>
                </a:solidFill>
                <a:latin typeface="Calibri"/>
                <a:ea typeface="Calibri"/>
                <a:cs typeface="Calibri"/>
                <a:sym typeface="Calibri"/>
              </a:rPr>
              <a:t>MASS AT DISTRICT COUNCIL MEETINGS</a:t>
            </a:r>
            <a:br>
              <a:rPr lang="en-US" sz="2200">
                <a:solidFill>
                  <a:schemeClr val="dk1"/>
                </a:solidFill>
                <a:latin typeface="Calibri"/>
                <a:ea typeface="Calibri"/>
                <a:cs typeface="Calibri"/>
                <a:sym typeface="Calibri"/>
              </a:rPr>
            </a:br>
            <a:r>
              <a:rPr lang="en-US" sz="2200">
                <a:latin typeface="Calibri"/>
                <a:ea typeface="Calibri"/>
                <a:cs typeface="Calibri"/>
                <a:sym typeface="Calibri"/>
              </a:rPr>
              <a:t>3. </a:t>
            </a:r>
            <a:r>
              <a:rPr lang="en-US" sz="2200">
                <a:solidFill>
                  <a:schemeClr val="dk1"/>
                </a:solidFill>
                <a:latin typeface="Calibri"/>
                <a:ea typeface="Calibri"/>
                <a:cs typeface="Calibri"/>
                <a:sym typeface="Calibri"/>
              </a:rPr>
              <a:t>ALWAYS BEGIN WITH A SPIRITUAL REFLECTION</a:t>
            </a:r>
            <a:br>
              <a:rPr lang="en-US" sz="2200">
                <a:latin typeface="Calibri"/>
                <a:ea typeface="Calibri"/>
                <a:cs typeface="Calibri"/>
                <a:sym typeface="Calibri"/>
              </a:rPr>
            </a:br>
            <a:r>
              <a:rPr lang="en-US" sz="2200">
                <a:latin typeface="Calibri"/>
                <a:ea typeface="Calibri"/>
                <a:cs typeface="Calibri"/>
                <a:sym typeface="Calibri"/>
              </a:rPr>
              <a:t>BE CREATIVE AND  BE BRAVE….</a:t>
            </a:r>
            <a:r>
              <a:rPr lang="en-US" sz="4800" b="1">
                <a:latin typeface="Calibri"/>
                <a:ea typeface="Calibri"/>
                <a:cs typeface="Calibri"/>
                <a:sym typeface="Calibri"/>
              </a:rPr>
              <a:t>JUST ASK!</a:t>
            </a:r>
            <a:br>
              <a:rPr lang="en-US" sz="4800" b="1">
                <a:latin typeface="Calibri"/>
                <a:ea typeface="Calibri"/>
                <a:cs typeface="Calibri"/>
                <a:sym typeface="Calibri"/>
              </a:rPr>
            </a:br>
            <a:br>
              <a:rPr lang="en-US" sz="4800" b="1">
                <a:latin typeface="Calibri"/>
                <a:ea typeface="Calibri"/>
                <a:cs typeface="Calibri"/>
                <a:sym typeface="Calibri"/>
              </a:rPr>
            </a:br>
            <a:endParaRPr sz="4800">
              <a:latin typeface="Calibri"/>
              <a:ea typeface="Calibri"/>
              <a:cs typeface="Calibri"/>
              <a:sym typeface="Calibri"/>
            </a:endParaRPr>
          </a:p>
        </p:txBody>
      </p:sp>
      <p:pic>
        <p:nvPicPr>
          <p:cNvPr id="1274" name="Google Shape;1274;g3d32a5bfc8e_1_151"/>
          <p:cNvPicPr preferRelativeResize="0">
            <a:picLocks noGrp="1"/>
          </p:cNvPicPr>
          <p:nvPr>
            <p:ph type="body" idx="1"/>
          </p:nvPr>
        </p:nvPicPr>
        <p:blipFill rotWithShape="1">
          <a:blip r:embed="rId3">
            <a:alphaModFix/>
          </a:blip>
          <a:srcRect/>
          <a:stretch/>
        </p:blipFill>
        <p:spPr>
          <a:xfrm>
            <a:off x="8808482" y="322518"/>
            <a:ext cx="2834700" cy="5404500"/>
          </a:xfrm>
          <a:prstGeom prst="rect">
            <a:avLst/>
          </a:prstGeom>
          <a:noFill/>
          <a:ln>
            <a:noFill/>
          </a:ln>
        </p:spPr>
      </p:pic>
      <p:pic>
        <p:nvPicPr>
          <p:cNvPr id="1275" name="Google Shape;1275;g3d32a5bfc8e_1_151"/>
          <p:cNvPicPr preferRelativeResize="0"/>
          <p:nvPr/>
        </p:nvPicPr>
        <p:blipFill rotWithShape="1">
          <a:blip r:embed="rId4">
            <a:alphaModFix/>
          </a:blip>
          <a:srcRect/>
          <a:stretch/>
        </p:blipFill>
        <p:spPr>
          <a:xfrm>
            <a:off x="380145" y="82193"/>
            <a:ext cx="1258157" cy="7896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g3d32a5bfc8e_1_157"/>
          <p:cNvSpPr txBox="1">
            <a:spLocks noGrp="1"/>
          </p:cNvSpPr>
          <p:nvPr>
            <p:ph type="title"/>
          </p:nvPr>
        </p:nvSpPr>
        <p:spPr>
          <a:xfrm>
            <a:off x="385619" y="381000"/>
            <a:ext cx="11420700" cy="4640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6BA8"/>
              </a:buClr>
              <a:buSzPts val="4400"/>
              <a:buFont typeface="Calibri"/>
              <a:buNone/>
            </a:pPr>
            <a:r>
              <a:rPr lang="en-US" b="1">
                <a:latin typeface="Calibri"/>
                <a:ea typeface="Calibri"/>
                <a:cs typeface="Calibri"/>
                <a:sym typeface="Calibri"/>
              </a:rPr>
              <a:t>				FRIENDSHIP</a:t>
            </a:r>
            <a:br>
              <a:rPr lang="en-US" b="1">
                <a:latin typeface="Calibri"/>
                <a:ea typeface="Calibri"/>
                <a:cs typeface="Calibri"/>
                <a:sym typeface="Calibri"/>
              </a:rPr>
            </a:br>
            <a:r>
              <a:rPr lang="en-US" sz="2000">
                <a:solidFill>
                  <a:schemeClr val="dk1"/>
                </a:solidFill>
                <a:latin typeface="Calibri"/>
                <a:ea typeface="Calibri"/>
                <a:cs typeface="Calibri"/>
                <a:sym typeface="Calibri"/>
              </a:rPr>
              <a:t>YOU NEVER KNOW WHO WILL SAY YES TO YOUR ASK!</a:t>
            </a:r>
            <a:br>
              <a:rPr lang="en-US" sz="2000">
                <a:solidFill>
                  <a:schemeClr val="dk1"/>
                </a:solidFill>
                <a:latin typeface="Calibri"/>
                <a:ea typeface="Calibri"/>
                <a:cs typeface="Calibri"/>
                <a:sym typeface="Calibri"/>
              </a:rPr>
            </a:br>
            <a:r>
              <a:rPr lang="en-US" sz="2000">
                <a:latin typeface="Calibri"/>
                <a:ea typeface="Calibri"/>
                <a:cs typeface="Calibri"/>
                <a:sym typeface="Calibri"/>
              </a:rPr>
              <a:t>I ASKED GREEN BAY PACKER JON RUNYAN </a:t>
            </a:r>
            <a:r>
              <a:rPr lang="en-US" sz="2000">
                <a:solidFill>
                  <a:schemeClr val="dk1"/>
                </a:solidFill>
                <a:latin typeface="Calibri"/>
                <a:ea typeface="Calibri"/>
                <a:cs typeface="Calibri"/>
                <a:sym typeface="Calibri"/>
              </a:rPr>
              <a:t>TO HELP OUT OUR SVDP DISTRICT COUNCIL WITH OUR EVENTS </a:t>
            </a:r>
            <a:r>
              <a:rPr lang="en-US" sz="2000" b="1">
                <a:latin typeface="Calibri"/>
                <a:ea typeface="Calibri"/>
                <a:cs typeface="Calibri"/>
                <a:sym typeface="Calibri"/>
              </a:rPr>
              <a:t>AND HE SAID YES</a:t>
            </a:r>
            <a:r>
              <a:rPr lang="en-US" sz="2000">
                <a:solidFill>
                  <a:schemeClr val="dk1"/>
                </a:solidFill>
                <a:latin typeface="Calibri"/>
                <a:ea typeface="Calibri"/>
                <a:cs typeface="Calibri"/>
                <a:sym typeface="Calibri"/>
              </a:rPr>
              <a:t>. HE SAID HE WAS LOOKING FOR A WAY TO GIVE BACK AND NOW HE KNOWS THIS IS IT!</a:t>
            </a:r>
            <a:br>
              <a:rPr lang="en-US" sz="2000">
                <a:latin typeface="Calibri"/>
                <a:ea typeface="Calibri"/>
                <a:cs typeface="Calibri"/>
                <a:sym typeface="Calibri"/>
              </a:rPr>
            </a:br>
            <a:br>
              <a:rPr lang="en-US" sz="2000">
                <a:latin typeface="Calibri"/>
                <a:ea typeface="Calibri"/>
                <a:cs typeface="Calibri"/>
                <a:sym typeface="Calibri"/>
              </a:rPr>
            </a:br>
            <a:r>
              <a:rPr lang="en-US" sz="2000">
                <a:solidFill>
                  <a:schemeClr val="dk1"/>
                </a:solidFill>
                <a:latin typeface="Calibri"/>
                <a:ea typeface="Calibri"/>
                <a:cs typeface="Calibri"/>
                <a:sym typeface="Calibri"/>
              </a:rPr>
              <a:t>HE ALSO DID </a:t>
            </a:r>
            <a:r>
              <a:rPr lang="en-US" sz="2000">
                <a:latin typeface="Calibri"/>
                <a:ea typeface="Calibri"/>
                <a:cs typeface="Calibri"/>
                <a:sym typeface="Calibri"/>
              </a:rPr>
              <a:t>“MY CLEATS, MY CAUSE” </a:t>
            </a:r>
            <a:r>
              <a:rPr lang="en-US" sz="2000">
                <a:solidFill>
                  <a:schemeClr val="dk1"/>
                </a:solidFill>
                <a:latin typeface="Calibri"/>
                <a:ea typeface="Calibri"/>
                <a:cs typeface="Calibri"/>
                <a:sym typeface="Calibri"/>
              </a:rPr>
              <a:t>FOR SVDP GREEN BAY, 3 YEARS IN A ROW</a:t>
            </a:r>
            <a:r>
              <a:rPr lang="en-US" sz="2000">
                <a:latin typeface="Calibri"/>
                <a:ea typeface="Calibri"/>
                <a:cs typeface="Calibri"/>
                <a:sym typeface="Calibri"/>
              </a:rPr>
              <a:t>!</a:t>
            </a:r>
            <a:br>
              <a:rPr lang="en-US" sz="2000">
                <a:latin typeface="Calibri"/>
                <a:ea typeface="Calibri"/>
                <a:cs typeface="Calibri"/>
                <a:sym typeface="Calibri"/>
              </a:rPr>
            </a:br>
            <a:r>
              <a:rPr lang="en-US" sz="2000" b="1">
                <a:latin typeface="Calibri"/>
                <a:ea typeface="Calibri"/>
                <a:cs typeface="Calibri"/>
                <a:sym typeface="Calibri"/>
              </a:rPr>
              <a:t>BE BRAVE….JUST ASK!</a:t>
            </a:r>
            <a:br>
              <a:rPr lang="en-US" sz="2000" b="1">
                <a:latin typeface="Calibri"/>
                <a:ea typeface="Calibri"/>
                <a:cs typeface="Calibri"/>
                <a:sym typeface="Calibri"/>
              </a:rPr>
            </a:br>
            <a:br>
              <a:rPr lang="en-US" sz="2000">
                <a:latin typeface="Calibri"/>
                <a:ea typeface="Calibri"/>
                <a:cs typeface="Calibri"/>
                <a:sym typeface="Calibri"/>
              </a:rPr>
            </a:br>
            <a:endParaRPr b="1">
              <a:latin typeface="Calibri"/>
              <a:ea typeface="Calibri"/>
              <a:cs typeface="Calibri"/>
              <a:sym typeface="Calibri"/>
            </a:endParaRPr>
          </a:p>
        </p:txBody>
      </p:sp>
      <p:pic>
        <p:nvPicPr>
          <p:cNvPr id="1281" name="Google Shape;1281;g3d32a5bfc8e_1_157"/>
          <p:cNvPicPr preferRelativeResize="0">
            <a:picLocks noGrp="1"/>
          </p:cNvPicPr>
          <p:nvPr>
            <p:ph type="body" idx="1"/>
          </p:nvPr>
        </p:nvPicPr>
        <p:blipFill rotWithShape="1">
          <a:blip r:embed="rId3">
            <a:alphaModFix/>
          </a:blip>
          <a:srcRect/>
          <a:stretch/>
        </p:blipFill>
        <p:spPr>
          <a:xfrm>
            <a:off x="1279563" y="3382496"/>
            <a:ext cx="3100200" cy="2324400"/>
          </a:xfrm>
          <a:prstGeom prst="rect">
            <a:avLst/>
          </a:prstGeom>
          <a:noFill/>
          <a:ln>
            <a:noFill/>
          </a:ln>
        </p:spPr>
      </p:pic>
      <p:pic>
        <p:nvPicPr>
          <p:cNvPr id="1282" name="Google Shape;1282;g3d32a5bfc8e_1_157" descr="A person holding a pair of shoes&#10;&#10;AI-generated content may be incorrect."/>
          <p:cNvPicPr preferRelativeResize="0"/>
          <p:nvPr/>
        </p:nvPicPr>
        <p:blipFill rotWithShape="1">
          <a:blip r:embed="rId4">
            <a:alphaModFix/>
          </a:blip>
          <a:srcRect/>
          <a:stretch/>
        </p:blipFill>
        <p:spPr>
          <a:xfrm>
            <a:off x="7451574" y="3130104"/>
            <a:ext cx="2438925" cy="2890542"/>
          </a:xfrm>
          <a:prstGeom prst="rect">
            <a:avLst/>
          </a:prstGeom>
          <a:noFill/>
          <a:ln>
            <a:noFill/>
          </a:ln>
        </p:spPr>
      </p:pic>
      <p:pic>
        <p:nvPicPr>
          <p:cNvPr id="1283" name="Google Shape;1283;g3d32a5bfc8e_1_157" descr="A pair of white and blue tennis shoes&#10;&#10;AI-generated content may be incorrect."/>
          <p:cNvPicPr preferRelativeResize="0"/>
          <p:nvPr/>
        </p:nvPicPr>
        <p:blipFill rotWithShape="1">
          <a:blip r:embed="rId5">
            <a:alphaModFix/>
          </a:blip>
          <a:srcRect/>
          <a:stretch/>
        </p:blipFill>
        <p:spPr>
          <a:xfrm>
            <a:off x="4873290" y="4863799"/>
            <a:ext cx="2445422" cy="1156848"/>
          </a:xfrm>
          <a:prstGeom prst="rect">
            <a:avLst/>
          </a:prstGeom>
          <a:noFill/>
          <a:ln>
            <a:noFill/>
          </a:ln>
        </p:spPr>
      </p:pic>
      <p:pic>
        <p:nvPicPr>
          <p:cNvPr id="1284" name="Google Shape;1284;g3d32a5bfc8e_1_157" descr="A person holding a blue and white shoe&#10;&#10;AI-generated content may be incorrect."/>
          <p:cNvPicPr preferRelativeResize="0"/>
          <p:nvPr/>
        </p:nvPicPr>
        <p:blipFill rotWithShape="1">
          <a:blip r:embed="rId6">
            <a:alphaModFix/>
          </a:blip>
          <a:srcRect/>
          <a:stretch/>
        </p:blipFill>
        <p:spPr>
          <a:xfrm>
            <a:off x="4873290" y="3130105"/>
            <a:ext cx="2445420" cy="1617543"/>
          </a:xfrm>
          <a:prstGeom prst="rect">
            <a:avLst/>
          </a:prstGeom>
          <a:noFill/>
          <a:ln>
            <a:noFill/>
          </a:ln>
        </p:spPr>
      </p:pic>
      <p:pic>
        <p:nvPicPr>
          <p:cNvPr id="1285" name="Google Shape;1285;g3d32a5bfc8e_1_157"/>
          <p:cNvPicPr preferRelativeResize="0"/>
          <p:nvPr/>
        </p:nvPicPr>
        <p:blipFill rotWithShape="1">
          <a:blip r:embed="rId7">
            <a:alphaModFix/>
          </a:blip>
          <a:srcRect/>
          <a:stretch/>
        </p:blipFill>
        <p:spPr>
          <a:xfrm>
            <a:off x="380145" y="82193"/>
            <a:ext cx="1258157" cy="7896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g3d32a5bfc8e_1_258"/>
          <p:cNvSpPr txBox="1">
            <a:spLocks noGrp="1"/>
          </p:cNvSpPr>
          <p:nvPr>
            <p:ph type="title"/>
          </p:nvPr>
        </p:nvSpPr>
        <p:spPr>
          <a:xfrm>
            <a:off x="578886" y="1718388"/>
            <a:ext cx="6614400" cy="4354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700"/>
              <a:buFont typeface="Calibri"/>
              <a:buNone/>
            </a:pPr>
            <a:r>
              <a:rPr lang="en-US" sz="3700" i="1">
                <a:latin typeface="Calibri"/>
                <a:ea typeface="Calibri"/>
                <a:cs typeface="Calibri"/>
                <a:sym typeface="Calibri"/>
              </a:rPr>
              <a:t>Amazing things can happen when you:</a:t>
            </a:r>
            <a:br>
              <a:rPr lang="en-US" sz="3700" i="1">
                <a:latin typeface="Calibri"/>
                <a:ea typeface="Calibri"/>
                <a:cs typeface="Calibri"/>
                <a:sym typeface="Calibri"/>
              </a:rPr>
            </a:br>
            <a:br>
              <a:rPr lang="en-US" sz="3700" i="1">
                <a:latin typeface="Calibri"/>
                <a:ea typeface="Calibri"/>
                <a:cs typeface="Calibri"/>
                <a:sym typeface="Calibri"/>
              </a:rPr>
            </a:br>
            <a:br>
              <a:rPr lang="en-US" sz="3700" i="1">
                <a:latin typeface="Calibri"/>
                <a:ea typeface="Calibri"/>
                <a:cs typeface="Calibri"/>
                <a:sym typeface="Calibri"/>
              </a:rPr>
            </a:br>
            <a:br>
              <a:rPr lang="en-US" sz="3700" i="1">
                <a:latin typeface="Calibri"/>
                <a:ea typeface="Calibri"/>
                <a:cs typeface="Calibri"/>
                <a:sym typeface="Calibri"/>
              </a:rPr>
            </a:br>
            <a:r>
              <a:rPr lang="en-US" sz="2000" i="1">
                <a:latin typeface="Calibri"/>
                <a:ea typeface="Calibri"/>
                <a:cs typeface="Calibri"/>
                <a:sym typeface="Calibri"/>
              </a:rPr>
              <a:t>You change their lives but they also change yours!</a:t>
            </a:r>
            <a:endParaRPr sz="3700" i="1">
              <a:latin typeface="Calibri"/>
              <a:ea typeface="Calibri"/>
              <a:cs typeface="Calibri"/>
              <a:sym typeface="Calibri"/>
            </a:endParaRPr>
          </a:p>
        </p:txBody>
      </p:sp>
      <p:pic>
        <p:nvPicPr>
          <p:cNvPr id="1291" name="Google Shape;1291;g3d32a5bfc8e_1_258" descr="A group of people posing for a photo&#10;&#10;AI-generated content may be incorrect."/>
          <p:cNvPicPr preferRelativeResize="0"/>
          <p:nvPr/>
        </p:nvPicPr>
        <p:blipFill rotWithShape="1">
          <a:blip r:embed="rId3">
            <a:alphaModFix/>
          </a:blip>
          <a:srcRect b="20629"/>
          <a:stretch/>
        </p:blipFill>
        <p:spPr>
          <a:xfrm>
            <a:off x="7913712" y="417733"/>
            <a:ext cx="3147413" cy="5287162"/>
          </a:xfrm>
          <a:prstGeom prst="rect">
            <a:avLst/>
          </a:prstGeom>
          <a:noFill/>
          <a:ln>
            <a:noFill/>
          </a:ln>
        </p:spPr>
      </p:pic>
      <p:sp>
        <p:nvSpPr>
          <p:cNvPr id="1292" name="Google Shape;1292;g3d32a5bfc8e_1_258"/>
          <p:cNvSpPr txBox="1"/>
          <p:nvPr/>
        </p:nvSpPr>
        <p:spPr>
          <a:xfrm>
            <a:off x="2384795" y="2082107"/>
            <a:ext cx="4368600" cy="19569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1518F"/>
              </a:buClr>
              <a:buSzPts val="5400"/>
              <a:buFont typeface="Calibri"/>
              <a:buNone/>
            </a:pPr>
            <a:r>
              <a:rPr lang="en-US" sz="5400" b="1">
                <a:solidFill>
                  <a:srgbClr val="01518F"/>
                </a:solidFill>
                <a:latin typeface="Calibri"/>
                <a:ea typeface="Calibri"/>
                <a:cs typeface="Calibri"/>
                <a:sym typeface="Calibri"/>
              </a:rPr>
              <a:t>“Just Ask”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g3d32a5bfc8e_1_187"/>
          <p:cNvSpPr txBox="1">
            <a:spLocks noGrp="1"/>
          </p:cNvSpPr>
          <p:nvPr>
            <p:ph type="title"/>
          </p:nvPr>
        </p:nvSpPr>
        <p:spPr>
          <a:xfrm>
            <a:off x="7815484" y="1013008"/>
            <a:ext cx="3859500" cy="4790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2400">
                <a:latin typeface="Calibri"/>
                <a:ea typeface="Calibri"/>
                <a:cs typeface="Calibri"/>
                <a:sym typeface="Calibri"/>
              </a:rPr>
              <a:t>We took full advantage of his Yes.</a:t>
            </a:r>
            <a:br>
              <a:rPr lang="en-US" sz="2400">
                <a:latin typeface="Calibri"/>
                <a:ea typeface="Calibri"/>
                <a:cs typeface="Calibri"/>
                <a:sym typeface="Calibri"/>
              </a:rPr>
            </a:br>
            <a:br>
              <a:rPr lang="en-US" sz="2400">
                <a:latin typeface="Calibri"/>
                <a:ea typeface="Calibri"/>
                <a:cs typeface="Calibri"/>
                <a:sym typeface="Calibri"/>
              </a:rPr>
            </a:br>
            <a:r>
              <a:rPr lang="en-US" sz="2400">
                <a:latin typeface="Calibri"/>
                <a:ea typeface="Calibri"/>
                <a:cs typeface="Calibri"/>
                <a:sym typeface="Calibri"/>
              </a:rPr>
              <a:t>And our District Council came together to put on a great event for the homeless families in Green Bay in December, two years running.</a:t>
            </a:r>
            <a:br>
              <a:rPr lang="en-US" sz="2400">
                <a:latin typeface="Calibri"/>
                <a:ea typeface="Calibri"/>
                <a:cs typeface="Calibri"/>
                <a:sym typeface="Calibri"/>
              </a:rPr>
            </a:br>
            <a:br>
              <a:rPr lang="en-US" sz="2400">
                <a:latin typeface="Calibri"/>
                <a:ea typeface="Calibri"/>
                <a:cs typeface="Calibri"/>
                <a:sym typeface="Calibri"/>
              </a:rPr>
            </a:br>
            <a:r>
              <a:rPr lang="en-US" sz="2400">
                <a:latin typeface="Calibri"/>
                <a:ea typeface="Calibri"/>
                <a:cs typeface="Calibri"/>
                <a:sym typeface="Calibri"/>
              </a:rPr>
              <a:t>Called Believe You are Loved!!</a:t>
            </a:r>
            <a:br>
              <a:rPr lang="en-US" sz="2400">
                <a:latin typeface="Calibri"/>
                <a:ea typeface="Calibri"/>
                <a:cs typeface="Calibri"/>
                <a:sym typeface="Calibri"/>
              </a:rPr>
            </a:br>
            <a:br>
              <a:rPr lang="en-US" sz="2400">
                <a:latin typeface="Calibri"/>
                <a:ea typeface="Calibri"/>
                <a:cs typeface="Calibri"/>
                <a:sym typeface="Calibri"/>
              </a:rPr>
            </a:br>
            <a:r>
              <a:rPr lang="en-US" sz="2400" b="1">
                <a:solidFill>
                  <a:srgbClr val="01518F"/>
                </a:solidFill>
                <a:latin typeface="Montserrat"/>
                <a:ea typeface="Montserrat"/>
                <a:cs typeface="Montserrat"/>
                <a:sym typeface="Montserrat"/>
              </a:rPr>
              <a:t>Never be afraid to beg for the Poor!</a:t>
            </a:r>
            <a:br>
              <a:rPr lang="en-US" sz="2400" b="1">
                <a:latin typeface="Montserrat"/>
                <a:ea typeface="Montserrat"/>
                <a:cs typeface="Montserrat"/>
                <a:sym typeface="Montserrat"/>
              </a:rPr>
            </a:br>
            <a:r>
              <a:rPr lang="en-US" sz="2400" b="1">
                <a:solidFill>
                  <a:srgbClr val="01518F"/>
                </a:solidFill>
                <a:latin typeface="Montserrat"/>
                <a:ea typeface="Montserrat"/>
                <a:cs typeface="Montserrat"/>
                <a:sym typeface="Montserrat"/>
              </a:rPr>
              <a:t>Or ASK!</a:t>
            </a:r>
            <a:br>
              <a:rPr lang="en-US" sz="2400">
                <a:latin typeface="Montserrat"/>
                <a:ea typeface="Montserrat"/>
                <a:cs typeface="Montserrat"/>
                <a:sym typeface="Montserrat"/>
              </a:rPr>
            </a:br>
            <a:br>
              <a:rPr lang="en-US" sz="2000">
                <a:latin typeface="Calibri"/>
                <a:ea typeface="Calibri"/>
                <a:cs typeface="Calibri"/>
                <a:sym typeface="Calibri"/>
              </a:rPr>
            </a:br>
            <a:br>
              <a:rPr lang="en-US" sz="2000">
                <a:latin typeface="Calibri"/>
                <a:ea typeface="Calibri"/>
                <a:cs typeface="Calibri"/>
                <a:sym typeface="Calibri"/>
              </a:rPr>
            </a:br>
            <a:endParaRPr sz="2000">
              <a:latin typeface="Calibri"/>
              <a:ea typeface="Calibri"/>
              <a:cs typeface="Calibri"/>
              <a:sym typeface="Calibri"/>
            </a:endParaRPr>
          </a:p>
        </p:txBody>
      </p:sp>
      <p:pic>
        <p:nvPicPr>
          <p:cNvPr id="1298" name="Google Shape;1298;g3d32a5bfc8e_1_187"/>
          <p:cNvPicPr preferRelativeResize="0">
            <a:picLocks noGrp="1"/>
          </p:cNvPicPr>
          <p:nvPr>
            <p:ph type="body" idx="1"/>
          </p:nvPr>
        </p:nvPicPr>
        <p:blipFill rotWithShape="1">
          <a:blip r:embed="rId3">
            <a:alphaModFix/>
          </a:blip>
          <a:srcRect/>
          <a:stretch/>
        </p:blipFill>
        <p:spPr>
          <a:xfrm>
            <a:off x="5498963" y="284630"/>
            <a:ext cx="1917600" cy="1758600"/>
          </a:xfrm>
          <a:prstGeom prst="rect">
            <a:avLst/>
          </a:prstGeom>
          <a:noFill/>
          <a:ln>
            <a:noFill/>
          </a:ln>
        </p:spPr>
      </p:pic>
      <p:pic>
        <p:nvPicPr>
          <p:cNvPr id="1299" name="Google Shape;1299;g3d32a5bfc8e_1_187"/>
          <p:cNvPicPr preferRelativeResize="0"/>
          <p:nvPr/>
        </p:nvPicPr>
        <p:blipFill rotWithShape="1">
          <a:blip r:embed="rId4">
            <a:alphaModFix/>
          </a:blip>
          <a:srcRect/>
          <a:stretch/>
        </p:blipFill>
        <p:spPr>
          <a:xfrm>
            <a:off x="156258" y="2922309"/>
            <a:ext cx="5263670" cy="2887693"/>
          </a:xfrm>
          <a:prstGeom prst="rect">
            <a:avLst/>
          </a:prstGeom>
          <a:noFill/>
          <a:ln>
            <a:noFill/>
          </a:ln>
        </p:spPr>
      </p:pic>
      <p:pic>
        <p:nvPicPr>
          <p:cNvPr id="1300" name="Google Shape;1300;g3d32a5bfc8e_1_187"/>
          <p:cNvPicPr preferRelativeResize="0"/>
          <p:nvPr/>
        </p:nvPicPr>
        <p:blipFill rotWithShape="1">
          <a:blip r:embed="rId5">
            <a:alphaModFix/>
          </a:blip>
          <a:srcRect/>
          <a:stretch/>
        </p:blipFill>
        <p:spPr>
          <a:xfrm>
            <a:off x="5498963" y="1796670"/>
            <a:ext cx="1898430" cy="4010375"/>
          </a:xfrm>
          <a:prstGeom prst="rect">
            <a:avLst/>
          </a:prstGeom>
          <a:noFill/>
          <a:ln>
            <a:noFill/>
          </a:ln>
        </p:spPr>
      </p:pic>
      <p:pic>
        <p:nvPicPr>
          <p:cNvPr id="1301" name="Google Shape;1301;g3d32a5bfc8e_1_187"/>
          <p:cNvPicPr preferRelativeResize="0"/>
          <p:nvPr/>
        </p:nvPicPr>
        <p:blipFill rotWithShape="1">
          <a:blip r:embed="rId6">
            <a:alphaModFix/>
          </a:blip>
          <a:srcRect/>
          <a:stretch/>
        </p:blipFill>
        <p:spPr>
          <a:xfrm>
            <a:off x="153920" y="38050"/>
            <a:ext cx="5266008" cy="3286129"/>
          </a:xfrm>
          <a:prstGeom prst="rect">
            <a:avLst/>
          </a:prstGeom>
          <a:noFill/>
          <a:ln>
            <a:noFill/>
          </a:ln>
        </p:spPr>
      </p:pic>
      <p:pic>
        <p:nvPicPr>
          <p:cNvPr id="1302" name="Google Shape;1302;g3d32a5bfc8e_1_187"/>
          <p:cNvPicPr preferRelativeResize="0"/>
          <p:nvPr/>
        </p:nvPicPr>
        <p:blipFill rotWithShape="1">
          <a:blip r:embed="rId5">
            <a:alphaModFix/>
          </a:blip>
          <a:srcRect/>
          <a:stretch/>
        </p:blipFill>
        <p:spPr>
          <a:xfrm>
            <a:off x="5498963" y="1799626"/>
            <a:ext cx="1917530" cy="4010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52"/>
          <p:cNvSpPr txBox="1">
            <a:spLocks noGrp="1"/>
          </p:cNvSpPr>
          <p:nvPr>
            <p:ph type="title"/>
          </p:nvPr>
        </p:nvSpPr>
        <p:spPr>
          <a:xfrm>
            <a:off x="753044" y="429118"/>
            <a:ext cx="9810966" cy="8877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Who is the MGLD Committee?</a:t>
            </a:r>
            <a:endParaRPr/>
          </a:p>
        </p:txBody>
      </p:sp>
      <p:pic>
        <p:nvPicPr>
          <p:cNvPr id="1132" name="Google Shape;1132;p52"/>
          <p:cNvPicPr preferRelativeResize="0">
            <a:picLocks noGrp="1"/>
          </p:cNvPicPr>
          <p:nvPr>
            <p:ph type="body" idx="1"/>
          </p:nvPr>
        </p:nvPicPr>
        <p:blipFill rotWithShape="1">
          <a:blip r:embed="rId3">
            <a:alphaModFix/>
          </a:blip>
          <a:srcRect/>
          <a:stretch/>
        </p:blipFill>
        <p:spPr>
          <a:xfrm>
            <a:off x="4707283" y="1758125"/>
            <a:ext cx="1284238" cy="1284238"/>
          </a:xfrm>
          <a:prstGeom prst="rect">
            <a:avLst/>
          </a:prstGeom>
          <a:noFill/>
          <a:ln>
            <a:noFill/>
          </a:ln>
        </p:spPr>
      </p:pic>
      <p:pic>
        <p:nvPicPr>
          <p:cNvPr id="1133" name="Google Shape;1133;p52"/>
          <p:cNvPicPr preferRelativeResize="0"/>
          <p:nvPr/>
        </p:nvPicPr>
        <p:blipFill rotWithShape="1">
          <a:blip r:embed="rId4">
            <a:alphaModFix/>
          </a:blip>
          <a:srcRect/>
          <a:stretch/>
        </p:blipFill>
        <p:spPr>
          <a:xfrm>
            <a:off x="6393884" y="4186916"/>
            <a:ext cx="994095" cy="1284238"/>
          </a:xfrm>
          <a:prstGeom prst="rect">
            <a:avLst/>
          </a:prstGeom>
          <a:noFill/>
          <a:ln>
            <a:noFill/>
          </a:ln>
        </p:spPr>
      </p:pic>
      <p:pic>
        <p:nvPicPr>
          <p:cNvPr id="1134" name="Google Shape;1134;p52"/>
          <p:cNvPicPr preferRelativeResize="0"/>
          <p:nvPr/>
        </p:nvPicPr>
        <p:blipFill rotWithShape="1">
          <a:blip r:embed="rId5">
            <a:alphaModFix/>
          </a:blip>
          <a:srcRect/>
          <a:stretch/>
        </p:blipFill>
        <p:spPr>
          <a:xfrm>
            <a:off x="8107736" y="3942735"/>
            <a:ext cx="1284238" cy="1284238"/>
          </a:xfrm>
          <a:prstGeom prst="rect">
            <a:avLst/>
          </a:prstGeom>
          <a:noFill/>
          <a:ln>
            <a:noFill/>
          </a:ln>
        </p:spPr>
      </p:pic>
      <p:pic>
        <p:nvPicPr>
          <p:cNvPr id="1135" name="Google Shape;1135;p52"/>
          <p:cNvPicPr preferRelativeResize="0"/>
          <p:nvPr/>
        </p:nvPicPr>
        <p:blipFill rotWithShape="1">
          <a:blip r:embed="rId6">
            <a:alphaModFix/>
          </a:blip>
          <a:srcRect/>
          <a:stretch/>
        </p:blipFill>
        <p:spPr>
          <a:xfrm>
            <a:off x="4508047" y="3584929"/>
            <a:ext cx="1284238" cy="1203973"/>
          </a:xfrm>
          <a:prstGeom prst="rect">
            <a:avLst/>
          </a:prstGeom>
          <a:noFill/>
          <a:ln>
            <a:noFill/>
          </a:ln>
        </p:spPr>
      </p:pic>
      <p:pic>
        <p:nvPicPr>
          <p:cNvPr id="1136" name="Google Shape;1136;p52" descr="A person in a suit smiling&#10;&#10;Description automatically generated"/>
          <p:cNvPicPr preferRelativeResize="0"/>
          <p:nvPr/>
        </p:nvPicPr>
        <p:blipFill rotWithShape="1">
          <a:blip r:embed="rId7">
            <a:alphaModFix/>
          </a:blip>
          <a:srcRect/>
          <a:stretch/>
        </p:blipFill>
        <p:spPr>
          <a:xfrm>
            <a:off x="6226205" y="2464486"/>
            <a:ext cx="1284238" cy="1284238"/>
          </a:xfrm>
          <a:prstGeom prst="rect">
            <a:avLst/>
          </a:prstGeom>
          <a:noFill/>
          <a:ln>
            <a:noFill/>
          </a:ln>
        </p:spPr>
      </p:pic>
      <p:pic>
        <p:nvPicPr>
          <p:cNvPr id="1137" name="Google Shape;1137;p52"/>
          <p:cNvPicPr preferRelativeResize="0"/>
          <p:nvPr/>
        </p:nvPicPr>
        <p:blipFill rotWithShape="1">
          <a:blip r:embed="rId8">
            <a:alphaModFix/>
          </a:blip>
          <a:srcRect/>
          <a:stretch/>
        </p:blipFill>
        <p:spPr>
          <a:xfrm>
            <a:off x="10807790" y="1631027"/>
            <a:ext cx="1284238" cy="1284238"/>
          </a:xfrm>
          <a:prstGeom prst="rect">
            <a:avLst/>
          </a:prstGeom>
          <a:noFill/>
          <a:ln>
            <a:noFill/>
          </a:ln>
        </p:spPr>
      </p:pic>
      <p:sp>
        <p:nvSpPr>
          <p:cNvPr id="1138" name="Google Shape;1138;p52"/>
          <p:cNvSpPr txBox="1"/>
          <p:nvPr/>
        </p:nvSpPr>
        <p:spPr>
          <a:xfrm>
            <a:off x="975359" y="1676400"/>
            <a:ext cx="3029845" cy="355481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6BA8"/>
              </a:buClr>
              <a:buSzPts val="1800"/>
              <a:buFont typeface="NTR"/>
              <a:buChar char="→"/>
            </a:pPr>
            <a:r>
              <a:rPr lang="en-US" sz="1800">
                <a:solidFill>
                  <a:srgbClr val="595959"/>
                </a:solidFill>
                <a:latin typeface="Calibri"/>
                <a:ea typeface="Calibri"/>
                <a:cs typeface="Calibri"/>
                <a:sym typeface="Calibri"/>
              </a:rPr>
              <a:t>Youth &amp; Young Adults</a:t>
            </a:r>
            <a:endParaRPr/>
          </a:p>
          <a:p>
            <a:pPr marL="285750" marR="0" lvl="0" indent="-285750" algn="l" rtl="0">
              <a:lnSpc>
                <a:spcPct val="150000"/>
              </a:lnSpc>
              <a:spcBef>
                <a:spcPts val="0"/>
              </a:spcBef>
              <a:spcAft>
                <a:spcPts val="0"/>
              </a:spcAft>
              <a:buClr>
                <a:srgbClr val="006BA8"/>
              </a:buClr>
              <a:buSzPts val="1800"/>
              <a:buFont typeface="NTR"/>
              <a:buChar char="→"/>
            </a:pPr>
            <a:r>
              <a:rPr lang="en-US" sz="1800">
                <a:solidFill>
                  <a:srgbClr val="595959"/>
                </a:solidFill>
                <a:latin typeface="Calibri"/>
                <a:ea typeface="Calibri"/>
                <a:cs typeface="Calibri"/>
                <a:sym typeface="Calibri"/>
              </a:rPr>
              <a:t>Vincentian Leaders</a:t>
            </a:r>
            <a:endParaRPr/>
          </a:p>
          <a:p>
            <a:pPr marL="285750" marR="0" lvl="0" indent="-285750" algn="l" rtl="0">
              <a:lnSpc>
                <a:spcPct val="150000"/>
              </a:lnSpc>
              <a:spcBef>
                <a:spcPts val="0"/>
              </a:spcBef>
              <a:spcAft>
                <a:spcPts val="0"/>
              </a:spcAft>
              <a:buClr>
                <a:srgbClr val="006BA8"/>
              </a:buClr>
              <a:buSzPts val="1800"/>
              <a:buFont typeface="NTR"/>
              <a:buChar char="→"/>
            </a:pPr>
            <a:r>
              <a:rPr lang="en-US" sz="1800">
                <a:solidFill>
                  <a:srgbClr val="595959"/>
                </a:solidFill>
                <a:latin typeface="Calibri"/>
                <a:ea typeface="Calibri"/>
                <a:cs typeface="Calibri"/>
                <a:sym typeface="Calibri"/>
              </a:rPr>
              <a:t>Council Leadership</a:t>
            </a:r>
            <a:endParaRPr/>
          </a:p>
          <a:p>
            <a:pPr marL="285750" marR="0" lvl="0" indent="-285750" algn="l" rtl="0">
              <a:lnSpc>
                <a:spcPct val="150000"/>
              </a:lnSpc>
              <a:spcBef>
                <a:spcPts val="0"/>
              </a:spcBef>
              <a:spcAft>
                <a:spcPts val="0"/>
              </a:spcAft>
              <a:buClr>
                <a:srgbClr val="006BA8"/>
              </a:buClr>
              <a:buSzPts val="1800"/>
              <a:buFont typeface="NTR"/>
              <a:buChar char="→"/>
            </a:pPr>
            <a:r>
              <a:rPr lang="en-US" sz="1800">
                <a:solidFill>
                  <a:srgbClr val="595959"/>
                </a:solidFill>
                <a:latin typeface="Calibri"/>
                <a:ea typeface="Calibri"/>
                <a:cs typeface="Calibri"/>
                <a:sym typeface="Calibri"/>
              </a:rPr>
              <a:t>National Board Members</a:t>
            </a:r>
            <a:endParaRPr/>
          </a:p>
          <a:p>
            <a:pPr marL="285750" marR="0" lvl="0" indent="-285750" algn="l" rtl="0">
              <a:lnSpc>
                <a:spcPct val="150000"/>
              </a:lnSpc>
              <a:spcBef>
                <a:spcPts val="0"/>
              </a:spcBef>
              <a:spcAft>
                <a:spcPts val="0"/>
              </a:spcAft>
              <a:buClr>
                <a:srgbClr val="006BA8"/>
              </a:buClr>
              <a:buSzPts val="1800"/>
              <a:buFont typeface="NTR"/>
              <a:buChar char="→"/>
            </a:pPr>
            <a:r>
              <a:rPr lang="en-US" sz="1800">
                <a:solidFill>
                  <a:srgbClr val="595959"/>
                </a:solidFill>
                <a:latin typeface="Calibri"/>
                <a:ea typeface="Calibri"/>
                <a:cs typeface="Calibri"/>
                <a:sym typeface="Calibri"/>
              </a:rPr>
              <a:t>Regional leaders from NE, SE, SW, MW, NW</a:t>
            </a:r>
            <a:endParaRPr/>
          </a:p>
          <a:p>
            <a:pPr marL="285750" marR="0" lvl="0" indent="-285750" algn="l" rtl="0">
              <a:lnSpc>
                <a:spcPct val="150000"/>
              </a:lnSpc>
              <a:spcBef>
                <a:spcPts val="0"/>
              </a:spcBef>
              <a:spcAft>
                <a:spcPts val="0"/>
              </a:spcAft>
              <a:buClr>
                <a:srgbClr val="006BA8"/>
              </a:buClr>
              <a:buSzPts val="1800"/>
              <a:buFont typeface="NTR"/>
              <a:buChar char="→"/>
            </a:pPr>
            <a:r>
              <a:rPr lang="en-US" sz="1800">
                <a:solidFill>
                  <a:srgbClr val="595959"/>
                </a:solidFill>
                <a:latin typeface="Calibri"/>
                <a:ea typeface="Calibri"/>
                <a:cs typeface="Calibri"/>
                <a:sym typeface="Calibri"/>
              </a:rPr>
              <a:t>Commercial Leaders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39" name="Google Shape;1139;p52"/>
          <p:cNvPicPr preferRelativeResize="0"/>
          <p:nvPr/>
        </p:nvPicPr>
        <p:blipFill rotWithShape="1">
          <a:blip r:embed="rId9">
            <a:alphaModFix/>
          </a:blip>
          <a:srcRect/>
          <a:stretch/>
        </p:blipFill>
        <p:spPr>
          <a:xfrm>
            <a:off x="7841491" y="1628854"/>
            <a:ext cx="1284238" cy="1284238"/>
          </a:xfrm>
          <a:prstGeom prst="rect">
            <a:avLst/>
          </a:prstGeom>
          <a:noFill/>
          <a:ln>
            <a:noFill/>
          </a:ln>
        </p:spPr>
      </p:pic>
      <p:pic>
        <p:nvPicPr>
          <p:cNvPr id="1140" name="Google Shape;1140;p52"/>
          <p:cNvPicPr preferRelativeResize="0"/>
          <p:nvPr/>
        </p:nvPicPr>
        <p:blipFill rotWithShape="1">
          <a:blip r:embed="rId10">
            <a:alphaModFix/>
          </a:blip>
          <a:srcRect/>
          <a:stretch/>
        </p:blipFill>
        <p:spPr>
          <a:xfrm>
            <a:off x="10170491" y="4070524"/>
            <a:ext cx="1274597" cy="1517023"/>
          </a:xfrm>
          <a:prstGeom prst="rect">
            <a:avLst/>
          </a:prstGeom>
          <a:noFill/>
          <a:ln>
            <a:noFill/>
          </a:ln>
        </p:spPr>
      </p:pic>
      <p:cxnSp>
        <p:nvCxnSpPr>
          <p:cNvPr id="1141" name="Google Shape;1141;p52"/>
          <p:cNvCxnSpPr/>
          <p:nvPr/>
        </p:nvCxnSpPr>
        <p:spPr>
          <a:xfrm>
            <a:off x="4241804" y="1317487"/>
            <a:ext cx="0" cy="4174001"/>
          </a:xfrm>
          <a:prstGeom prst="straightConnector1">
            <a:avLst/>
          </a:prstGeom>
          <a:noFill/>
          <a:ln w="19050" cap="flat" cmpd="sng">
            <a:solidFill>
              <a:srgbClr val="595959"/>
            </a:solidFill>
            <a:prstDash val="solid"/>
            <a:miter lim="800000"/>
            <a:headEnd type="none" w="sm" len="sm"/>
            <a:tailEnd type="none" w="sm" len="sm"/>
          </a:ln>
        </p:spPr>
      </p:cxnSp>
      <p:pic>
        <p:nvPicPr>
          <p:cNvPr id="1142" name="Google Shape;1142;p52"/>
          <p:cNvPicPr preferRelativeResize="0"/>
          <p:nvPr/>
        </p:nvPicPr>
        <p:blipFill rotWithShape="1">
          <a:blip r:embed="rId11">
            <a:alphaModFix/>
          </a:blip>
          <a:srcRect/>
          <a:stretch/>
        </p:blipFill>
        <p:spPr>
          <a:xfrm>
            <a:off x="9360413" y="2472746"/>
            <a:ext cx="1284238" cy="12842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g3d32a5bfc8e_1_196" descr="A person and two boys sitting on grass&#10;&#10;AI-generated content may be incorrect."/>
          <p:cNvPicPr preferRelativeResize="0"/>
          <p:nvPr/>
        </p:nvPicPr>
        <p:blipFill rotWithShape="1">
          <a:blip r:embed="rId3">
            <a:alphaModFix/>
          </a:blip>
          <a:srcRect/>
          <a:stretch/>
        </p:blipFill>
        <p:spPr>
          <a:xfrm>
            <a:off x="5260791" y="3280951"/>
            <a:ext cx="4832932" cy="2229884"/>
          </a:xfrm>
          <a:prstGeom prst="rect">
            <a:avLst/>
          </a:prstGeom>
          <a:noFill/>
          <a:ln>
            <a:noFill/>
          </a:ln>
        </p:spPr>
      </p:pic>
      <p:pic>
        <p:nvPicPr>
          <p:cNvPr id="1308" name="Google Shape;1308;g3d32a5bfc8e_1_196" descr="A group of people posing for a photo&#10;&#10;AI-generated content may be incorrect."/>
          <p:cNvPicPr preferRelativeResize="0"/>
          <p:nvPr/>
        </p:nvPicPr>
        <p:blipFill rotWithShape="1">
          <a:blip r:embed="rId4">
            <a:alphaModFix/>
          </a:blip>
          <a:srcRect/>
          <a:stretch/>
        </p:blipFill>
        <p:spPr>
          <a:xfrm>
            <a:off x="255032" y="464418"/>
            <a:ext cx="5690683" cy="2628977"/>
          </a:xfrm>
          <a:prstGeom prst="rect">
            <a:avLst/>
          </a:prstGeom>
          <a:noFill/>
          <a:ln>
            <a:noFill/>
          </a:ln>
        </p:spPr>
      </p:pic>
      <p:pic>
        <p:nvPicPr>
          <p:cNvPr id="1309" name="Google Shape;1309;g3d32a5bfc8e_1_196" descr="A person with a child on his shoulders&#10;&#10;AI-generated content may be incorrect."/>
          <p:cNvPicPr preferRelativeResize="0"/>
          <p:nvPr/>
        </p:nvPicPr>
        <p:blipFill rotWithShape="1">
          <a:blip r:embed="rId5">
            <a:alphaModFix/>
          </a:blip>
          <a:srcRect/>
          <a:stretch/>
        </p:blipFill>
        <p:spPr>
          <a:xfrm>
            <a:off x="255032" y="3280951"/>
            <a:ext cx="4826808" cy="2229885"/>
          </a:xfrm>
          <a:prstGeom prst="rect">
            <a:avLst/>
          </a:prstGeom>
          <a:noFill/>
          <a:ln>
            <a:noFill/>
          </a:ln>
        </p:spPr>
      </p:pic>
      <p:pic>
        <p:nvPicPr>
          <p:cNvPr id="1310" name="Google Shape;1310;g3d32a5bfc8e_1_196" descr="A group of people walking in a field&#10;&#10;AI-generated content may be incorrect."/>
          <p:cNvPicPr preferRelativeResize="0"/>
          <p:nvPr/>
        </p:nvPicPr>
        <p:blipFill rotWithShape="1">
          <a:blip r:embed="rId6">
            <a:alphaModFix/>
          </a:blip>
          <a:srcRect/>
          <a:stretch/>
        </p:blipFill>
        <p:spPr>
          <a:xfrm>
            <a:off x="6096000" y="464418"/>
            <a:ext cx="5709110" cy="2637490"/>
          </a:xfrm>
          <a:prstGeom prst="rect">
            <a:avLst/>
          </a:prstGeom>
          <a:noFill/>
          <a:ln>
            <a:noFill/>
          </a:ln>
        </p:spPr>
      </p:pic>
      <p:pic>
        <p:nvPicPr>
          <p:cNvPr id="1311" name="Google Shape;1311;g3d32a5bfc8e_1_196" descr="A person holding a skateboard&#10;&#10;AI-generated content may be incorrect."/>
          <p:cNvPicPr preferRelativeResize="0"/>
          <p:nvPr/>
        </p:nvPicPr>
        <p:blipFill rotWithShape="1">
          <a:blip r:embed="rId7">
            <a:alphaModFix/>
          </a:blip>
          <a:srcRect/>
          <a:stretch/>
        </p:blipFill>
        <p:spPr>
          <a:xfrm>
            <a:off x="10371618" y="2795063"/>
            <a:ext cx="1433490" cy="3101923"/>
          </a:xfrm>
          <a:prstGeom prst="rect">
            <a:avLst/>
          </a:prstGeom>
          <a:noFill/>
          <a:ln>
            <a:noFill/>
          </a:ln>
        </p:spPr>
      </p:pic>
      <p:sp>
        <p:nvSpPr>
          <p:cNvPr id="1312" name="Google Shape;1312;g3d32a5bfc8e_1_196"/>
          <p:cNvSpPr txBox="1"/>
          <p:nvPr/>
        </p:nvSpPr>
        <p:spPr>
          <a:xfrm>
            <a:off x="3733574" y="5631802"/>
            <a:ext cx="441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1518F"/>
                </a:solidFill>
                <a:latin typeface="Montserrat"/>
                <a:ea typeface="Montserrat"/>
                <a:cs typeface="Montserrat"/>
                <a:sym typeface="Montserrat"/>
              </a:rPr>
              <a:t>Friends of the Poor Walk 2023</a:t>
            </a:r>
            <a:endParaRPr sz="1800" b="1">
              <a:solidFill>
                <a:srgbClr val="01518F"/>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g3d32a5bfc8e_1_205"/>
          <p:cNvSpPr txBox="1">
            <a:spLocks noGrp="1"/>
          </p:cNvSpPr>
          <p:nvPr>
            <p:ph type="title"/>
          </p:nvPr>
        </p:nvSpPr>
        <p:spPr>
          <a:xfrm>
            <a:off x="-59121" y="240553"/>
            <a:ext cx="12192000" cy="51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Montserrat"/>
              <a:buNone/>
            </a:pPr>
            <a:r>
              <a:rPr lang="en-US" sz="3200">
                <a:latin typeface="Montserrat"/>
                <a:ea typeface="Montserrat"/>
                <a:cs typeface="Montserrat"/>
                <a:sym typeface="Montserrat"/>
              </a:rPr>
              <a:t>We need youth, young adults &amp; diversity</a:t>
            </a:r>
            <a:endParaRPr/>
          </a:p>
        </p:txBody>
      </p:sp>
      <p:pic>
        <p:nvPicPr>
          <p:cNvPr id="1318" name="Google Shape;1318;g3d32a5bfc8e_1_205" descr="A group of people in blue shirts&#10;&#10;Description automatically generated"/>
          <p:cNvPicPr preferRelativeResize="0"/>
          <p:nvPr/>
        </p:nvPicPr>
        <p:blipFill rotWithShape="1">
          <a:blip r:embed="rId3">
            <a:alphaModFix/>
          </a:blip>
          <a:srcRect/>
          <a:stretch/>
        </p:blipFill>
        <p:spPr>
          <a:xfrm>
            <a:off x="9135338" y="2105113"/>
            <a:ext cx="2555237" cy="1697274"/>
          </a:xfrm>
          <a:prstGeom prst="rect">
            <a:avLst/>
          </a:prstGeom>
          <a:noFill/>
          <a:ln>
            <a:noFill/>
          </a:ln>
        </p:spPr>
      </p:pic>
      <p:pic>
        <p:nvPicPr>
          <p:cNvPr id="1319" name="Google Shape;1319;g3d32a5bfc8e_1_205" descr="A group of young men in blue vests&#10;&#10;Description automatically generated"/>
          <p:cNvPicPr preferRelativeResize="0"/>
          <p:nvPr/>
        </p:nvPicPr>
        <p:blipFill rotWithShape="1">
          <a:blip r:embed="rId4">
            <a:alphaModFix/>
          </a:blip>
          <a:srcRect/>
          <a:stretch/>
        </p:blipFill>
        <p:spPr>
          <a:xfrm>
            <a:off x="9831304" y="3940866"/>
            <a:ext cx="2065997" cy="1790531"/>
          </a:xfrm>
          <a:prstGeom prst="rect">
            <a:avLst/>
          </a:prstGeom>
          <a:noFill/>
          <a:ln>
            <a:noFill/>
          </a:ln>
        </p:spPr>
      </p:pic>
      <p:pic>
        <p:nvPicPr>
          <p:cNvPr id="1320" name="Google Shape;1320;g3d32a5bfc8e_1_205" descr="A group of people standing together and a person in a bear garment&#10;&#10;Description automatically generated"/>
          <p:cNvPicPr preferRelativeResize="0"/>
          <p:nvPr/>
        </p:nvPicPr>
        <p:blipFill rotWithShape="1">
          <a:blip r:embed="rId5">
            <a:alphaModFix/>
          </a:blip>
          <a:srcRect/>
          <a:stretch/>
        </p:blipFill>
        <p:spPr>
          <a:xfrm>
            <a:off x="7235622" y="4388499"/>
            <a:ext cx="2406025" cy="1598162"/>
          </a:xfrm>
          <a:prstGeom prst="rect">
            <a:avLst/>
          </a:prstGeom>
          <a:noFill/>
          <a:ln>
            <a:noFill/>
          </a:ln>
        </p:spPr>
      </p:pic>
      <p:pic>
        <p:nvPicPr>
          <p:cNvPr id="1321" name="Google Shape;1321;g3d32a5bfc8e_1_205" descr="A person and a child smiling&#10;&#10;Description automatically generated"/>
          <p:cNvPicPr preferRelativeResize="0"/>
          <p:nvPr/>
        </p:nvPicPr>
        <p:blipFill rotWithShape="1">
          <a:blip r:embed="rId6">
            <a:alphaModFix/>
          </a:blip>
          <a:srcRect/>
          <a:stretch/>
        </p:blipFill>
        <p:spPr>
          <a:xfrm>
            <a:off x="5850708" y="1144534"/>
            <a:ext cx="3096127" cy="1398853"/>
          </a:xfrm>
          <a:prstGeom prst="rect">
            <a:avLst/>
          </a:prstGeom>
          <a:noFill/>
          <a:ln>
            <a:noFill/>
          </a:ln>
        </p:spPr>
      </p:pic>
      <p:pic>
        <p:nvPicPr>
          <p:cNvPr id="1322" name="Google Shape;1322;g3d32a5bfc8e_1_205" descr="A group of people sitting together smiling&#10;&#10;Description automatically generated"/>
          <p:cNvPicPr preferRelativeResize="0"/>
          <p:nvPr/>
        </p:nvPicPr>
        <p:blipFill rotWithShape="1">
          <a:blip r:embed="rId7">
            <a:alphaModFix/>
          </a:blip>
          <a:srcRect/>
          <a:stretch/>
        </p:blipFill>
        <p:spPr>
          <a:xfrm>
            <a:off x="2254402" y="1144534"/>
            <a:ext cx="3245338" cy="1342898"/>
          </a:xfrm>
          <a:prstGeom prst="rect">
            <a:avLst/>
          </a:prstGeom>
          <a:noFill/>
          <a:ln>
            <a:noFill/>
          </a:ln>
        </p:spPr>
      </p:pic>
      <p:pic>
        <p:nvPicPr>
          <p:cNvPr id="1323" name="Google Shape;1323;g3d32a5bfc8e_1_205" descr="A blue circle with white text&#10;&#10;Description automatically generated"/>
          <p:cNvPicPr preferRelativeResize="0"/>
          <p:nvPr/>
        </p:nvPicPr>
        <p:blipFill rotWithShape="1">
          <a:blip r:embed="rId8">
            <a:alphaModFix/>
          </a:blip>
          <a:srcRect/>
          <a:stretch/>
        </p:blipFill>
        <p:spPr>
          <a:xfrm>
            <a:off x="4903165" y="2717800"/>
            <a:ext cx="1422400" cy="1422400"/>
          </a:xfrm>
          <a:prstGeom prst="rect">
            <a:avLst/>
          </a:prstGeom>
          <a:noFill/>
          <a:ln>
            <a:noFill/>
          </a:ln>
        </p:spPr>
      </p:pic>
      <p:pic>
        <p:nvPicPr>
          <p:cNvPr id="1324" name="Google Shape;1324;g3d32a5bfc8e_1_205" descr="A group of people standing in front of a table with signs&#10;&#10;Description automatically generated"/>
          <p:cNvPicPr preferRelativeResize="0"/>
          <p:nvPr/>
        </p:nvPicPr>
        <p:blipFill rotWithShape="1">
          <a:blip r:embed="rId9">
            <a:alphaModFix/>
          </a:blip>
          <a:srcRect/>
          <a:stretch/>
        </p:blipFill>
        <p:spPr>
          <a:xfrm>
            <a:off x="233763" y="4388499"/>
            <a:ext cx="1832496" cy="1342898"/>
          </a:xfrm>
          <a:prstGeom prst="rect">
            <a:avLst/>
          </a:prstGeom>
          <a:noFill/>
          <a:ln>
            <a:noFill/>
          </a:ln>
        </p:spPr>
      </p:pic>
      <p:pic>
        <p:nvPicPr>
          <p:cNvPr id="1325" name="Google Shape;1325;g3d32a5bfc8e_1_205" descr="A group of people posing for a photo&#10;&#10;Description automatically generated"/>
          <p:cNvPicPr preferRelativeResize="0"/>
          <p:nvPr/>
        </p:nvPicPr>
        <p:blipFill rotWithShape="1">
          <a:blip r:embed="rId10">
            <a:alphaModFix/>
          </a:blip>
          <a:srcRect/>
          <a:stretch/>
        </p:blipFill>
        <p:spPr>
          <a:xfrm>
            <a:off x="2449919" y="4608738"/>
            <a:ext cx="1832496" cy="1377923"/>
          </a:xfrm>
          <a:prstGeom prst="rect">
            <a:avLst/>
          </a:prstGeom>
          <a:noFill/>
          <a:ln>
            <a:noFill/>
          </a:ln>
        </p:spPr>
      </p:pic>
      <p:pic>
        <p:nvPicPr>
          <p:cNvPr id="1326" name="Google Shape;1326;g3d32a5bfc8e_1_205" descr="A group of people posing for a photo&#10;&#10;Description automatically generated"/>
          <p:cNvPicPr preferRelativeResize="0"/>
          <p:nvPr/>
        </p:nvPicPr>
        <p:blipFill rotWithShape="1">
          <a:blip r:embed="rId11">
            <a:alphaModFix/>
          </a:blip>
          <a:srcRect/>
          <a:stretch/>
        </p:blipFill>
        <p:spPr>
          <a:xfrm>
            <a:off x="2251405" y="2576702"/>
            <a:ext cx="2406026" cy="1809182"/>
          </a:xfrm>
          <a:prstGeom prst="rect">
            <a:avLst/>
          </a:prstGeom>
          <a:noFill/>
          <a:ln>
            <a:noFill/>
          </a:ln>
        </p:spPr>
      </p:pic>
      <p:pic>
        <p:nvPicPr>
          <p:cNvPr id="1327" name="Google Shape;1327;g3d32a5bfc8e_1_205" descr="A group of people posing for a photo&#10;&#10;Description automatically generated"/>
          <p:cNvPicPr preferRelativeResize="0"/>
          <p:nvPr/>
        </p:nvPicPr>
        <p:blipFill rotWithShape="1">
          <a:blip r:embed="rId12">
            <a:alphaModFix/>
          </a:blip>
          <a:srcRect/>
          <a:stretch/>
        </p:blipFill>
        <p:spPr>
          <a:xfrm>
            <a:off x="4793382" y="4308038"/>
            <a:ext cx="1802965" cy="1678623"/>
          </a:xfrm>
          <a:prstGeom prst="rect">
            <a:avLst/>
          </a:prstGeom>
          <a:noFill/>
          <a:ln>
            <a:noFill/>
          </a:ln>
        </p:spPr>
      </p:pic>
      <p:pic>
        <p:nvPicPr>
          <p:cNvPr id="1328" name="Google Shape;1328;g3d32a5bfc8e_1_205" descr="A group of girls standing around a trash can&#10;&#10;Description automatically generated"/>
          <p:cNvPicPr preferRelativeResize="0"/>
          <p:nvPr/>
        </p:nvPicPr>
        <p:blipFill rotWithShape="1">
          <a:blip r:embed="rId13">
            <a:alphaModFix/>
          </a:blip>
          <a:srcRect/>
          <a:stretch/>
        </p:blipFill>
        <p:spPr>
          <a:xfrm>
            <a:off x="6784850" y="2671740"/>
            <a:ext cx="1895001" cy="1895001"/>
          </a:xfrm>
          <a:prstGeom prst="rect">
            <a:avLst/>
          </a:prstGeom>
          <a:noFill/>
          <a:ln>
            <a:noFill/>
          </a:ln>
        </p:spPr>
      </p:pic>
      <p:pic>
        <p:nvPicPr>
          <p:cNvPr id="1329" name="Google Shape;1329;g3d32a5bfc8e_1_205" descr="A group of women in a warehouse&#10;&#10;Description automatically generated"/>
          <p:cNvPicPr preferRelativeResize="0"/>
          <p:nvPr/>
        </p:nvPicPr>
        <p:blipFill rotWithShape="1">
          <a:blip r:embed="rId14">
            <a:alphaModFix/>
          </a:blip>
          <a:srcRect/>
          <a:stretch/>
        </p:blipFill>
        <p:spPr>
          <a:xfrm>
            <a:off x="203460" y="2388215"/>
            <a:ext cx="1862799" cy="1862799"/>
          </a:xfrm>
          <a:prstGeom prst="rect">
            <a:avLst/>
          </a:prstGeom>
          <a:noFill/>
          <a:ln>
            <a:noFill/>
          </a:ln>
        </p:spPr>
      </p:pic>
      <p:sp>
        <p:nvSpPr>
          <p:cNvPr id="1330" name="Google Shape;1330;g3d32a5bfc8e_1_205"/>
          <p:cNvSpPr txBox="1"/>
          <p:nvPr/>
        </p:nvSpPr>
        <p:spPr>
          <a:xfrm>
            <a:off x="233763" y="731485"/>
            <a:ext cx="1832400" cy="147750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Young adult church attendance has </a:t>
            </a:r>
            <a:r>
              <a:rPr lang="en-US" sz="1800" b="1">
                <a:solidFill>
                  <a:schemeClr val="lt1"/>
                </a:solidFill>
                <a:latin typeface="Calibri"/>
                <a:ea typeface="Calibri"/>
                <a:cs typeface="Calibri"/>
                <a:sym typeface="Calibri"/>
              </a:rPr>
              <a:t>nearly doubled since 2020</a:t>
            </a:r>
            <a:r>
              <a:rPr lang="en-US" sz="1800">
                <a:solidFill>
                  <a:schemeClr val="lt1"/>
                </a:solidFill>
                <a:latin typeface="Calibri"/>
                <a:ea typeface="Calibri"/>
                <a:cs typeface="Calibri"/>
                <a:sym typeface="Calibri"/>
              </a:rPr>
              <a:t> </a:t>
            </a:r>
            <a:endParaRPr/>
          </a:p>
        </p:txBody>
      </p:sp>
      <p:sp>
        <p:nvSpPr>
          <p:cNvPr id="1331" name="Google Shape;1331;g3d32a5bfc8e_1_205"/>
          <p:cNvSpPr txBox="1"/>
          <p:nvPr/>
        </p:nvSpPr>
        <p:spPr>
          <a:xfrm>
            <a:off x="9135338" y="759779"/>
            <a:ext cx="2555100" cy="1200600"/>
          </a:xfrm>
          <a:prstGeom prst="rect">
            <a:avLst/>
          </a:prstGeom>
          <a:solidFill>
            <a:srgbClr val="A86CA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Young people are actively seeking </a:t>
            </a:r>
            <a:r>
              <a:rPr lang="en-US" sz="1800" b="1">
                <a:solidFill>
                  <a:schemeClr val="lt1"/>
                </a:solidFill>
                <a:latin typeface="Calibri"/>
                <a:ea typeface="Calibri"/>
                <a:cs typeface="Calibri"/>
                <a:sym typeface="Calibri"/>
              </a:rPr>
              <a:t>purpose, community, and meaning</a:t>
            </a: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g3d32a5bfc8e_1_166"/>
          <p:cNvSpPr txBox="1">
            <a:spLocks noGrp="1"/>
          </p:cNvSpPr>
          <p:nvPr>
            <p:ph type="title"/>
          </p:nvPr>
        </p:nvSpPr>
        <p:spPr>
          <a:xfrm>
            <a:off x="367076" y="365124"/>
            <a:ext cx="7596600" cy="52266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006BA8"/>
              </a:buClr>
              <a:buSzPts val="4400"/>
              <a:buFont typeface="Calibri"/>
              <a:buNone/>
            </a:pPr>
            <a:r>
              <a:rPr lang="en-US" b="1">
                <a:latin typeface="Calibri"/>
                <a:ea typeface="Calibri"/>
                <a:cs typeface="Calibri"/>
                <a:sym typeface="Calibri"/>
              </a:rPr>
              <a:t>			SERVICE TO THE POOR</a:t>
            </a:r>
            <a:br>
              <a:rPr lang="en-US" b="1">
                <a:latin typeface="Calibri"/>
                <a:ea typeface="Calibri"/>
                <a:cs typeface="Calibri"/>
                <a:sym typeface="Calibri"/>
              </a:rPr>
            </a:br>
            <a:br>
              <a:rPr lang="en-US" b="1">
                <a:latin typeface="Calibri"/>
                <a:ea typeface="Calibri"/>
                <a:cs typeface="Calibri"/>
                <a:sym typeface="Calibri"/>
              </a:rPr>
            </a:br>
            <a:r>
              <a:rPr lang="en-US" sz="2400" u="sng">
                <a:latin typeface="Calibri"/>
                <a:ea typeface="Calibri"/>
                <a:cs typeface="Calibri"/>
                <a:sym typeface="Calibri"/>
              </a:rPr>
              <a:t>IT BEGINS WITH US GOING TO THEM.</a:t>
            </a:r>
            <a:br>
              <a:rPr lang="en-US" sz="2400" u="sng">
                <a:latin typeface="Calibri"/>
                <a:ea typeface="Calibri"/>
                <a:cs typeface="Calibri"/>
                <a:sym typeface="Calibri"/>
              </a:rPr>
            </a:br>
            <a:br>
              <a:rPr lang="en-US" sz="2400" u="sng">
                <a:latin typeface="Calibri"/>
                <a:ea typeface="Calibri"/>
                <a:cs typeface="Calibri"/>
                <a:sym typeface="Calibri"/>
              </a:rPr>
            </a:br>
            <a:r>
              <a:rPr lang="en-US" sz="2400">
                <a:solidFill>
                  <a:schemeClr val="dk1"/>
                </a:solidFill>
                <a:latin typeface="Calibri"/>
                <a:ea typeface="Calibri"/>
                <a:cs typeface="Calibri"/>
                <a:sym typeface="Calibri"/>
              </a:rPr>
              <a:t>THIS CAN NOT BE STRESSED ENOUGH.</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IN THE RULE IT STATES:</a:t>
            </a:r>
            <a:r>
              <a:rPr lang="en-US" sz="2400" i="1">
                <a:latin typeface="Calibri"/>
                <a:ea typeface="Calibri"/>
                <a:cs typeface="Calibri"/>
                <a:sym typeface="Calibri"/>
              </a:rPr>
              <a:t>“VISITS TO THOSE IN NEED SHOULD BE MADE IN THEIR ENVIRONMENTS.”</a:t>
            </a:r>
            <a:br>
              <a:rPr lang="en-US" sz="2400" u="sng">
                <a:latin typeface="Calibri"/>
                <a:ea typeface="Calibri"/>
                <a:cs typeface="Calibri"/>
                <a:sym typeface="Calibri"/>
              </a:rPr>
            </a:br>
            <a:br>
              <a:rPr lang="en-US" sz="2400" u="sng">
                <a:latin typeface="Calibri"/>
                <a:ea typeface="Calibri"/>
                <a:cs typeface="Calibri"/>
                <a:sym typeface="Calibri"/>
              </a:rPr>
            </a:br>
            <a:r>
              <a:rPr lang="en-US" sz="2000">
                <a:solidFill>
                  <a:schemeClr val="dk1"/>
                </a:solidFill>
                <a:latin typeface="Calibri"/>
                <a:ea typeface="Calibri"/>
                <a:cs typeface="Calibri"/>
                <a:sym typeface="Calibri"/>
              </a:rPr>
              <a:t>WE DID 2 EVENTS IN 2023 FOR THE HOMELESS LIVING IN A LOCAL PARK IN GREEN BAY.. THE FIRST WAS A FULL BREAKFAST, LUNCH, SUPPLIES AND GAMES.</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THE SECOND WAS PIZZA, PIE AND BINGO!</a:t>
            </a: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p:txBody>
      </p:sp>
      <p:pic>
        <p:nvPicPr>
          <p:cNvPr id="1337" name="Google Shape;1337;g3d32a5bfc8e_1_166"/>
          <p:cNvPicPr preferRelativeResize="0"/>
          <p:nvPr/>
        </p:nvPicPr>
        <p:blipFill rotWithShape="1">
          <a:blip r:embed="rId3">
            <a:alphaModFix/>
          </a:blip>
          <a:srcRect/>
          <a:stretch/>
        </p:blipFill>
        <p:spPr>
          <a:xfrm>
            <a:off x="7897250" y="365125"/>
            <a:ext cx="3162240" cy="1387339"/>
          </a:xfrm>
          <a:prstGeom prst="rect">
            <a:avLst/>
          </a:prstGeom>
          <a:noFill/>
          <a:ln>
            <a:noFill/>
          </a:ln>
        </p:spPr>
      </p:pic>
      <p:pic>
        <p:nvPicPr>
          <p:cNvPr id="1338" name="Google Shape;1338;g3d32a5bfc8e_1_166"/>
          <p:cNvPicPr preferRelativeResize="0"/>
          <p:nvPr/>
        </p:nvPicPr>
        <p:blipFill rotWithShape="1">
          <a:blip r:embed="rId4">
            <a:alphaModFix/>
          </a:blip>
          <a:srcRect/>
          <a:stretch/>
        </p:blipFill>
        <p:spPr>
          <a:xfrm>
            <a:off x="7897250" y="4139264"/>
            <a:ext cx="3162240" cy="1452334"/>
          </a:xfrm>
          <a:prstGeom prst="rect">
            <a:avLst/>
          </a:prstGeom>
          <a:noFill/>
          <a:ln>
            <a:noFill/>
          </a:ln>
        </p:spPr>
      </p:pic>
      <p:pic>
        <p:nvPicPr>
          <p:cNvPr id="1339" name="Google Shape;1339;g3d32a5bfc8e_1_166"/>
          <p:cNvPicPr preferRelativeResize="0"/>
          <p:nvPr/>
        </p:nvPicPr>
        <p:blipFill rotWithShape="1">
          <a:blip r:embed="rId5">
            <a:alphaModFix/>
          </a:blip>
          <a:srcRect/>
          <a:stretch/>
        </p:blipFill>
        <p:spPr>
          <a:xfrm>
            <a:off x="7897249" y="2215418"/>
            <a:ext cx="3162240" cy="1460889"/>
          </a:xfrm>
          <a:prstGeom prst="rect">
            <a:avLst/>
          </a:prstGeom>
          <a:noFill/>
          <a:ln>
            <a:noFill/>
          </a:ln>
        </p:spPr>
      </p:pic>
      <p:pic>
        <p:nvPicPr>
          <p:cNvPr id="1340" name="Google Shape;1340;g3d32a5bfc8e_1_166"/>
          <p:cNvPicPr preferRelativeResize="0"/>
          <p:nvPr/>
        </p:nvPicPr>
        <p:blipFill rotWithShape="1">
          <a:blip r:embed="rId6">
            <a:alphaModFix/>
          </a:blip>
          <a:srcRect/>
          <a:stretch/>
        </p:blipFill>
        <p:spPr>
          <a:xfrm>
            <a:off x="380145" y="82193"/>
            <a:ext cx="1258157" cy="7896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g3d32a5bfc8e_1_174"/>
          <p:cNvSpPr txBox="1">
            <a:spLocks noGrp="1"/>
          </p:cNvSpPr>
          <p:nvPr>
            <p:ph type="title"/>
          </p:nvPr>
        </p:nvSpPr>
        <p:spPr>
          <a:xfrm>
            <a:off x="113448" y="-228136"/>
            <a:ext cx="11965200" cy="13257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006BA8"/>
              </a:buClr>
              <a:buSzPts val="4400"/>
              <a:buFont typeface="Century Gothic"/>
              <a:buNone/>
            </a:pPr>
            <a:br>
              <a:rPr lang="en-US" b="1"/>
            </a:br>
            <a:r>
              <a:rPr lang="en-US" sz="4000" b="1"/>
              <a:t>MAKE YOUR CONFERENCE AS STRONG AS POSSIBLE!</a:t>
            </a:r>
            <a:endParaRPr/>
          </a:p>
        </p:txBody>
      </p:sp>
      <p:sp>
        <p:nvSpPr>
          <p:cNvPr id="1346" name="Google Shape;1346;g3d32a5bfc8e_1_174"/>
          <p:cNvSpPr txBox="1">
            <a:spLocks noGrp="1"/>
          </p:cNvSpPr>
          <p:nvPr>
            <p:ph type="body" idx="1"/>
          </p:nvPr>
        </p:nvSpPr>
        <p:spPr>
          <a:xfrm>
            <a:off x="4104167" y="1076063"/>
            <a:ext cx="7449300" cy="4351200"/>
          </a:xfrm>
          <a:prstGeom prst="rect">
            <a:avLst/>
          </a:prstGeom>
          <a:noFill/>
          <a:ln>
            <a:noFill/>
          </a:ln>
        </p:spPr>
        <p:txBody>
          <a:bodyPr spcFirstLastPara="1" wrap="square" lIns="91425" tIns="45700" rIns="91425" bIns="45700" anchor="t" anchorCtr="0">
            <a:normAutofit fontScale="55000" lnSpcReduction="20000"/>
          </a:bodyPr>
          <a:lstStyle/>
          <a:p>
            <a:pPr marL="342900" lvl="0" indent="-285750" algn="l" rtl="0">
              <a:spcBef>
                <a:spcPts val="0"/>
              </a:spcBef>
              <a:spcAft>
                <a:spcPts val="0"/>
              </a:spcAft>
              <a:buSzPct val="150000"/>
              <a:buChar char="•"/>
            </a:pPr>
            <a:r>
              <a:rPr lang="en-US" sz="4000">
                <a:latin typeface="Calibri"/>
                <a:ea typeface="Calibri"/>
                <a:cs typeface="Calibri"/>
                <a:sym typeface="Calibri"/>
              </a:rPr>
              <a:t>There are numerous opportunities for learning!</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Ozanam Orientation</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Invitation for Renewal</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Printed Material</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Webinars</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Meetings</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Serving in Hope formation program</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Invitation To Serve</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Culture of Welcome</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Standards of Excellence</a:t>
            </a:r>
            <a:endParaRPr/>
          </a:p>
          <a:p>
            <a:pPr marL="0" lvl="0" indent="0" algn="ctr" rtl="0">
              <a:spcBef>
                <a:spcPts val="1000"/>
              </a:spcBef>
              <a:spcAft>
                <a:spcPts val="0"/>
              </a:spcAft>
              <a:buSzPct val="150000"/>
              <a:buNone/>
            </a:pPr>
            <a:endParaRPr sz="4000">
              <a:latin typeface="Calibri"/>
              <a:ea typeface="Calibri"/>
              <a:cs typeface="Calibri"/>
              <a:sym typeface="Calibri"/>
            </a:endParaRPr>
          </a:p>
          <a:p>
            <a:pPr marL="0" lvl="0" indent="0" algn="l" rtl="0">
              <a:spcBef>
                <a:spcPts val="1000"/>
              </a:spcBef>
              <a:spcAft>
                <a:spcPts val="0"/>
              </a:spcAft>
              <a:buSzPct val="150000"/>
              <a:buNone/>
            </a:pPr>
            <a:r>
              <a:rPr lang="en-US" sz="5100" b="1">
                <a:latin typeface="Calibri"/>
                <a:ea typeface="Calibri"/>
                <a:cs typeface="Calibri"/>
                <a:sym typeface="Calibri"/>
              </a:rPr>
              <a:t>Never Quit Learning!</a:t>
            </a:r>
            <a:endParaRPr/>
          </a:p>
        </p:txBody>
      </p:sp>
      <p:pic>
        <p:nvPicPr>
          <p:cNvPr id="1347" name="Google Shape;1347;g3d32a5bfc8e_1_174" descr="Person in toga sitting alone"/>
          <p:cNvPicPr preferRelativeResize="0"/>
          <p:nvPr/>
        </p:nvPicPr>
        <p:blipFill rotWithShape="1">
          <a:blip r:embed="rId3">
            <a:alphaModFix/>
          </a:blip>
          <a:srcRect/>
          <a:stretch/>
        </p:blipFill>
        <p:spPr>
          <a:xfrm>
            <a:off x="434531" y="1076063"/>
            <a:ext cx="3463852" cy="2309233"/>
          </a:xfrm>
          <a:prstGeom prst="rect">
            <a:avLst/>
          </a:prstGeom>
          <a:noFill/>
          <a:ln>
            <a:noFill/>
          </a:ln>
        </p:spPr>
      </p:pic>
      <p:pic>
        <p:nvPicPr>
          <p:cNvPr id="1348" name="Google Shape;1348;g3d32a5bfc8e_1_174" descr="Children in class"/>
          <p:cNvPicPr preferRelativeResize="0"/>
          <p:nvPr/>
        </p:nvPicPr>
        <p:blipFill rotWithShape="1">
          <a:blip r:embed="rId4">
            <a:alphaModFix/>
          </a:blip>
          <a:srcRect/>
          <a:stretch/>
        </p:blipFill>
        <p:spPr>
          <a:xfrm>
            <a:off x="434531" y="3472703"/>
            <a:ext cx="3463852" cy="2095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g3d32a5bfc8e_1_181"/>
          <p:cNvSpPr txBox="1"/>
          <p:nvPr/>
        </p:nvSpPr>
        <p:spPr>
          <a:xfrm>
            <a:off x="4450142" y="208155"/>
            <a:ext cx="6138900" cy="2216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OK, you ask someone to consider joining SVDP.  </a:t>
            </a:r>
            <a:r>
              <a:rPr lang="en-US" sz="2000" b="1">
                <a:solidFill>
                  <a:srgbClr val="006BA8"/>
                </a:solidFill>
                <a:latin typeface="Calibri"/>
                <a:ea typeface="Calibri"/>
                <a:cs typeface="Calibri"/>
                <a:sym typeface="Calibri"/>
              </a:rPr>
              <a:t>What now? </a:t>
            </a:r>
            <a:endParaRPr/>
          </a:p>
          <a:p>
            <a:pPr marL="0" marR="0" lvl="0" indent="0" algn="ctr" rtl="0">
              <a:spcBef>
                <a:spcPts val="0"/>
              </a:spcBef>
              <a:spcAft>
                <a:spcPts val="0"/>
              </a:spcAft>
              <a:buNone/>
            </a:pP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a:solidFill>
                  <a:schemeClr val="dk1"/>
                </a:solidFill>
                <a:latin typeface="Calibri"/>
                <a:ea typeface="Calibri"/>
                <a:cs typeface="Calibri"/>
                <a:sym typeface="Calibri"/>
              </a:rPr>
              <a:t>You did an Invitation To Serve at Church and have a follow up meeting.  </a:t>
            </a:r>
            <a:r>
              <a:rPr lang="en-US" sz="2000" b="1">
                <a:solidFill>
                  <a:srgbClr val="006BA8"/>
                </a:solidFill>
                <a:latin typeface="Calibri"/>
                <a:ea typeface="Calibri"/>
                <a:cs typeface="Calibri"/>
                <a:sym typeface="Calibri"/>
              </a:rPr>
              <a:t>What’s next?</a:t>
            </a:r>
            <a:endParaRPr/>
          </a:p>
          <a:p>
            <a:pPr marL="0" marR="0" lvl="0" indent="0" algn="ctr" rtl="0">
              <a:spcBef>
                <a:spcPts val="0"/>
              </a:spcBef>
              <a:spcAft>
                <a:spcPts val="0"/>
              </a:spcAft>
              <a:buNone/>
            </a:pP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354" name="Google Shape;1354;g3d32a5bfc8e_1_181" descr="A sign with a purple flower on it&#10;&#10;AI-generated content may be incorrect."/>
          <p:cNvPicPr preferRelativeResize="0"/>
          <p:nvPr/>
        </p:nvPicPr>
        <p:blipFill rotWithShape="1">
          <a:blip r:embed="rId3">
            <a:alphaModFix/>
          </a:blip>
          <a:srcRect/>
          <a:stretch/>
        </p:blipFill>
        <p:spPr>
          <a:xfrm>
            <a:off x="823958" y="118671"/>
            <a:ext cx="2729948" cy="1820965"/>
          </a:xfrm>
          <a:prstGeom prst="rect">
            <a:avLst/>
          </a:prstGeom>
          <a:noFill/>
          <a:ln>
            <a:noFill/>
          </a:ln>
        </p:spPr>
      </p:pic>
      <p:sp>
        <p:nvSpPr>
          <p:cNvPr id="1355" name="Google Shape;1355;g3d32a5bfc8e_1_181"/>
          <p:cNvSpPr txBox="1"/>
          <p:nvPr/>
        </p:nvSpPr>
        <p:spPr>
          <a:xfrm>
            <a:off x="904126" y="1939636"/>
            <a:ext cx="11065200" cy="4002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Create a Culture of Welcome in your Conference!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1800"/>
              <a:buFont typeface="NTR"/>
              <a:buChar char="→"/>
            </a:pPr>
            <a:r>
              <a:rPr lang="en-US" sz="1800">
                <a:solidFill>
                  <a:schemeClr val="dk1"/>
                </a:solidFill>
                <a:latin typeface="Calibri"/>
                <a:ea typeface="Calibri"/>
                <a:cs typeface="Calibri"/>
                <a:sym typeface="Calibri"/>
              </a:rPr>
              <a:t>Use the National Council Template: Creating a Culture of Welcome</a:t>
            </a:r>
            <a:endParaRPr/>
          </a:p>
          <a:p>
            <a:pPr marL="285750" marR="0" lvl="0" indent="-171450" algn="l" rtl="0">
              <a:spcBef>
                <a:spcPts val="0"/>
              </a:spcBef>
              <a:spcAft>
                <a:spcPts val="0"/>
              </a:spcAft>
              <a:buClr>
                <a:srgbClr val="006BA8"/>
              </a:buClr>
              <a:buSzPts val="1800"/>
              <a:buFont typeface="NTR"/>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1800"/>
              <a:buFont typeface="NTR"/>
              <a:buChar char="→"/>
            </a:pPr>
            <a:r>
              <a:rPr lang="en-US" sz="1800">
                <a:solidFill>
                  <a:schemeClr val="dk1"/>
                </a:solidFill>
                <a:latin typeface="Calibri"/>
                <a:ea typeface="Calibri"/>
                <a:cs typeface="Calibri"/>
                <a:sym typeface="Calibri"/>
              </a:rPr>
              <a:t>Be flexible on meeting times and activities. (pizza parties, work shifts together at food pantries, stores, shelters, family dinners together…..etc.) Be creative!</a:t>
            </a:r>
            <a:endParaRPr/>
          </a:p>
          <a:p>
            <a:pPr marL="285750" marR="0" lvl="0" indent="-171450" algn="l" rtl="0">
              <a:spcBef>
                <a:spcPts val="0"/>
              </a:spcBef>
              <a:spcAft>
                <a:spcPts val="0"/>
              </a:spcAft>
              <a:buClr>
                <a:srgbClr val="006BA8"/>
              </a:buClr>
              <a:buSzPts val="1800"/>
              <a:buFont typeface="NTR"/>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1800"/>
              <a:buFont typeface="NTR"/>
              <a:buChar char="→"/>
            </a:pPr>
            <a:r>
              <a:rPr lang="en-US" sz="1800">
                <a:solidFill>
                  <a:schemeClr val="dk1"/>
                </a:solidFill>
                <a:latin typeface="Calibri"/>
                <a:ea typeface="Calibri"/>
                <a:cs typeface="Calibri"/>
                <a:sym typeface="Calibri"/>
              </a:rPr>
              <a:t>Tell them they will see the Face of Christ in the Poor. </a:t>
            </a:r>
            <a:endParaRPr/>
          </a:p>
          <a:p>
            <a:pPr marL="285750" marR="0" lvl="0" indent="-171450" algn="l" rtl="0">
              <a:spcBef>
                <a:spcPts val="0"/>
              </a:spcBef>
              <a:spcAft>
                <a:spcPts val="0"/>
              </a:spcAft>
              <a:buClr>
                <a:srgbClr val="006BA8"/>
              </a:buClr>
              <a:buSzPts val="1800"/>
              <a:buFont typeface="NTR"/>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1800"/>
              <a:buFont typeface="NTR"/>
              <a:buChar char="→"/>
            </a:pPr>
            <a:r>
              <a:rPr lang="en-US" sz="1800">
                <a:solidFill>
                  <a:schemeClr val="dk1"/>
                </a:solidFill>
                <a:latin typeface="Calibri"/>
                <a:ea typeface="Calibri"/>
                <a:cs typeface="Calibri"/>
                <a:sym typeface="Calibri"/>
              </a:rPr>
              <a:t>Tell them about life changing home visits. Transformative! For both the Vincentian and our Friend in Need. Use personal examples.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Always remember the 3 tenets of SVDP: Spirituality, Friendship and Service to the Poor!!!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65"/>
          <p:cNvSpPr txBox="1">
            <a:spLocks noGrp="1"/>
          </p:cNvSpPr>
          <p:nvPr>
            <p:ph type="title"/>
          </p:nvPr>
        </p:nvSpPr>
        <p:spPr>
          <a:xfrm>
            <a:off x="838200" y="365125"/>
            <a:ext cx="10515600" cy="6462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So, who do you ask?</a:t>
            </a:r>
            <a:endParaRPr/>
          </a:p>
        </p:txBody>
      </p:sp>
      <p:sp>
        <p:nvSpPr>
          <p:cNvPr id="1361" name="Google Shape;1361;p65"/>
          <p:cNvSpPr txBox="1">
            <a:spLocks noGrp="1"/>
          </p:cNvSpPr>
          <p:nvPr>
            <p:ph type="body" idx="1"/>
          </p:nvPr>
        </p:nvSpPr>
        <p:spPr>
          <a:xfrm>
            <a:off x="838200" y="1395663"/>
            <a:ext cx="8282152" cy="4991281"/>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000"/>
              <a:buFont typeface="Montserrat"/>
              <a:buAutoNum type="arabicPeriod"/>
            </a:pPr>
            <a:r>
              <a:rPr lang="en-US">
                <a:latin typeface="Calibri"/>
                <a:ea typeface="Calibri"/>
                <a:cs typeface="Calibri"/>
                <a:sym typeface="Calibri"/>
              </a:rPr>
              <a:t>Look around you in Church.</a:t>
            </a:r>
            <a:endParaRPr/>
          </a:p>
          <a:p>
            <a:pPr marL="514350" lvl="0" indent="-514350" algn="l" rtl="0">
              <a:lnSpc>
                <a:spcPct val="90000"/>
              </a:lnSpc>
              <a:spcBef>
                <a:spcPts val="1000"/>
              </a:spcBef>
              <a:spcAft>
                <a:spcPts val="0"/>
              </a:spcAft>
              <a:buClr>
                <a:schemeClr val="dk1"/>
              </a:buClr>
              <a:buSzPts val="2000"/>
              <a:buFont typeface="Montserrat"/>
              <a:buAutoNum type="arabicPeriod"/>
            </a:pPr>
            <a:r>
              <a:rPr lang="en-US">
                <a:latin typeface="Calibri"/>
                <a:ea typeface="Calibri"/>
                <a:cs typeface="Calibri"/>
                <a:sym typeface="Calibri"/>
              </a:rPr>
              <a:t>Ask your parish Priest or Deacon who he thinks would make a good Vincentian.</a:t>
            </a:r>
            <a:endParaRPr/>
          </a:p>
          <a:p>
            <a:pPr marL="514350" lvl="0" indent="-514350" algn="l" rtl="0">
              <a:lnSpc>
                <a:spcPct val="90000"/>
              </a:lnSpc>
              <a:spcBef>
                <a:spcPts val="1000"/>
              </a:spcBef>
              <a:spcAft>
                <a:spcPts val="0"/>
              </a:spcAft>
              <a:buClr>
                <a:schemeClr val="dk1"/>
              </a:buClr>
              <a:buSzPts val="2000"/>
              <a:buFont typeface="Montserrat"/>
              <a:buAutoNum type="arabicPeriod"/>
            </a:pPr>
            <a:r>
              <a:rPr lang="en-US">
                <a:latin typeface="Calibri"/>
                <a:ea typeface="Calibri"/>
                <a:cs typeface="Calibri"/>
                <a:sym typeface="Calibri"/>
              </a:rPr>
              <a:t>If you want to get something done ask a busy person.</a:t>
            </a:r>
            <a:endParaRPr/>
          </a:p>
          <a:p>
            <a:pPr marL="514350" lvl="0" indent="-514350" algn="l" rtl="0">
              <a:lnSpc>
                <a:spcPct val="90000"/>
              </a:lnSpc>
              <a:spcBef>
                <a:spcPts val="1000"/>
              </a:spcBef>
              <a:spcAft>
                <a:spcPts val="0"/>
              </a:spcAft>
              <a:buClr>
                <a:schemeClr val="dk1"/>
              </a:buClr>
              <a:buSzPts val="2000"/>
              <a:buFont typeface="Montserrat"/>
              <a:buAutoNum type="arabicPeriod"/>
            </a:pPr>
            <a:r>
              <a:rPr lang="en-US">
                <a:latin typeface="Calibri"/>
                <a:ea typeface="Calibri"/>
                <a:cs typeface="Calibri"/>
                <a:sym typeface="Calibri"/>
              </a:rPr>
              <a:t>Check out the Lectors, Ushers, Eucharistic Ministers, Rel. Ed. Teachers, Knights of Columbus, Confirmation Students!</a:t>
            </a:r>
            <a:endParaRPr/>
          </a:p>
          <a:p>
            <a:pPr marL="514350" lvl="0" indent="-514350" algn="l" rtl="0">
              <a:lnSpc>
                <a:spcPct val="90000"/>
              </a:lnSpc>
              <a:spcBef>
                <a:spcPts val="1000"/>
              </a:spcBef>
              <a:spcAft>
                <a:spcPts val="0"/>
              </a:spcAft>
              <a:buClr>
                <a:schemeClr val="dk1"/>
              </a:buClr>
              <a:buSzPts val="2000"/>
              <a:buFont typeface="Montserrat"/>
              <a:buAutoNum type="arabicPeriod"/>
            </a:pPr>
            <a:r>
              <a:rPr lang="en-US">
                <a:latin typeface="Calibri"/>
                <a:ea typeface="Calibri"/>
                <a:cs typeface="Calibri"/>
                <a:sym typeface="Calibri"/>
              </a:rPr>
              <a:t>You only have to find One!</a:t>
            </a:r>
            <a:endParaRPr/>
          </a:p>
          <a:p>
            <a:pPr marL="514350" lvl="0" indent="-514350" algn="l" rtl="0">
              <a:lnSpc>
                <a:spcPct val="90000"/>
              </a:lnSpc>
              <a:spcBef>
                <a:spcPts val="1000"/>
              </a:spcBef>
              <a:spcAft>
                <a:spcPts val="0"/>
              </a:spcAft>
              <a:buClr>
                <a:schemeClr val="dk1"/>
              </a:buClr>
              <a:buSzPts val="2000"/>
              <a:buFont typeface="Montserrat"/>
              <a:buAutoNum type="arabicPeriod"/>
            </a:pPr>
            <a:r>
              <a:rPr lang="en-US">
                <a:latin typeface="Calibri"/>
                <a:ea typeface="Calibri"/>
                <a:cs typeface="Calibri"/>
                <a:sym typeface="Calibri"/>
              </a:rPr>
              <a:t>But beware, it could change both your lives!</a:t>
            </a:r>
            <a:endParaRPr/>
          </a:p>
        </p:txBody>
      </p:sp>
      <p:pic>
        <p:nvPicPr>
          <p:cNvPr id="1362" name="Google Shape;1362;p65" descr="Child playing in the sheets"/>
          <p:cNvPicPr preferRelativeResize="0"/>
          <p:nvPr/>
        </p:nvPicPr>
        <p:blipFill rotWithShape="1">
          <a:blip r:embed="rId3">
            <a:alphaModFix/>
          </a:blip>
          <a:srcRect/>
          <a:stretch/>
        </p:blipFill>
        <p:spPr>
          <a:xfrm>
            <a:off x="9293468" y="263660"/>
            <a:ext cx="2518908" cy="16634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70"/>
          <p:cNvSpPr txBox="1">
            <a:spLocks noGrp="1"/>
          </p:cNvSpPr>
          <p:nvPr>
            <p:ph type="title"/>
          </p:nvPr>
        </p:nvSpPr>
        <p:spPr>
          <a:xfrm>
            <a:off x="0" y="379168"/>
            <a:ext cx="12192000" cy="76238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Give me some of that Wisdom!</a:t>
            </a:r>
            <a:endParaRPr/>
          </a:p>
        </p:txBody>
      </p:sp>
      <p:sp>
        <p:nvSpPr>
          <p:cNvPr id="1368" name="Google Shape;1368;p70"/>
          <p:cNvSpPr txBox="1"/>
          <p:nvPr/>
        </p:nvSpPr>
        <p:spPr>
          <a:xfrm>
            <a:off x="4731489" y="1427955"/>
            <a:ext cx="7322287" cy="44319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Many of our older Vincentians are aging out of home visits.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Does that mean done being active Vincentians? </a:t>
            </a:r>
            <a:r>
              <a:rPr lang="en-US" sz="1800" b="1">
                <a:solidFill>
                  <a:srgbClr val="006BA8"/>
                </a:solidFill>
                <a:latin typeface="Calibri"/>
                <a:ea typeface="Calibri"/>
                <a:cs typeface="Calibri"/>
                <a:sym typeface="Calibri"/>
              </a:rPr>
              <a:t>ABSOLUTELY NOT!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Does that mean we stop doing home visits?  </a:t>
            </a:r>
            <a:r>
              <a:rPr lang="en-US" sz="1800" b="1">
                <a:solidFill>
                  <a:srgbClr val="006BA8"/>
                </a:solidFill>
                <a:latin typeface="Calibri"/>
                <a:ea typeface="Calibri"/>
                <a:cs typeface="Calibri"/>
                <a:sym typeface="Calibri"/>
              </a:rPr>
              <a:t>ABSOLUTELY NOT!</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Many opportunities are available to participate: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Conference Officer positions | Call back person | Assist with Annual Reports</a:t>
            </a:r>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Spiritual Advisors</a:t>
            </a:r>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Maintain Conference records | Participate in Conference or Council events </a:t>
            </a:r>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Mentor new members on Home Visits | Caller at Bingo night </a:t>
            </a:r>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Volunteer in the Food Pantry | Make quilts for our FINs,</a:t>
            </a:r>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Put together toiletry kits | Write thank you notes | Pray for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The list goes on!</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69" name="Google Shape;1369;p70" descr="An old couple jumping in the air"/>
          <p:cNvPicPr preferRelativeResize="0">
            <a:picLocks noGrp="1"/>
          </p:cNvPicPr>
          <p:nvPr>
            <p:ph type="body" idx="1"/>
          </p:nvPr>
        </p:nvPicPr>
        <p:blipFill rotWithShape="1">
          <a:blip r:embed="rId3">
            <a:alphaModFix/>
          </a:blip>
          <a:srcRect/>
          <a:stretch/>
        </p:blipFill>
        <p:spPr>
          <a:xfrm>
            <a:off x="308344" y="1648047"/>
            <a:ext cx="4427786" cy="337052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71"/>
          <p:cNvSpPr txBox="1">
            <a:spLocks noGrp="1"/>
          </p:cNvSpPr>
          <p:nvPr>
            <p:ph type="body" idx="1"/>
          </p:nvPr>
        </p:nvSpPr>
        <p:spPr>
          <a:xfrm>
            <a:off x="66976" y="2944200"/>
            <a:ext cx="12469200" cy="3913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400"/>
              <a:buNone/>
            </a:pPr>
            <a:r>
              <a:rPr lang="en-US" sz="4400" b="1">
                <a:solidFill>
                  <a:schemeClr val="accent1"/>
                </a:solidFill>
                <a:latin typeface="Montserrat"/>
                <a:ea typeface="Montserrat"/>
                <a:cs typeface="Montserrat"/>
                <a:sym typeface="Montserrat"/>
              </a:rPr>
              <a:t>Leadership Development</a:t>
            </a:r>
            <a:endParaRPr>
              <a:solidFill>
                <a:schemeClr val="accent1"/>
              </a:solidFill>
              <a:latin typeface="Montserrat"/>
              <a:ea typeface="Montserrat"/>
              <a:cs typeface="Montserrat"/>
              <a:sym typeface="Montserrat"/>
            </a:endParaRPr>
          </a:p>
          <a:p>
            <a:pPr marL="0" lvl="0" indent="0" algn="r" rtl="0">
              <a:lnSpc>
                <a:spcPct val="90000"/>
              </a:lnSpc>
              <a:spcBef>
                <a:spcPts val="1000"/>
              </a:spcBef>
              <a:spcAft>
                <a:spcPts val="0"/>
              </a:spcAft>
              <a:buClr>
                <a:schemeClr val="dk1"/>
              </a:buClr>
              <a:buSzPts val="2400"/>
              <a:buNone/>
            </a:pPr>
            <a:endParaRPr sz="2400"/>
          </a:p>
          <a:p>
            <a:pPr marL="0" lvl="0" indent="0" algn="r" rtl="0">
              <a:lnSpc>
                <a:spcPct val="90000"/>
              </a:lnSpc>
              <a:spcBef>
                <a:spcPts val="1000"/>
              </a:spcBef>
              <a:spcAft>
                <a:spcPts val="0"/>
              </a:spcAft>
              <a:buClr>
                <a:schemeClr val="dk1"/>
              </a:buClr>
              <a:buSzPts val="2400"/>
              <a:buNone/>
            </a:pPr>
            <a:endParaRPr sz="2400"/>
          </a:p>
          <a:p>
            <a:pPr marL="0" lvl="0" indent="0" algn="r" rtl="0">
              <a:lnSpc>
                <a:spcPct val="90000"/>
              </a:lnSpc>
              <a:spcBef>
                <a:spcPts val="1000"/>
              </a:spcBef>
              <a:spcAft>
                <a:spcPts val="0"/>
              </a:spcAft>
              <a:buClr>
                <a:schemeClr val="dk1"/>
              </a:buClr>
              <a:buSzPts val="2400"/>
              <a:buNone/>
            </a:pPr>
            <a:endParaRPr sz="2400"/>
          </a:p>
          <a:p>
            <a:pPr marL="0" lvl="0" indent="0" algn="r" rtl="0">
              <a:lnSpc>
                <a:spcPct val="90000"/>
              </a:lnSpc>
              <a:spcBef>
                <a:spcPts val="1000"/>
              </a:spcBef>
              <a:spcAft>
                <a:spcPts val="0"/>
              </a:spcAft>
              <a:buClr>
                <a:schemeClr val="dk1"/>
              </a:buClr>
              <a:buSzPts val="2400"/>
              <a:buNone/>
            </a:pPr>
            <a:endParaRPr/>
          </a:p>
        </p:txBody>
      </p:sp>
      <p:sp>
        <p:nvSpPr>
          <p:cNvPr id="1375" name="Google Shape;1375;p71" descr="Project Preview"/>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g3d32a5bfc8e_1_251"/>
          <p:cNvSpPr txBox="1"/>
          <p:nvPr/>
        </p:nvSpPr>
        <p:spPr>
          <a:xfrm>
            <a:off x="627647" y="530581"/>
            <a:ext cx="10936800" cy="584700"/>
          </a:xfrm>
          <a:prstGeom prst="rect">
            <a:avLst/>
          </a:prstGeom>
          <a:noFill/>
          <a:ln>
            <a:noFill/>
          </a:ln>
        </p:spPr>
        <p:txBody>
          <a:bodyPr spcFirstLastPara="1" wrap="square" lIns="91425" tIns="45700" rIns="91425" bIns="45700" anchor="ctr" anchorCtr="0">
            <a:normAutofit fontScale="92500"/>
          </a:bodyPr>
          <a:lstStyle/>
          <a:p>
            <a:pPr marL="0" marR="0" lvl="0" indent="0" algn="l" rtl="0">
              <a:spcBef>
                <a:spcPts val="0"/>
              </a:spcBef>
              <a:spcAft>
                <a:spcPts val="0"/>
              </a:spcAft>
              <a:buClr>
                <a:srgbClr val="006BA8"/>
              </a:buClr>
              <a:buSzPts val="3600"/>
              <a:buFont typeface="Century Gothic"/>
              <a:buNone/>
            </a:pPr>
            <a:r>
              <a:rPr lang="en-US" sz="3600" cap="none">
                <a:solidFill>
                  <a:srgbClr val="006BA8"/>
                </a:solidFill>
                <a:latin typeface="Century Gothic"/>
                <a:ea typeface="Century Gothic"/>
                <a:cs typeface="Century Gothic"/>
                <a:sym typeface="Century Gothic"/>
              </a:rPr>
              <a:t>REGIONAL COORDINATORS NEEDED</a:t>
            </a:r>
            <a:endParaRPr/>
          </a:p>
        </p:txBody>
      </p:sp>
      <p:pic>
        <p:nvPicPr>
          <p:cNvPr id="1382" name="Google Shape;1382;g3d32a5bfc8e_1_251"/>
          <p:cNvPicPr preferRelativeResize="0"/>
          <p:nvPr/>
        </p:nvPicPr>
        <p:blipFill rotWithShape="1">
          <a:blip r:embed="rId3">
            <a:alphaModFix/>
          </a:blip>
          <a:srcRect/>
          <a:stretch/>
        </p:blipFill>
        <p:spPr>
          <a:xfrm>
            <a:off x="6765953" y="2467240"/>
            <a:ext cx="4775581" cy="3585875"/>
          </a:xfrm>
          <a:prstGeom prst="rect">
            <a:avLst/>
          </a:prstGeom>
          <a:noFill/>
          <a:ln>
            <a:noFill/>
          </a:ln>
        </p:spPr>
      </p:pic>
      <p:sp>
        <p:nvSpPr>
          <p:cNvPr id="1383" name="Google Shape;1383;g3d32a5bfc8e_1_251"/>
          <p:cNvSpPr txBox="1"/>
          <p:nvPr/>
        </p:nvSpPr>
        <p:spPr>
          <a:xfrm>
            <a:off x="685800" y="1354779"/>
            <a:ext cx="10393500" cy="4935900"/>
          </a:xfrm>
          <a:prstGeom prst="rect">
            <a:avLst/>
          </a:prstGeom>
          <a:noFill/>
          <a:ln>
            <a:noFill/>
          </a:ln>
        </p:spPr>
        <p:txBody>
          <a:bodyPr spcFirstLastPara="1" wrap="square" lIns="0" tIns="0" rIns="0" bIns="0" anchor="t" anchorCtr="0">
            <a:spAutoFit/>
          </a:bodyPr>
          <a:lstStyle/>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Sean Myers:</a:t>
            </a:r>
            <a:r>
              <a:rPr lang="en-US" sz="2467" b="0" i="0" u="none" strike="noStrike" cap="none">
                <a:solidFill>
                  <a:srgbClr val="404040"/>
                </a:solidFill>
                <a:latin typeface="Calibri"/>
                <a:ea typeface="Calibri"/>
                <a:cs typeface="Calibri"/>
                <a:sym typeface="Calibri"/>
              </a:rPr>
              <a:t> VP for MGLD - South Central</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Alec Jewell:</a:t>
            </a:r>
            <a:r>
              <a:rPr lang="en-US" sz="2467" b="0" i="0" u="none" strike="noStrike" cap="none">
                <a:solidFill>
                  <a:srgbClr val="404040"/>
                </a:solidFill>
                <a:latin typeface="Calibri"/>
                <a:ea typeface="Calibri"/>
                <a:cs typeface="Calibri"/>
                <a:sym typeface="Calibri"/>
              </a:rPr>
              <a:t> Committee Chair - Mid-East</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Chris McCarthy:</a:t>
            </a:r>
            <a:r>
              <a:rPr lang="en-US" sz="2467" b="0" i="0" u="none" strike="noStrike" cap="none">
                <a:solidFill>
                  <a:srgbClr val="404040"/>
                </a:solidFill>
                <a:latin typeface="Calibri"/>
                <a:ea typeface="Calibri"/>
                <a:cs typeface="Calibri"/>
                <a:sym typeface="Calibri"/>
              </a:rPr>
              <a:t> Membership Subcommittee Lead - North Central</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Doug DeCosta:</a:t>
            </a:r>
            <a:r>
              <a:rPr lang="en-US" sz="2467" b="0" i="0" u="none" strike="noStrike" cap="none">
                <a:solidFill>
                  <a:srgbClr val="404040"/>
                </a:solidFill>
                <a:latin typeface="Calibri"/>
                <a:ea typeface="Calibri"/>
                <a:cs typeface="Calibri"/>
                <a:sym typeface="Calibri"/>
              </a:rPr>
              <a:t> Leadership Subcommittee Lead - Northeast</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Cathy Crisp:</a:t>
            </a:r>
            <a:r>
              <a:rPr lang="en-US" sz="2467" b="0" i="0" u="none" strike="noStrike" cap="none">
                <a:solidFill>
                  <a:srgbClr val="404040"/>
                </a:solidFill>
                <a:latin typeface="Calibri"/>
                <a:ea typeface="Calibri"/>
                <a:cs typeface="Calibri"/>
                <a:sym typeface="Calibri"/>
              </a:rPr>
              <a:t> North Central</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Julie Bennett:</a:t>
            </a:r>
            <a:r>
              <a:rPr lang="en-US" sz="2467" b="0" i="0" u="none" strike="noStrike" cap="none">
                <a:solidFill>
                  <a:srgbClr val="404040"/>
                </a:solidFill>
                <a:latin typeface="Calibri"/>
                <a:ea typeface="Calibri"/>
                <a:cs typeface="Calibri"/>
                <a:sym typeface="Calibri"/>
              </a:rPr>
              <a:t> Mid-East</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Dave Barringer:</a:t>
            </a:r>
            <a:r>
              <a:rPr lang="en-US" sz="2467" b="0" i="0" u="none" strike="noStrike" cap="none">
                <a:solidFill>
                  <a:srgbClr val="404040"/>
                </a:solidFill>
                <a:latin typeface="Calibri"/>
                <a:ea typeface="Calibri"/>
                <a:cs typeface="Calibri"/>
                <a:sym typeface="Calibri"/>
              </a:rPr>
              <a:t> Mountain</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Tom Berg:</a:t>
            </a:r>
            <a:r>
              <a:rPr lang="en-US" sz="2467" b="0" i="0" u="none" strike="noStrike" cap="none">
                <a:solidFill>
                  <a:srgbClr val="404040"/>
                </a:solidFill>
                <a:latin typeface="Calibri"/>
                <a:ea typeface="Calibri"/>
                <a:cs typeface="Calibri"/>
                <a:sym typeface="Calibri"/>
              </a:rPr>
              <a:t> Clergy Partnership - Southeast</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Mirya Roach:</a:t>
            </a:r>
            <a:r>
              <a:rPr lang="en-US" sz="2467" b="0" i="0" u="none" strike="noStrike" cap="none">
                <a:solidFill>
                  <a:srgbClr val="404040"/>
                </a:solidFill>
                <a:latin typeface="Calibri"/>
                <a:ea typeface="Calibri"/>
                <a:cs typeface="Calibri"/>
                <a:sym typeface="Calibri"/>
              </a:rPr>
              <a:t> West</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Rick Opatick:</a:t>
            </a:r>
            <a:r>
              <a:rPr lang="en-US" sz="2467" b="0" i="0" u="none" strike="noStrike" cap="none">
                <a:solidFill>
                  <a:srgbClr val="404040"/>
                </a:solidFill>
                <a:latin typeface="Calibri"/>
                <a:ea typeface="Calibri"/>
                <a:cs typeface="Calibri"/>
                <a:sym typeface="Calibri"/>
              </a:rPr>
              <a:t> Mid-Atlantic</a:t>
            </a:r>
            <a:endParaRPr/>
          </a:p>
          <a:p>
            <a:pPr marL="604234" marR="0" lvl="1" indent="-381019" algn="l" rtl="0">
              <a:lnSpc>
                <a:spcPct val="119983"/>
              </a:lnSpc>
              <a:spcBef>
                <a:spcPts val="0"/>
              </a:spcBef>
              <a:spcAft>
                <a:spcPts val="0"/>
              </a:spcAft>
              <a:buClr>
                <a:srgbClr val="006BA8"/>
              </a:buClr>
              <a:buSzPts val="2467"/>
              <a:buFont typeface="NTR"/>
              <a:buChar char="→"/>
            </a:pPr>
            <a:r>
              <a:rPr lang="en-US" sz="2467" b="1" i="0" u="none" strike="noStrike" cap="none">
                <a:solidFill>
                  <a:srgbClr val="404040"/>
                </a:solidFill>
                <a:latin typeface="Calibri"/>
                <a:ea typeface="Calibri"/>
                <a:cs typeface="Calibri"/>
                <a:sym typeface="Calibri"/>
              </a:rPr>
              <a:t>Tim Williams:</a:t>
            </a:r>
            <a:r>
              <a:rPr lang="en-US" sz="2467" b="0" i="0" u="none" strike="noStrike" cap="none">
                <a:solidFill>
                  <a:srgbClr val="404040"/>
                </a:solidFill>
                <a:latin typeface="Calibri"/>
                <a:ea typeface="Calibri"/>
                <a:cs typeface="Calibri"/>
                <a:sym typeface="Calibri"/>
              </a:rPr>
              <a:t> Staff Lead - Mid-West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72"/>
          <p:cNvSpPr txBox="1"/>
          <p:nvPr/>
        </p:nvSpPr>
        <p:spPr>
          <a:xfrm>
            <a:off x="4800600" y="1260663"/>
            <a:ext cx="3668486" cy="450892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700" b="1">
                <a:solidFill>
                  <a:srgbClr val="FF0000"/>
                </a:solidFill>
                <a:latin typeface="Calibri"/>
                <a:ea typeface="Calibri"/>
                <a:cs typeface="Calibri"/>
                <a:sym typeface="Calibri"/>
              </a:rPr>
              <a:t>?</a:t>
            </a:r>
            <a:endParaRPr/>
          </a:p>
        </p:txBody>
      </p:sp>
      <p:sp>
        <p:nvSpPr>
          <p:cNvPr id="1390" name="Google Shape;1390;p72"/>
          <p:cNvSpPr txBox="1"/>
          <p:nvPr/>
        </p:nvSpPr>
        <p:spPr>
          <a:xfrm>
            <a:off x="589547" y="511467"/>
            <a:ext cx="10972799" cy="55399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Common Questions and Issues</a:t>
            </a:r>
            <a:endParaRPr/>
          </a:p>
          <a:p>
            <a:pPr marL="0" marR="0" lvl="0" indent="0" algn="ctr" rtl="0">
              <a:spcBef>
                <a:spcPts val="0"/>
              </a:spcBef>
              <a:spcAft>
                <a:spcPts val="0"/>
              </a:spcAft>
              <a:buNone/>
            </a:pPr>
            <a:r>
              <a:rPr lang="en-US" sz="3600" b="1">
                <a:solidFill>
                  <a:schemeClr val="dk1"/>
                </a:solidFill>
                <a:latin typeface="Calibri"/>
                <a:ea typeface="Calibri"/>
                <a:cs typeface="Calibri"/>
                <a:sym typeface="Calibri"/>
              </a:rPr>
              <a:t>Throughout the Year:</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rgbClr val="006BA8"/>
              </a:buClr>
              <a:buSzPts val="3200"/>
              <a:buFont typeface="NTR"/>
              <a:buChar char="→"/>
            </a:pPr>
            <a:r>
              <a:rPr lang="en-US" sz="3200">
                <a:solidFill>
                  <a:schemeClr val="dk1"/>
                </a:solidFill>
                <a:latin typeface="Calibri"/>
                <a:ea typeface="Calibri"/>
                <a:cs typeface="Calibri"/>
                <a:sym typeface="Calibri"/>
              </a:rPr>
              <a:t> Governance </a:t>
            </a:r>
            <a:endParaRPr/>
          </a:p>
          <a:p>
            <a:pPr marL="285750" marR="0" lvl="0" indent="-285750" algn="l" rtl="0">
              <a:lnSpc>
                <a:spcPct val="150000"/>
              </a:lnSpc>
              <a:spcBef>
                <a:spcPts val="0"/>
              </a:spcBef>
              <a:spcAft>
                <a:spcPts val="0"/>
              </a:spcAft>
              <a:buClr>
                <a:srgbClr val="006BA8"/>
              </a:buClr>
              <a:buSzPts val="3200"/>
              <a:buFont typeface="NTR"/>
              <a:buChar char="→"/>
            </a:pPr>
            <a:r>
              <a:rPr lang="en-US" sz="3200">
                <a:solidFill>
                  <a:schemeClr val="dk1"/>
                </a:solidFill>
                <a:latin typeface="Calibri"/>
                <a:ea typeface="Calibri"/>
                <a:cs typeface="Calibri"/>
                <a:sym typeface="Calibri"/>
              </a:rPr>
              <a:t> Spirituality</a:t>
            </a:r>
            <a:endParaRPr/>
          </a:p>
          <a:p>
            <a:pPr marL="285750" marR="0" lvl="0" indent="-285750" algn="l" rtl="0">
              <a:lnSpc>
                <a:spcPct val="150000"/>
              </a:lnSpc>
              <a:spcBef>
                <a:spcPts val="0"/>
              </a:spcBef>
              <a:spcAft>
                <a:spcPts val="0"/>
              </a:spcAft>
              <a:buClr>
                <a:srgbClr val="006BA8"/>
              </a:buClr>
              <a:buSzPts val="3200"/>
              <a:buFont typeface="NTR"/>
              <a:buChar char="→"/>
            </a:pPr>
            <a:r>
              <a:rPr lang="en-US" sz="3200">
                <a:solidFill>
                  <a:schemeClr val="dk1"/>
                </a:solidFill>
                <a:latin typeface="Calibri"/>
                <a:ea typeface="Calibri"/>
                <a:cs typeface="Calibri"/>
                <a:sym typeface="Calibri"/>
              </a:rPr>
              <a:t> Financial</a:t>
            </a:r>
            <a:endParaRPr/>
          </a:p>
          <a:p>
            <a:pPr marL="285750" marR="0" lvl="0" indent="-285750" algn="l" rtl="0">
              <a:lnSpc>
                <a:spcPct val="150000"/>
              </a:lnSpc>
              <a:spcBef>
                <a:spcPts val="0"/>
              </a:spcBef>
              <a:spcAft>
                <a:spcPts val="0"/>
              </a:spcAft>
              <a:buClr>
                <a:srgbClr val="006BA8"/>
              </a:buClr>
              <a:buSzPts val="3200"/>
              <a:buFont typeface="NTR"/>
              <a:buChar char="→"/>
            </a:pPr>
            <a:r>
              <a:rPr lang="en-US" sz="3200">
                <a:solidFill>
                  <a:schemeClr val="dk1"/>
                </a:solidFill>
                <a:latin typeface="Calibri"/>
                <a:ea typeface="Calibri"/>
                <a:cs typeface="Calibri"/>
                <a:sym typeface="Calibri"/>
              </a:rPr>
              <a:t> Officer Challenges</a:t>
            </a:r>
            <a:endParaRPr/>
          </a:p>
          <a:p>
            <a:pPr marL="285750" marR="0" lvl="0" indent="-285750" algn="l" rtl="0">
              <a:lnSpc>
                <a:spcPct val="150000"/>
              </a:lnSpc>
              <a:spcBef>
                <a:spcPts val="0"/>
              </a:spcBef>
              <a:spcAft>
                <a:spcPts val="0"/>
              </a:spcAft>
              <a:buClr>
                <a:srgbClr val="006BA8"/>
              </a:buClr>
              <a:buSzPts val="3200"/>
              <a:buFont typeface="NTR"/>
              <a:buChar char="→"/>
            </a:pPr>
            <a:r>
              <a:rPr lang="en-US" sz="3200">
                <a:solidFill>
                  <a:schemeClr val="dk1"/>
                </a:solidFill>
                <a:latin typeface="Calibri"/>
                <a:ea typeface="Calibri"/>
                <a:cs typeface="Calibri"/>
                <a:sym typeface="Calibri"/>
              </a:rPr>
              <a:t> How do I…?</a:t>
            </a:r>
            <a:endParaRPr/>
          </a:p>
          <a:p>
            <a:pPr marL="285750" marR="0" lvl="0" indent="-171450" algn="l" rtl="0">
              <a:spcBef>
                <a:spcPts val="0"/>
              </a:spcBef>
              <a:spcAft>
                <a:spcPts val="0"/>
              </a:spcAft>
              <a:buClr>
                <a:srgbClr val="006BA8"/>
              </a:buClr>
              <a:buSzPts val="1800"/>
              <a:buFont typeface="NTR"/>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53"/>
          <p:cNvSpPr txBox="1">
            <a:spLocks noGrp="1"/>
          </p:cNvSpPr>
          <p:nvPr>
            <p:ph type="title"/>
          </p:nvPr>
        </p:nvSpPr>
        <p:spPr>
          <a:xfrm>
            <a:off x="600664" y="60945"/>
            <a:ext cx="10911692" cy="1320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Mission | Vision | Charter</a:t>
            </a:r>
            <a:endParaRPr/>
          </a:p>
        </p:txBody>
      </p:sp>
      <p:sp>
        <p:nvSpPr>
          <p:cNvPr id="1148" name="Google Shape;1148;p53"/>
          <p:cNvSpPr txBox="1"/>
          <p:nvPr/>
        </p:nvSpPr>
        <p:spPr>
          <a:xfrm>
            <a:off x="640154" y="1686505"/>
            <a:ext cx="1091169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a:solidFill>
                  <a:srgbClr val="366091"/>
                </a:solidFill>
                <a:latin typeface="Calibri"/>
                <a:ea typeface="Calibri"/>
                <a:cs typeface="Calibri"/>
                <a:sym typeface="Calibri"/>
              </a:rPr>
              <a:t>Mission:</a:t>
            </a:r>
            <a:r>
              <a:rPr lang="en-US" sz="1800" b="0" i="0" u="none" strike="noStrike">
                <a:solidFill>
                  <a:srgbClr val="366091"/>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With the inspiration and </a:t>
            </a:r>
            <a:r>
              <a:rPr lang="en-US" sz="1800" u="none" strike="noStrike">
                <a:solidFill>
                  <a:srgbClr val="000000"/>
                </a:solidFill>
                <a:latin typeface="Calibri"/>
                <a:ea typeface="Calibri"/>
                <a:cs typeface="Calibri"/>
                <a:sym typeface="Calibri"/>
              </a:rPr>
              <a:t>support of </a:t>
            </a:r>
            <a:r>
              <a:rPr lang="en-US" sz="1800">
                <a:solidFill>
                  <a:srgbClr val="000000"/>
                </a:solidFill>
                <a:latin typeface="Calibri"/>
                <a:ea typeface="Calibri"/>
                <a:cs typeface="Calibri"/>
                <a:sym typeface="Calibri"/>
              </a:rPr>
              <a:t>our</a:t>
            </a:r>
            <a:r>
              <a:rPr lang="en-US" sz="1800" u="none" strike="noStrike">
                <a:solidFill>
                  <a:srgbClr val="000000"/>
                </a:solidFill>
                <a:latin typeface="Calibri"/>
                <a:ea typeface="Calibri"/>
                <a:cs typeface="Calibri"/>
                <a:sym typeface="Calibri"/>
              </a:rPr>
              <a:t> Clergy</a:t>
            </a:r>
            <a:r>
              <a:rPr lang="en-US" sz="1800" b="0" i="0" u="none" strike="noStrike">
                <a:solidFill>
                  <a:srgbClr val="000000"/>
                </a:solidFill>
                <a:latin typeface="Calibri"/>
                <a:ea typeface="Calibri"/>
                <a:cs typeface="Calibri"/>
                <a:sym typeface="Calibri"/>
              </a:rPr>
              <a:t>, a </a:t>
            </a:r>
            <a:r>
              <a:rPr lang="en-US" sz="1800" b="0" i="0" u="none" strike="noStrike">
                <a:solidFill>
                  <a:schemeClr val="lt1"/>
                </a:solidFill>
                <a:highlight>
                  <a:srgbClr val="3E99CE"/>
                </a:highlight>
                <a:latin typeface="Calibri"/>
                <a:ea typeface="Calibri"/>
                <a:cs typeface="Calibri"/>
                <a:sym typeface="Calibri"/>
              </a:rPr>
              <a:t>growing # of servant leaders</a:t>
            </a:r>
            <a:r>
              <a:rPr lang="en-US" sz="1800" b="0" i="0" u="none" strike="noStrike">
                <a:solidFill>
                  <a:schemeClr val="lt1"/>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in Catholic communities across the United States identify The Society of Saint Vincent de Paul as their vocation, have the knowledge and tools needed to excel, and are engaging increasingly at the Conference, Council, and National level.   </a:t>
            </a:r>
            <a:endParaRPr sz="1800" b="0">
              <a:solidFill>
                <a:schemeClr val="dk1"/>
              </a:solidFill>
              <a:latin typeface="Calibri"/>
              <a:ea typeface="Calibri"/>
              <a:cs typeface="Calibri"/>
              <a:sym typeface="Calibri"/>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1149" name="Google Shape;1149;p53"/>
          <p:cNvSpPr txBox="1"/>
          <p:nvPr/>
        </p:nvSpPr>
        <p:spPr>
          <a:xfrm>
            <a:off x="658744" y="3007305"/>
            <a:ext cx="1087451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a:solidFill>
                  <a:srgbClr val="366091"/>
                </a:solidFill>
                <a:latin typeface="Calibri"/>
                <a:ea typeface="Calibri"/>
                <a:cs typeface="Calibri"/>
                <a:sym typeface="Calibri"/>
              </a:rPr>
              <a:t>Vision:</a:t>
            </a:r>
            <a:r>
              <a:rPr lang="en-US" sz="1800" b="0" i="0" u="none" strike="noStrike">
                <a:solidFill>
                  <a:srgbClr val="366091"/>
                </a:solidFill>
                <a:latin typeface="Calibri"/>
                <a:ea typeface="Calibri"/>
                <a:cs typeface="Calibri"/>
                <a:sym typeface="Calibri"/>
              </a:rPr>
              <a:t> </a:t>
            </a:r>
            <a:r>
              <a:rPr lang="en-US" sz="1800" b="0" i="0" u="none" strike="noStrike">
                <a:solidFill>
                  <a:schemeClr val="lt1"/>
                </a:solidFill>
                <a:highlight>
                  <a:srgbClr val="3E99CE"/>
                </a:highlight>
                <a:latin typeface="Calibri"/>
                <a:ea typeface="Calibri"/>
                <a:cs typeface="Calibri"/>
                <a:sym typeface="Calibri"/>
              </a:rPr>
              <a:t>A bench of engaged Vincentian leaders</a:t>
            </a:r>
            <a:r>
              <a:rPr lang="en-US" sz="1800" b="0" i="0" u="none" strike="noStrike">
                <a:solidFill>
                  <a:schemeClr val="lt1"/>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ready to serve neighbors in need at Conference, Council, Regional, and National level  </a:t>
            </a:r>
            <a:endParaRPr sz="1800">
              <a:solidFill>
                <a:schemeClr val="dk1"/>
              </a:solidFill>
              <a:latin typeface="Calibri"/>
              <a:ea typeface="Calibri"/>
              <a:cs typeface="Calibri"/>
              <a:sym typeface="Calibri"/>
            </a:endParaRPr>
          </a:p>
        </p:txBody>
      </p:sp>
      <p:sp>
        <p:nvSpPr>
          <p:cNvPr id="1150" name="Google Shape;1150;p53"/>
          <p:cNvSpPr txBox="1"/>
          <p:nvPr/>
        </p:nvSpPr>
        <p:spPr>
          <a:xfrm>
            <a:off x="640154" y="3991596"/>
            <a:ext cx="108745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a:solidFill>
                  <a:srgbClr val="366091"/>
                </a:solidFill>
                <a:latin typeface="Calibri"/>
                <a:ea typeface="Calibri"/>
                <a:cs typeface="Calibri"/>
                <a:sym typeface="Calibri"/>
              </a:rPr>
              <a:t>Charter:</a:t>
            </a:r>
            <a:r>
              <a:rPr lang="en-US" sz="1800" b="0" i="0" u="none" strike="noStrike">
                <a:solidFill>
                  <a:srgbClr val="000000"/>
                </a:solidFill>
                <a:latin typeface="Calibri"/>
                <a:ea typeface="Calibri"/>
                <a:cs typeface="Calibri"/>
                <a:sym typeface="Calibri"/>
              </a:rPr>
              <a:t> The Member and Leadership Development Committee of the National Council Board of Directors is charged with defining best practices for membership growth, onboarding processes, spiritual enrichment, and identifying and advancing Vincentian leadership in a society and Catholic church that is changing rapidly.  </a:t>
            </a: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pic>
        <p:nvPicPr>
          <p:cNvPr id="1396" name="Google Shape;1396;p73" descr="A diagram of a tree with a problem&#10;&#10;AI-generated content may be incorrect."/>
          <p:cNvPicPr preferRelativeResize="0"/>
          <p:nvPr/>
        </p:nvPicPr>
        <p:blipFill rotWithShape="1">
          <a:blip r:embed="rId3">
            <a:alphaModFix/>
          </a:blip>
          <a:srcRect/>
          <a:stretch/>
        </p:blipFill>
        <p:spPr>
          <a:xfrm>
            <a:off x="134983" y="1360760"/>
            <a:ext cx="4480560" cy="3473891"/>
          </a:xfrm>
          <a:prstGeom prst="rect">
            <a:avLst/>
          </a:prstGeom>
          <a:noFill/>
          <a:ln>
            <a:noFill/>
          </a:ln>
        </p:spPr>
      </p:pic>
      <p:sp>
        <p:nvSpPr>
          <p:cNvPr id="1397" name="Google Shape;1397;p73"/>
          <p:cNvSpPr txBox="1"/>
          <p:nvPr/>
        </p:nvSpPr>
        <p:spPr>
          <a:xfrm>
            <a:off x="4615543" y="1360760"/>
            <a:ext cx="7353851" cy="38164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Root Causes of These Questions:</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2400"/>
              <a:buFont typeface="NTR"/>
              <a:buChar char="→"/>
            </a:pPr>
            <a:r>
              <a:rPr lang="en-US" sz="2400">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Do not know the Rule</a:t>
            </a:r>
            <a:endParaRPr/>
          </a:p>
          <a:p>
            <a:pPr marL="285750" marR="0" lvl="0" indent="-107950" algn="l" rtl="0">
              <a:spcBef>
                <a:spcPts val="0"/>
              </a:spcBef>
              <a:spcAft>
                <a:spcPts val="0"/>
              </a:spcAft>
              <a:buClr>
                <a:srgbClr val="006BA8"/>
              </a:buClr>
              <a:buSzPts val="2800"/>
              <a:buFont typeface="NTR"/>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2800"/>
              <a:buFont typeface="NTR"/>
              <a:buChar char="→"/>
            </a:pPr>
            <a:r>
              <a:rPr lang="en-US" sz="2800">
                <a:solidFill>
                  <a:schemeClr val="dk1"/>
                </a:solidFill>
                <a:latin typeface="Calibri"/>
                <a:ea typeface="Calibri"/>
                <a:cs typeface="Calibri"/>
                <a:sym typeface="Calibri"/>
              </a:rPr>
              <a:t> Did not get instructions or advice from local experienced leaders</a:t>
            </a:r>
            <a:endParaRPr/>
          </a:p>
          <a:p>
            <a:pPr marL="285750" marR="0" lvl="0" indent="-107950" algn="l" rtl="0">
              <a:spcBef>
                <a:spcPts val="0"/>
              </a:spcBef>
              <a:spcAft>
                <a:spcPts val="0"/>
              </a:spcAft>
              <a:buClr>
                <a:srgbClr val="006BA8"/>
              </a:buClr>
              <a:buSzPts val="2800"/>
              <a:buFont typeface="NTR"/>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2800"/>
              <a:buFont typeface="NTR"/>
              <a:buChar char="→"/>
            </a:pPr>
            <a:r>
              <a:rPr lang="en-US" sz="2800">
                <a:solidFill>
                  <a:schemeClr val="dk1"/>
                </a:solidFill>
                <a:latin typeface="Calibri"/>
                <a:ea typeface="Calibri"/>
                <a:cs typeface="Calibri"/>
                <a:sym typeface="Calibri"/>
              </a:rPr>
              <a:t> Never had an orientation or any training</a:t>
            </a:r>
            <a:endParaRPr/>
          </a:p>
          <a:p>
            <a:pPr marL="285750" marR="0" lvl="0" indent="-171450" algn="l" rtl="0">
              <a:spcBef>
                <a:spcPts val="0"/>
              </a:spcBef>
              <a:spcAft>
                <a:spcPts val="0"/>
              </a:spcAft>
              <a:buClr>
                <a:srgbClr val="006BA8"/>
              </a:buClr>
              <a:buSzPts val="1800"/>
              <a:buFont typeface="NTR"/>
              <a:buNone/>
            </a:pP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74"/>
          <p:cNvSpPr txBox="1"/>
          <p:nvPr/>
        </p:nvSpPr>
        <p:spPr>
          <a:xfrm>
            <a:off x="489857" y="794703"/>
            <a:ext cx="8497732" cy="51090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Typical National/Council Responses:</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2800"/>
              <a:buFont typeface="NTR"/>
              <a:buChar char="→"/>
            </a:pPr>
            <a:r>
              <a:rPr lang="en-US" sz="2800">
                <a:solidFill>
                  <a:schemeClr val="dk1"/>
                </a:solidFill>
                <a:latin typeface="Calibri"/>
                <a:ea typeface="Calibri"/>
                <a:cs typeface="Calibri"/>
                <a:sym typeface="Calibri"/>
              </a:rPr>
              <a:t> Send an Email</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a:t>
            </a:r>
            <a:endParaRPr/>
          </a:p>
          <a:p>
            <a:pPr marL="285750" marR="0" lvl="0" indent="-285750" algn="l" rtl="0">
              <a:spcBef>
                <a:spcPts val="0"/>
              </a:spcBef>
              <a:spcAft>
                <a:spcPts val="0"/>
              </a:spcAft>
              <a:buClr>
                <a:srgbClr val="006BA8"/>
              </a:buClr>
              <a:buSzPts val="2800"/>
              <a:buFont typeface="NTR"/>
              <a:buChar char="→"/>
            </a:pPr>
            <a:r>
              <a:rPr lang="en-US" sz="2800">
                <a:solidFill>
                  <a:schemeClr val="dk1"/>
                </a:solidFill>
                <a:latin typeface="Calibri"/>
                <a:ea typeface="Calibri"/>
                <a:cs typeface="Calibri"/>
                <a:sym typeface="Calibri"/>
              </a:rPr>
              <a:t> It’s on the website</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a:t>
            </a:r>
            <a:endParaRPr/>
          </a:p>
          <a:p>
            <a:pPr marL="285750" marR="0" lvl="0" indent="-285750" algn="l" rtl="0">
              <a:spcBef>
                <a:spcPts val="0"/>
              </a:spcBef>
              <a:spcAft>
                <a:spcPts val="0"/>
              </a:spcAft>
              <a:buClr>
                <a:srgbClr val="006BA8"/>
              </a:buClr>
              <a:buSzPts val="2800"/>
              <a:buFont typeface="NTR"/>
              <a:buChar char="→"/>
            </a:pPr>
            <a:r>
              <a:rPr lang="en-US" sz="2800">
                <a:solidFill>
                  <a:schemeClr val="dk1"/>
                </a:solidFill>
                <a:latin typeface="Calibri"/>
                <a:ea typeface="Calibri"/>
                <a:cs typeface="Calibri"/>
                <a:sym typeface="Calibri"/>
              </a:rPr>
              <a:t> Attend the National Assembly</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2800"/>
              <a:buFont typeface="NTR"/>
              <a:buChar char="→"/>
            </a:pPr>
            <a:r>
              <a:rPr lang="en-US" sz="2800">
                <a:solidFill>
                  <a:schemeClr val="dk1"/>
                </a:solidFill>
                <a:latin typeface="Calibri"/>
                <a:ea typeface="Calibri"/>
                <a:cs typeface="Calibri"/>
                <a:sym typeface="Calibri"/>
              </a:rPr>
              <a:t> Occasional Regional and Council Training</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2800"/>
              <a:buFont typeface="NTR"/>
              <a:buChar char="→"/>
            </a:pPr>
            <a:r>
              <a:rPr lang="en-US" sz="2800">
                <a:solidFill>
                  <a:schemeClr val="dk1"/>
                </a:solidFill>
                <a:latin typeface="Calibri"/>
                <a:ea typeface="Calibri"/>
                <a:cs typeface="Calibri"/>
                <a:sym typeface="Calibri"/>
              </a:rPr>
              <a:t> National Mentorship Program</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04" name="Google Shape;1404;p74" descr="An envelope with an arrow&#10;&#10;AI-generated content may be incorrect."/>
          <p:cNvPicPr preferRelativeResize="0"/>
          <p:nvPr/>
        </p:nvPicPr>
        <p:blipFill rotWithShape="1">
          <a:blip r:embed="rId3">
            <a:alphaModFix/>
          </a:blip>
          <a:srcRect/>
          <a:stretch/>
        </p:blipFill>
        <p:spPr>
          <a:xfrm>
            <a:off x="9923961" y="1144088"/>
            <a:ext cx="1531620" cy="1478280"/>
          </a:xfrm>
          <a:prstGeom prst="rect">
            <a:avLst/>
          </a:prstGeom>
          <a:noFill/>
          <a:ln>
            <a:noFill/>
          </a:ln>
        </p:spPr>
      </p:pic>
      <p:pic>
        <p:nvPicPr>
          <p:cNvPr id="1405" name="Google Shape;1405;p74" descr="A black and white globe with a cursor&#10;&#10;AI-generated content may be incorrect."/>
          <p:cNvPicPr preferRelativeResize="0"/>
          <p:nvPr/>
        </p:nvPicPr>
        <p:blipFill rotWithShape="1">
          <a:blip r:embed="rId4">
            <a:alphaModFix/>
          </a:blip>
          <a:srcRect/>
          <a:stretch/>
        </p:blipFill>
        <p:spPr>
          <a:xfrm>
            <a:off x="9946821" y="2622368"/>
            <a:ext cx="1485900" cy="1402080"/>
          </a:xfrm>
          <a:prstGeom prst="rect">
            <a:avLst/>
          </a:prstGeom>
          <a:noFill/>
          <a:ln>
            <a:noFill/>
          </a:ln>
        </p:spPr>
      </p:pic>
      <p:pic>
        <p:nvPicPr>
          <p:cNvPr id="1406" name="Google Shape;1406;p74" descr="A person pointing at a white board&#10;&#10;AI-generated content may be incorrect."/>
          <p:cNvPicPr preferRelativeResize="0"/>
          <p:nvPr/>
        </p:nvPicPr>
        <p:blipFill rotWithShape="1">
          <a:blip r:embed="rId5">
            <a:alphaModFix/>
          </a:blip>
          <a:srcRect/>
          <a:stretch/>
        </p:blipFill>
        <p:spPr>
          <a:xfrm>
            <a:off x="9923961" y="4238898"/>
            <a:ext cx="1386840" cy="139446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75"/>
          <p:cNvSpPr txBox="1"/>
          <p:nvPr/>
        </p:nvSpPr>
        <p:spPr>
          <a:xfrm>
            <a:off x="603585" y="320450"/>
            <a:ext cx="10886574"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The initiatives outlined in the previous slides have achieved only </a:t>
            </a:r>
            <a:endParaRPr/>
          </a:p>
          <a:p>
            <a:pPr marL="0" marR="0" lvl="0" indent="0" algn="ctr" rtl="0">
              <a:spcBef>
                <a:spcPts val="0"/>
              </a:spcBef>
              <a:spcAft>
                <a:spcPts val="0"/>
              </a:spcAft>
              <a:buNone/>
            </a:pPr>
            <a:r>
              <a:rPr lang="en-US" sz="3600" b="1">
                <a:solidFill>
                  <a:schemeClr val="dk1"/>
                </a:solidFill>
                <a:latin typeface="Calibri"/>
                <a:ea typeface="Calibri"/>
                <a:cs typeface="Calibri"/>
                <a:sym typeface="Calibri"/>
              </a:rPr>
              <a:t>partial success or outright failed!</a:t>
            </a:r>
            <a:endParaRPr/>
          </a:p>
        </p:txBody>
      </p:sp>
      <p:pic>
        <p:nvPicPr>
          <p:cNvPr id="1413" name="Google Shape;1413;p75" descr="A road with a sign on it&#10;&#10;AI-generated content may be incorrect."/>
          <p:cNvPicPr preferRelativeResize="0"/>
          <p:nvPr/>
        </p:nvPicPr>
        <p:blipFill rotWithShape="1">
          <a:blip r:embed="rId3">
            <a:alphaModFix/>
          </a:blip>
          <a:srcRect/>
          <a:stretch/>
        </p:blipFill>
        <p:spPr>
          <a:xfrm>
            <a:off x="2890386" y="2074776"/>
            <a:ext cx="6118732" cy="38404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pic>
        <p:nvPicPr>
          <p:cNvPr id="1419" name="Google Shape;1419;p76"/>
          <p:cNvPicPr preferRelativeResize="0"/>
          <p:nvPr/>
        </p:nvPicPr>
        <p:blipFill rotWithShape="1">
          <a:blip r:embed="rId3">
            <a:alphaModFix/>
          </a:blip>
          <a:srcRect/>
          <a:stretch/>
        </p:blipFill>
        <p:spPr>
          <a:xfrm>
            <a:off x="859116" y="1360760"/>
            <a:ext cx="3032294" cy="3473891"/>
          </a:xfrm>
          <a:prstGeom prst="rect">
            <a:avLst/>
          </a:prstGeom>
          <a:noFill/>
          <a:ln>
            <a:noFill/>
          </a:ln>
        </p:spPr>
      </p:pic>
      <p:sp>
        <p:nvSpPr>
          <p:cNvPr id="1420" name="Google Shape;1420;p76"/>
          <p:cNvSpPr txBox="1"/>
          <p:nvPr/>
        </p:nvSpPr>
        <p:spPr>
          <a:xfrm>
            <a:off x="4271212" y="1011844"/>
            <a:ext cx="7327231"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3E99CE"/>
                </a:solidFill>
                <a:latin typeface="Calibri"/>
                <a:ea typeface="Calibri"/>
                <a:cs typeface="Calibri"/>
                <a:sym typeface="Calibri"/>
              </a:rPr>
              <a:t>Why does this occur?</a:t>
            </a:r>
            <a:endParaRPr/>
          </a:p>
          <a:p>
            <a:pPr marL="285750" marR="0" lvl="0" indent="-57150" algn="l" rtl="0">
              <a:spcBef>
                <a:spcPts val="0"/>
              </a:spcBef>
              <a:spcAft>
                <a:spcPts val="0"/>
              </a:spcAft>
              <a:buClr>
                <a:schemeClr val="dk1"/>
              </a:buClr>
              <a:buSzPts val="3600"/>
              <a:buFont typeface="Arial"/>
              <a:buNone/>
            </a:pPr>
            <a:endParaRPr sz="3600" b="1">
              <a:solidFill>
                <a:srgbClr val="3E99CE"/>
              </a:solidFill>
              <a:latin typeface="Calibri"/>
              <a:ea typeface="Calibri"/>
              <a:cs typeface="Calibri"/>
              <a:sym typeface="Calibri"/>
            </a:endParaRPr>
          </a:p>
          <a:p>
            <a:pPr marL="0" marR="0" lvl="0" indent="0" algn="l" rtl="0">
              <a:spcBef>
                <a:spcPts val="0"/>
              </a:spcBef>
              <a:spcAft>
                <a:spcPts val="0"/>
              </a:spcAft>
              <a:buNone/>
            </a:pPr>
            <a:r>
              <a:rPr lang="en-US" sz="2800">
                <a:solidFill>
                  <a:srgbClr val="3E99CE"/>
                </a:solidFill>
                <a:latin typeface="Calibri"/>
                <a:ea typeface="Calibri"/>
                <a:cs typeface="Calibri"/>
                <a:sym typeface="Calibri"/>
              </a:rPr>
              <a:t>Leadership Turnover Crisis</a:t>
            </a:r>
            <a:endParaRPr/>
          </a:p>
          <a:p>
            <a:pPr marL="0" marR="0" lvl="0" indent="0" algn="l" rtl="0">
              <a:spcBef>
                <a:spcPts val="0"/>
              </a:spcBef>
              <a:spcAft>
                <a:spcPts val="0"/>
              </a:spcAft>
              <a:buNone/>
            </a:pPr>
            <a:endParaRPr sz="2800">
              <a:solidFill>
                <a:srgbClr val="3E99CE"/>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With over 4,000 Conferences and numerous District Councils facing hundreds of annual leadership transitions, SVdP grapples with a persistent leadership deficit that hinders our mission’s momentum.</a:t>
            </a:r>
            <a:endParaRPr sz="3600" b="1">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77"/>
          <p:cNvSpPr txBox="1"/>
          <p:nvPr/>
        </p:nvSpPr>
        <p:spPr>
          <a:xfrm>
            <a:off x="652713" y="825776"/>
            <a:ext cx="10886574"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LET’S ADOPT A </a:t>
            </a:r>
            <a:r>
              <a:rPr lang="en-US" sz="4000" b="1">
                <a:solidFill>
                  <a:srgbClr val="3E99CE"/>
                </a:solidFill>
                <a:latin typeface="Calibri"/>
                <a:ea typeface="Calibri"/>
                <a:cs typeface="Calibri"/>
                <a:sym typeface="Calibri"/>
              </a:rPr>
              <a:t>NEW APPROACH </a:t>
            </a:r>
            <a:endParaRPr sz="3600" b="1">
              <a:solidFill>
                <a:srgbClr val="3E99CE"/>
              </a:solidFill>
              <a:latin typeface="Calibri"/>
              <a:ea typeface="Calibri"/>
              <a:cs typeface="Calibri"/>
              <a:sym typeface="Calibri"/>
            </a:endParaRPr>
          </a:p>
          <a:p>
            <a:pPr marL="0" marR="0" lvl="0" indent="0" algn="ctr" rtl="0">
              <a:spcBef>
                <a:spcPts val="0"/>
              </a:spcBef>
              <a:spcAft>
                <a:spcPts val="0"/>
              </a:spcAft>
              <a:buNone/>
            </a:pPr>
            <a:r>
              <a:rPr lang="en-US" sz="3600" b="1">
                <a:solidFill>
                  <a:schemeClr val="dk1"/>
                </a:solidFill>
                <a:latin typeface="Calibri"/>
                <a:ea typeface="Calibri"/>
                <a:cs typeface="Calibri"/>
                <a:sym typeface="Calibri"/>
              </a:rPr>
              <a:t>TO ENGAGE OUR MEMBERSHIP AND LEADERSHIP MORE EFFECTIVELY!</a:t>
            </a:r>
            <a:endParaRPr/>
          </a:p>
        </p:txBody>
      </p:sp>
      <p:sp>
        <p:nvSpPr>
          <p:cNvPr id="1427" name="Google Shape;1427;p77"/>
          <p:cNvSpPr txBox="1"/>
          <p:nvPr/>
        </p:nvSpPr>
        <p:spPr>
          <a:xfrm>
            <a:off x="385011" y="3260558"/>
            <a:ext cx="11478126" cy="954107"/>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Change is hard at first, messy in the middle and gorgeous at the end.</a:t>
            </a:r>
            <a:endParaRPr/>
          </a:p>
          <a:p>
            <a:pPr marL="0" marR="0" lvl="0" indent="0" algn="ctr" rtl="0">
              <a:spcBef>
                <a:spcPts val="0"/>
              </a:spcBef>
              <a:spcAft>
                <a:spcPts val="0"/>
              </a:spcAft>
              <a:buNone/>
            </a:pPr>
            <a:r>
              <a:rPr lang="en-US" sz="2800">
                <a:solidFill>
                  <a:schemeClr val="lt1"/>
                </a:solidFill>
                <a:latin typeface="Calibri"/>
                <a:ea typeface="Calibri"/>
                <a:cs typeface="Calibri"/>
                <a:sym typeface="Calibri"/>
              </a:rPr>
              <a:t>– Robin Sharma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78"/>
          <p:cNvSpPr txBox="1">
            <a:spLocks noGrp="1"/>
          </p:cNvSpPr>
          <p:nvPr>
            <p:ph type="subTitle" idx="1"/>
          </p:nvPr>
        </p:nvSpPr>
        <p:spPr>
          <a:xfrm>
            <a:off x="2212744" y="4236720"/>
            <a:ext cx="7766936" cy="154711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rgbClr val="3E99CE"/>
              </a:buClr>
              <a:buSzPts val="2000"/>
              <a:buNone/>
            </a:pPr>
            <a:r>
              <a:rPr lang="en-US">
                <a:solidFill>
                  <a:srgbClr val="3E99CE"/>
                </a:solidFill>
              </a:rPr>
              <a:t> </a:t>
            </a:r>
            <a:endParaRPr/>
          </a:p>
          <a:p>
            <a:pPr marL="0" lvl="0" indent="0" algn="r" rtl="0">
              <a:lnSpc>
                <a:spcPct val="90000"/>
              </a:lnSpc>
              <a:spcBef>
                <a:spcPts val="0"/>
              </a:spcBef>
              <a:spcAft>
                <a:spcPts val="0"/>
              </a:spcAft>
              <a:buClr>
                <a:srgbClr val="006BA8"/>
              </a:buClr>
              <a:buSzPts val="2000"/>
              <a:buNone/>
            </a:pPr>
            <a:endParaRPr/>
          </a:p>
        </p:txBody>
      </p:sp>
      <p:pic>
        <p:nvPicPr>
          <p:cNvPr id="1434" name="Google Shape;1434;p78" descr="A blue text with white arrows&#10;&#10;AI-generated content may be incorrect."/>
          <p:cNvPicPr preferRelativeResize="0"/>
          <p:nvPr/>
        </p:nvPicPr>
        <p:blipFill rotWithShape="1">
          <a:blip r:embed="rId3">
            <a:alphaModFix/>
          </a:blip>
          <a:srcRect/>
          <a:stretch/>
        </p:blipFill>
        <p:spPr>
          <a:xfrm>
            <a:off x="1650716" y="402656"/>
            <a:ext cx="8890567" cy="557784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79"/>
          <p:cNvSpPr txBox="1"/>
          <p:nvPr/>
        </p:nvSpPr>
        <p:spPr>
          <a:xfrm>
            <a:off x="627647" y="530581"/>
            <a:ext cx="10936705" cy="49552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3E99CE"/>
                </a:solidFill>
                <a:latin typeface="Calibri"/>
                <a:ea typeface="Calibri"/>
                <a:cs typeface="Calibri"/>
                <a:sym typeface="Calibri"/>
              </a:rPr>
              <a:t>GOAL: </a:t>
            </a:r>
            <a:r>
              <a:rPr lang="en-US" sz="3200">
                <a:solidFill>
                  <a:schemeClr val="dk1"/>
                </a:solidFill>
                <a:latin typeface="Calibri"/>
                <a:ea typeface="Calibri"/>
                <a:cs typeface="Calibri"/>
                <a:sym typeface="Calibri"/>
              </a:rPr>
              <a:t>FOSTER A THRIVING CULTURE OF MENTORSHIP ACROSS THE SOCIETY </a:t>
            </a:r>
            <a:endParaRPr sz="2400">
              <a:solidFill>
                <a:schemeClr val="dk1"/>
              </a:solidFill>
              <a:latin typeface="Calibri"/>
              <a:ea typeface="Calibri"/>
              <a:cs typeface="Calibri"/>
              <a:sym typeface="Calibri"/>
            </a:endParaRPr>
          </a:p>
          <a:p>
            <a:pPr marL="285750" marR="0" lvl="0" indent="-107950" algn="l" rtl="0">
              <a:spcBef>
                <a:spcPts val="0"/>
              </a:spcBef>
              <a:spcAft>
                <a:spcPts val="0"/>
              </a:spcAft>
              <a:buClr>
                <a:schemeClr val="dk1"/>
              </a:buClr>
              <a:buSzPts val="2800"/>
              <a:buFont typeface="Arial"/>
              <a:buNone/>
            </a:pPr>
            <a:endParaRPr sz="2800">
              <a:solidFill>
                <a:srgbClr val="3E99CE"/>
              </a:solidFill>
              <a:latin typeface="Calibri"/>
              <a:ea typeface="Calibri"/>
              <a:cs typeface="Calibri"/>
              <a:sym typeface="Calibri"/>
            </a:endParaRPr>
          </a:p>
          <a:p>
            <a:pPr marL="457200" marR="0" lvl="0" indent="-457200" algn="l" rtl="0">
              <a:spcBef>
                <a:spcPts val="0"/>
              </a:spcBef>
              <a:spcAft>
                <a:spcPts val="0"/>
              </a:spcAft>
              <a:buClr>
                <a:srgbClr val="3E99CE"/>
              </a:buClr>
              <a:buSzPts val="2800"/>
              <a:buFont typeface="NTR"/>
              <a:buChar char="→"/>
            </a:pPr>
            <a:r>
              <a:rPr lang="en-US" sz="2800">
                <a:solidFill>
                  <a:schemeClr val="dk1"/>
                </a:solidFill>
                <a:latin typeface="Calibri"/>
                <a:ea typeface="Calibri"/>
                <a:cs typeface="Calibri"/>
                <a:sym typeface="Calibri"/>
              </a:rPr>
              <a:t>Ignite passionate leadership through </a:t>
            </a:r>
            <a:r>
              <a:rPr lang="en-US" sz="2800" b="1">
                <a:solidFill>
                  <a:srgbClr val="3E99CE"/>
                </a:solidFill>
                <a:latin typeface="Calibri"/>
                <a:ea typeface="Calibri"/>
                <a:cs typeface="Calibri"/>
                <a:sym typeface="Calibri"/>
              </a:rPr>
              <a:t>mentorship across all levels</a:t>
            </a:r>
            <a:r>
              <a:rPr lang="en-US" sz="2800">
                <a:solidFill>
                  <a:schemeClr val="dk1"/>
                </a:solidFill>
                <a:latin typeface="Calibri"/>
                <a:ea typeface="Calibri"/>
                <a:cs typeface="Calibri"/>
                <a:sym typeface="Calibri"/>
              </a:rPr>
              <a:t>, empowering Vincentians to guide others confidently (Rule 3.10).  </a:t>
            </a:r>
            <a:endParaRPr/>
          </a:p>
          <a:p>
            <a:pPr marL="457200" marR="0" lvl="0" indent="-279400" algn="l" rtl="0">
              <a:spcBef>
                <a:spcPts val="0"/>
              </a:spcBef>
              <a:spcAft>
                <a:spcPts val="0"/>
              </a:spcAft>
              <a:buClr>
                <a:srgbClr val="3E99CE"/>
              </a:buClr>
              <a:buSzPts val="2800"/>
              <a:buFont typeface="NTR"/>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rgbClr val="3E99CE"/>
              </a:buClr>
              <a:buSzPts val="2800"/>
              <a:buFont typeface="NTR"/>
              <a:buChar char="→"/>
            </a:pPr>
            <a:r>
              <a:rPr lang="en-US" sz="2800">
                <a:solidFill>
                  <a:schemeClr val="dk1"/>
                </a:solidFill>
                <a:latin typeface="Calibri"/>
                <a:ea typeface="Calibri"/>
                <a:cs typeface="Calibri"/>
                <a:sym typeface="Calibri"/>
              </a:rPr>
              <a:t>Build effective </a:t>
            </a:r>
            <a:r>
              <a:rPr lang="en-US" sz="2800" b="1">
                <a:solidFill>
                  <a:srgbClr val="3E99CE"/>
                </a:solidFill>
                <a:latin typeface="Calibri"/>
                <a:ea typeface="Calibri"/>
                <a:cs typeface="Calibri"/>
                <a:sym typeface="Calibri"/>
              </a:rPr>
              <a:t>succession plans </a:t>
            </a:r>
            <a:r>
              <a:rPr lang="en-US" sz="2800">
                <a:solidFill>
                  <a:schemeClr val="dk1"/>
                </a:solidFill>
                <a:latin typeface="Calibri"/>
                <a:ea typeface="Calibri"/>
                <a:cs typeface="Calibri"/>
                <a:sym typeface="Calibri"/>
              </a:rPr>
              <a:t>to ensure enduring mission impact, addressing leadership turnover (Rule 3.14).  </a:t>
            </a:r>
            <a:endParaRPr/>
          </a:p>
          <a:p>
            <a:pPr marL="457200" marR="0" lvl="0" indent="-279400" algn="l" rtl="0">
              <a:spcBef>
                <a:spcPts val="0"/>
              </a:spcBef>
              <a:spcAft>
                <a:spcPts val="0"/>
              </a:spcAft>
              <a:buClr>
                <a:srgbClr val="3E99CE"/>
              </a:buClr>
              <a:buSzPts val="2800"/>
              <a:buFont typeface="NTR"/>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rgbClr val="3E99CE"/>
              </a:buClr>
              <a:buSzPts val="2800"/>
              <a:buFont typeface="NTR"/>
              <a:buChar char="→"/>
            </a:pPr>
            <a:r>
              <a:rPr lang="en-US" sz="2800" b="1">
                <a:solidFill>
                  <a:srgbClr val="3E99CE"/>
                </a:solidFill>
                <a:latin typeface="Calibri"/>
                <a:ea typeface="Calibri"/>
                <a:cs typeface="Calibri"/>
                <a:sym typeface="Calibri"/>
              </a:rPr>
              <a:t>Amplify service </a:t>
            </a:r>
            <a:r>
              <a:rPr lang="en-US" sz="2800">
                <a:solidFill>
                  <a:schemeClr val="dk1"/>
                </a:solidFill>
                <a:latin typeface="Calibri"/>
                <a:ea typeface="Calibri"/>
                <a:cs typeface="Calibri"/>
                <a:sym typeface="Calibri"/>
              </a:rPr>
              <a:t>impact by equipping Vincentians with mentorship-driven skills for compassionate outreach (Rule 7.2).</a:t>
            </a:r>
            <a:endParaRPr sz="2800" b="1">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80"/>
          <p:cNvSpPr txBox="1"/>
          <p:nvPr/>
        </p:nvSpPr>
        <p:spPr>
          <a:xfrm>
            <a:off x="627647" y="530581"/>
            <a:ext cx="10936705" cy="53860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3E99CE"/>
                </a:solidFill>
                <a:latin typeface="Calibri"/>
                <a:ea typeface="Calibri"/>
                <a:cs typeface="Calibri"/>
                <a:sym typeface="Calibri"/>
              </a:rPr>
              <a:t>SVdP MENTORSHIP:</a:t>
            </a:r>
            <a:r>
              <a:rPr lang="en-US" sz="3200" b="1">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WHAT DOES SUCCESS LOOK LIKE?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rgbClr val="3E99CE"/>
              </a:solidFill>
              <a:latin typeface="Calibri"/>
              <a:ea typeface="Calibri"/>
              <a:cs typeface="Calibri"/>
              <a:sym typeface="Calibri"/>
            </a:endParaRPr>
          </a:p>
          <a:p>
            <a:pPr marL="457200" marR="0" lvl="0" indent="-457200" algn="l" rtl="0">
              <a:spcBef>
                <a:spcPts val="0"/>
              </a:spcBef>
              <a:spcAft>
                <a:spcPts val="0"/>
              </a:spcAft>
              <a:buClr>
                <a:srgbClr val="3E99CE"/>
              </a:buClr>
              <a:buSzPts val="2400"/>
              <a:buFont typeface="Montserrat"/>
              <a:buAutoNum type="arabicPeriod"/>
            </a:pPr>
            <a:r>
              <a:rPr lang="en-US" sz="2400" u="sng">
                <a:solidFill>
                  <a:srgbClr val="3E99CE"/>
                </a:solidFill>
                <a:latin typeface="Calibri"/>
                <a:ea typeface="Calibri"/>
                <a:cs typeface="Calibri"/>
                <a:sym typeface="Calibri"/>
              </a:rPr>
              <a:t>Proactive Leadership Mentorship </a:t>
            </a:r>
            <a:r>
              <a:rPr lang="en-US" sz="2400">
                <a:solidFill>
                  <a:schemeClr val="dk1"/>
                </a:solidFill>
                <a:latin typeface="Calibri"/>
                <a:ea typeface="Calibri"/>
                <a:cs typeface="Calibri"/>
                <a:sym typeface="Calibri"/>
              </a:rPr>
              <a:t>(Rule 3.10): New Vincentians eagerly seek mentorship, confident in guidance, while senior leaders instinctively mentor emerging talent, fostering seamless leadership transitions.  </a:t>
            </a:r>
            <a:endParaRPr/>
          </a:p>
          <a:p>
            <a:pPr marL="457200" marR="0" lvl="0" indent="-304800" algn="l" rtl="0">
              <a:spcBef>
                <a:spcPts val="0"/>
              </a:spcBef>
              <a:spcAft>
                <a:spcPts val="0"/>
              </a:spcAft>
              <a:buClr>
                <a:srgbClr val="3E99CE"/>
              </a:buClr>
              <a:buSzPts val="2400"/>
              <a:buFont typeface="Montserrat"/>
              <a:buNone/>
            </a:pP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rgbClr val="3E99CE"/>
              </a:buClr>
              <a:buSzPts val="2400"/>
              <a:buFont typeface="Montserrat"/>
              <a:buAutoNum type="arabicPeriod"/>
            </a:pPr>
            <a:r>
              <a:rPr lang="en-US" sz="2400" u="sng">
                <a:solidFill>
                  <a:srgbClr val="3E99CE"/>
                </a:solidFill>
                <a:latin typeface="Calibri"/>
                <a:ea typeface="Calibri"/>
                <a:cs typeface="Calibri"/>
                <a:sym typeface="Calibri"/>
              </a:rPr>
              <a:t>Enhanced Vincentian Collaboration </a:t>
            </a:r>
            <a:r>
              <a:rPr lang="en-US" sz="2400">
                <a:solidFill>
                  <a:schemeClr val="dk1"/>
                </a:solidFill>
                <a:latin typeface="Calibri"/>
                <a:ea typeface="Calibri"/>
                <a:cs typeface="Calibri"/>
                <a:sym typeface="Calibri"/>
              </a:rPr>
              <a:t>(Rule 3.12): Mentorship builds trust and knowledge-sharing among members, increasing engagement and fellowship, aligning with SVdP’s focus on spiritual growth and community.  </a:t>
            </a:r>
            <a:endParaRPr/>
          </a:p>
          <a:p>
            <a:pPr marL="457200" marR="0" lvl="0" indent="-304800" algn="l" rtl="0">
              <a:spcBef>
                <a:spcPts val="0"/>
              </a:spcBef>
              <a:spcAft>
                <a:spcPts val="0"/>
              </a:spcAft>
              <a:buClr>
                <a:srgbClr val="3E99CE"/>
              </a:buClr>
              <a:buSzPts val="2400"/>
              <a:buFont typeface="Montserrat"/>
              <a:buNone/>
            </a:pPr>
            <a:endParaRPr sz="2400" u="sng">
              <a:solidFill>
                <a:schemeClr val="dk1"/>
              </a:solidFill>
              <a:latin typeface="Calibri"/>
              <a:ea typeface="Calibri"/>
              <a:cs typeface="Calibri"/>
              <a:sym typeface="Calibri"/>
            </a:endParaRPr>
          </a:p>
          <a:p>
            <a:pPr marL="457200" marR="0" lvl="0" indent="-457200" algn="l" rtl="0">
              <a:spcBef>
                <a:spcPts val="0"/>
              </a:spcBef>
              <a:spcAft>
                <a:spcPts val="0"/>
              </a:spcAft>
              <a:buClr>
                <a:srgbClr val="3E99CE"/>
              </a:buClr>
              <a:buSzPts val="2400"/>
              <a:buFont typeface="Montserrat"/>
              <a:buAutoNum type="arabicPeriod"/>
            </a:pPr>
            <a:r>
              <a:rPr lang="en-US" sz="2400" u="sng">
                <a:solidFill>
                  <a:srgbClr val="3E99CE"/>
                </a:solidFill>
                <a:latin typeface="Calibri"/>
                <a:ea typeface="Calibri"/>
                <a:cs typeface="Calibri"/>
                <a:sym typeface="Calibri"/>
              </a:rPr>
              <a:t>Sustained Service Impact </a:t>
            </a:r>
            <a:r>
              <a:rPr lang="en-US" sz="2400">
                <a:solidFill>
                  <a:schemeClr val="dk1"/>
                </a:solidFill>
                <a:latin typeface="Calibri"/>
                <a:ea typeface="Calibri"/>
                <a:cs typeface="Calibri"/>
                <a:sym typeface="Calibri"/>
              </a:rPr>
              <a:t>(Rule 7.2): Mentorship equips Vincentians with skills and confidence, enhancing compassionate service delivery and supporting systemic change initiatives for those in need.</a:t>
            </a:r>
            <a:endParaRPr/>
          </a:p>
          <a:p>
            <a:pPr marL="285750" marR="0" lvl="0" indent="-133350" algn="l" rtl="0">
              <a:spcBef>
                <a:spcPts val="0"/>
              </a:spcBef>
              <a:spcAft>
                <a:spcPts val="0"/>
              </a:spcAft>
              <a:buClr>
                <a:schemeClr val="dk1"/>
              </a:buClr>
              <a:buSzPts val="2400"/>
              <a:buFont typeface="Arial"/>
              <a:buNone/>
            </a:pPr>
            <a:endParaRPr sz="2400" u="sng">
              <a:solidFill>
                <a:srgbClr val="3E99CE"/>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81"/>
          <p:cNvSpPr txBox="1"/>
          <p:nvPr/>
        </p:nvSpPr>
        <p:spPr>
          <a:xfrm>
            <a:off x="627647" y="530581"/>
            <a:ext cx="10936705" cy="42780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3E99CE"/>
                </a:solidFill>
                <a:latin typeface="Calibri"/>
                <a:ea typeface="Calibri"/>
                <a:cs typeface="Calibri"/>
                <a:sym typeface="Calibri"/>
              </a:rPr>
              <a:t>SVdP OPERATIONS: </a:t>
            </a:r>
            <a:r>
              <a:rPr lang="en-US" sz="3200">
                <a:solidFill>
                  <a:schemeClr val="dk1"/>
                </a:solidFill>
                <a:latin typeface="Calibri"/>
                <a:ea typeface="Calibri"/>
                <a:cs typeface="Calibri"/>
                <a:sym typeface="Calibri"/>
              </a:rPr>
              <a:t>WHAT DOES SUCCESS LOOK LIKE?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rgbClr val="3E99CE"/>
              </a:solidFill>
              <a:latin typeface="Calibri"/>
              <a:ea typeface="Calibri"/>
              <a:cs typeface="Calibri"/>
              <a:sym typeface="Calibri"/>
            </a:endParaRPr>
          </a:p>
          <a:p>
            <a:pPr marL="457200" marR="0" lvl="0" indent="-457200" algn="l" rtl="0">
              <a:spcBef>
                <a:spcPts val="0"/>
              </a:spcBef>
              <a:spcAft>
                <a:spcPts val="0"/>
              </a:spcAft>
              <a:buClr>
                <a:srgbClr val="3E99CE"/>
              </a:buClr>
              <a:buSzPts val="2400"/>
              <a:buFont typeface="Montserrat"/>
              <a:buAutoNum type="arabicPeriod"/>
            </a:pPr>
            <a:r>
              <a:rPr lang="en-US" sz="2400" u="sng">
                <a:solidFill>
                  <a:srgbClr val="3E99CE"/>
                </a:solidFill>
                <a:latin typeface="Calibri"/>
                <a:ea typeface="Calibri"/>
                <a:cs typeface="Calibri"/>
                <a:sym typeface="Calibri"/>
              </a:rPr>
              <a:t>Leadership Development and Continuity </a:t>
            </a:r>
            <a:r>
              <a:rPr lang="en-US" sz="2400">
                <a:solidFill>
                  <a:schemeClr val="dk1"/>
                </a:solidFill>
                <a:latin typeface="Calibri"/>
                <a:ea typeface="Calibri"/>
                <a:cs typeface="Calibri"/>
                <a:sym typeface="Calibri"/>
              </a:rPr>
              <a:t>(Rule 3.10): Mentorship reduces turnover impact by fostering succession planning, ensuring sustained mission-driven leadership.  </a:t>
            </a:r>
            <a:endParaRPr/>
          </a:p>
          <a:p>
            <a:pPr marL="457200" marR="0" lvl="0" indent="-304800" algn="l" rtl="0">
              <a:spcBef>
                <a:spcPts val="0"/>
              </a:spcBef>
              <a:spcAft>
                <a:spcPts val="0"/>
              </a:spcAft>
              <a:buClr>
                <a:srgbClr val="3E99CE"/>
              </a:buClr>
              <a:buSzPts val="2400"/>
              <a:buFont typeface="Montserrat"/>
              <a:buNone/>
            </a:pP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rgbClr val="3E99CE"/>
              </a:buClr>
              <a:buSzPts val="2400"/>
              <a:buFont typeface="Montserrat"/>
              <a:buAutoNum type="arabicPeriod"/>
            </a:pPr>
            <a:r>
              <a:rPr lang="en-US" sz="2400" u="sng">
                <a:solidFill>
                  <a:srgbClr val="3E99CE"/>
                </a:solidFill>
                <a:latin typeface="Calibri"/>
                <a:ea typeface="Calibri"/>
                <a:cs typeface="Calibri"/>
                <a:sym typeface="Calibri"/>
              </a:rPr>
              <a:t>Vincentian Engagement</a:t>
            </a:r>
            <a:r>
              <a:rPr lang="en-US" sz="2400">
                <a:solidFill>
                  <a:srgbClr val="3E99CE"/>
                </a:solidFill>
                <a:latin typeface="Calibri"/>
                <a:ea typeface="Calibri"/>
                <a:cs typeface="Calibri"/>
                <a:sym typeface="Calibri"/>
              </a:rPr>
              <a:t> </a:t>
            </a:r>
            <a:r>
              <a:rPr lang="en-US" sz="2400">
                <a:solidFill>
                  <a:schemeClr val="dk1"/>
                </a:solidFill>
                <a:latin typeface="Calibri"/>
                <a:ea typeface="Calibri"/>
                <a:cs typeface="Calibri"/>
                <a:sym typeface="Calibri"/>
              </a:rPr>
              <a:t>(Rule 3.12): Mentorship strengthens member connections, boosting participation and retention through personalized guidance.  </a:t>
            </a:r>
            <a:endParaRPr/>
          </a:p>
          <a:p>
            <a:pPr marL="457200" marR="0" lvl="0" indent="-304800" algn="l" rtl="0">
              <a:spcBef>
                <a:spcPts val="0"/>
              </a:spcBef>
              <a:spcAft>
                <a:spcPts val="0"/>
              </a:spcAft>
              <a:buClr>
                <a:srgbClr val="3E99CE"/>
              </a:buClr>
              <a:buSzPts val="2400"/>
              <a:buFont typeface="Montserrat"/>
              <a:buNone/>
            </a:pP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rgbClr val="3E99CE"/>
              </a:buClr>
              <a:buSzPts val="2400"/>
              <a:buFont typeface="Montserrat"/>
              <a:buAutoNum type="arabicPeriod"/>
            </a:pPr>
            <a:r>
              <a:rPr lang="en-US" sz="2400" u="sng">
                <a:solidFill>
                  <a:srgbClr val="3E99CE"/>
                </a:solidFill>
                <a:latin typeface="Calibri"/>
                <a:ea typeface="Calibri"/>
                <a:cs typeface="Calibri"/>
                <a:sym typeface="Calibri"/>
              </a:rPr>
              <a:t>Service Impact </a:t>
            </a:r>
            <a:r>
              <a:rPr lang="en-US" sz="2400">
                <a:solidFill>
                  <a:schemeClr val="dk1"/>
                </a:solidFill>
                <a:latin typeface="Calibri"/>
                <a:ea typeface="Calibri"/>
                <a:cs typeface="Calibri"/>
                <a:sym typeface="Calibri"/>
              </a:rPr>
              <a:t>(Rule 7.2): Mentorship equips Vincentians with skills for more effective, compassionate service, supporting systemic change and outreach.</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82"/>
          <p:cNvSpPr txBox="1"/>
          <p:nvPr/>
        </p:nvSpPr>
        <p:spPr>
          <a:xfrm>
            <a:off x="627647" y="530581"/>
            <a:ext cx="10936705" cy="42780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ONE DAY </a:t>
            </a:r>
            <a:r>
              <a:rPr lang="en-US" sz="3200" b="1">
                <a:solidFill>
                  <a:srgbClr val="3E99CE"/>
                </a:solidFill>
                <a:latin typeface="Calibri"/>
                <a:ea typeface="Calibri"/>
                <a:cs typeface="Calibri"/>
                <a:sym typeface="Calibri"/>
              </a:rPr>
              <a:t>ANNUAL LEADERSHIP DEVELOPMENT RETREAT</a:t>
            </a:r>
            <a:endParaRPr sz="2400" b="1">
              <a:solidFill>
                <a:srgbClr val="3E99CE"/>
              </a:solidFill>
              <a:latin typeface="Calibri"/>
              <a:ea typeface="Calibri"/>
              <a:cs typeface="Calibri"/>
              <a:sym typeface="Calibri"/>
            </a:endParaRPr>
          </a:p>
          <a:p>
            <a:pPr marL="285750" marR="0" lvl="0" indent="-133350" algn="l" rtl="0">
              <a:spcBef>
                <a:spcPts val="0"/>
              </a:spcBef>
              <a:spcAft>
                <a:spcPts val="0"/>
              </a:spcAft>
              <a:buClr>
                <a:schemeClr val="dk1"/>
              </a:buClr>
              <a:buSzPts val="2400"/>
              <a:buFont typeface="Arial"/>
              <a:buNone/>
            </a:pPr>
            <a:endParaRPr sz="2400">
              <a:solidFill>
                <a:srgbClr val="3E99CE"/>
              </a:solidFill>
              <a:latin typeface="Calibri"/>
              <a:ea typeface="Calibri"/>
              <a:cs typeface="Calibri"/>
              <a:sym typeface="Calibri"/>
            </a:endParaRPr>
          </a:p>
          <a:p>
            <a:pPr marL="342900" marR="0" lvl="0" indent="-342900" algn="l" rtl="0">
              <a:spcBef>
                <a:spcPts val="0"/>
              </a:spcBef>
              <a:spcAft>
                <a:spcPts val="0"/>
              </a:spcAft>
              <a:buClr>
                <a:srgbClr val="3E99CE"/>
              </a:buClr>
              <a:buSzPts val="2400"/>
              <a:buFont typeface="NTR"/>
              <a:buChar char="→"/>
            </a:pPr>
            <a:r>
              <a:rPr lang="en-US" sz="2400" u="sng">
                <a:solidFill>
                  <a:schemeClr val="dk1"/>
                </a:solidFill>
                <a:latin typeface="Calibri"/>
                <a:ea typeface="Calibri"/>
                <a:cs typeface="Calibri"/>
                <a:sym typeface="Calibri"/>
              </a:rPr>
              <a:t>Adaptable Agenda for Impact</a:t>
            </a:r>
            <a:r>
              <a:rPr lang="en-US" sz="2400">
                <a:solidFill>
                  <a:schemeClr val="dk1"/>
                </a:solidFill>
                <a:latin typeface="Calibri"/>
                <a:ea typeface="Calibri"/>
                <a:cs typeface="Calibri"/>
                <a:sym typeface="Calibri"/>
              </a:rPr>
              <a:t>: Tailor this flexible sample agenda by adding or adjusting sessions to meet your group’s unique needs and fuel SVdP’s mission.</a:t>
            </a:r>
            <a:endParaRPr/>
          </a:p>
          <a:p>
            <a:pPr marL="342900" marR="0" lvl="0" indent="-190500" algn="l" rtl="0">
              <a:spcBef>
                <a:spcPts val="0"/>
              </a:spcBef>
              <a:spcAft>
                <a:spcPts val="0"/>
              </a:spcAft>
              <a:buClr>
                <a:srgbClr val="3E99CE"/>
              </a:buClr>
              <a:buSzPts val="2400"/>
              <a:buFont typeface="NTR"/>
              <a:buNone/>
            </a:pP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rgbClr val="3E99CE"/>
              </a:buClr>
              <a:buSzPts val="2400"/>
              <a:buFont typeface="NTR"/>
              <a:buChar char="→"/>
            </a:pPr>
            <a:r>
              <a:rPr lang="en-US" sz="2400" u="sng">
                <a:solidFill>
                  <a:schemeClr val="dk1"/>
                </a:solidFill>
                <a:latin typeface="Calibri"/>
                <a:ea typeface="Calibri"/>
                <a:cs typeface="Calibri"/>
                <a:sym typeface="Calibri"/>
              </a:rPr>
              <a:t>Customize for Engagement</a:t>
            </a:r>
            <a:r>
              <a:rPr lang="en-US" sz="2400">
                <a:solidFill>
                  <a:schemeClr val="dk1"/>
                </a:solidFill>
                <a:latin typeface="Calibri"/>
                <a:ea typeface="Calibri"/>
                <a:cs typeface="Calibri"/>
                <a:sym typeface="Calibri"/>
              </a:rPr>
              <a:t>: Select breakout topics (e.g., leadership, mentorship, governance) to inspire District Council Members, Presidents, Treasurers, and Officers.</a:t>
            </a:r>
            <a:endParaRPr/>
          </a:p>
          <a:p>
            <a:pPr marL="342900" marR="0" lvl="0" indent="-190500" algn="l" rtl="0">
              <a:spcBef>
                <a:spcPts val="0"/>
              </a:spcBef>
              <a:spcAft>
                <a:spcPts val="0"/>
              </a:spcAft>
              <a:buClr>
                <a:srgbClr val="3E99CE"/>
              </a:buClr>
              <a:buSzPts val="2400"/>
              <a:buFont typeface="NTR"/>
              <a:buNone/>
            </a:pP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rgbClr val="3E99CE"/>
              </a:buClr>
              <a:buSzPts val="2400"/>
              <a:buFont typeface="NTR"/>
              <a:buChar char="→"/>
            </a:pPr>
            <a:r>
              <a:rPr lang="en-US" sz="2400" u="sng">
                <a:solidFill>
                  <a:schemeClr val="dk1"/>
                </a:solidFill>
                <a:latin typeface="Calibri"/>
                <a:ea typeface="Calibri"/>
                <a:cs typeface="Calibri"/>
                <a:sym typeface="Calibri"/>
              </a:rPr>
              <a:t>Maximize Local Relevance</a:t>
            </a:r>
            <a:r>
              <a:rPr lang="en-US" sz="2400">
                <a:solidFill>
                  <a:schemeClr val="dk1"/>
                </a:solidFill>
                <a:latin typeface="Calibri"/>
                <a:ea typeface="Calibri"/>
                <a:cs typeface="Calibri"/>
                <a:sym typeface="Calibri"/>
              </a:rPr>
              <a:t>: Incorporate community-specific goals and challenges to ensure the retreat drives meaningful mentorship and service growth.</a:t>
            </a:r>
            <a:endParaRPr sz="28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54"/>
          <p:cNvSpPr/>
          <p:nvPr/>
        </p:nvSpPr>
        <p:spPr>
          <a:xfrm>
            <a:off x="2585497" y="1747047"/>
            <a:ext cx="2197707" cy="2142764"/>
          </a:xfrm>
          <a:custGeom>
            <a:avLst/>
            <a:gdLst/>
            <a:ahLst/>
            <a:cxnLst/>
            <a:rect l="l" t="t" r="r" b="b"/>
            <a:pathLst>
              <a:path w="3296560" h="3214146" extrusionOk="0">
                <a:moveTo>
                  <a:pt x="0" y="0"/>
                </a:moveTo>
                <a:lnTo>
                  <a:pt x="3296560" y="0"/>
                </a:lnTo>
                <a:lnTo>
                  <a:pt x="3296560" y="3214146"/>
                </a:lnTo>
                <a:lnTo>
                  <a:pt x="0" y="321414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56" name="Google Shape;1156;p54"/>
          <p:cNvSpPr/>
          <p:nvPr/>
        </p:nvSpPr>
        <p:spPr>
          <a:xfrm>
            <a:off x="7401851" y="1841729"/>
            <a:ext cx="2157209" cy="2165329"/>
          </a:xfrm>
          <a:custGeom>
            <a:avLst/>
            <a:gdLst/>
            <a:ahLst/>
            <a:cxnLst/>
            <a:rect l="l" t="t" r="r" b="b"/>
            <a:pathLst>
              <a:path w="3235813" h="3247993" extrusionOk="0">
                <a:moveTo>
                  <a:pt x="0" y="0"/>
                </a:moveTo>
                <a:lnTo>
                  <a:pt x="3235813" y="0"/>
                </a:lnTo>
                <a:lnTo>
                  <a:pt x="3235813" y="3247993"/>
                </a:lnTo>
                <a:lnTo>
                  <a:pt x="0" y="3247993"/>
                </a:lnTo>
                <a:lnTo>
                  <a:pt x="0" y="0"/>
                </a:lnTo>
                <a:close/>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57" name="Google Shape;1157;p54"/>
          <p:cNvSpPr txBox="1"/>
          <p:nvPr/>
        </p:nvSpPr>
        <p:spPr>
          <a:xfrm>
            <a:off x="1979471" y="4134057"/>
            <a:ext cx="3409759" cy="8577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a:solidFill>
                  <a:srgbClr val="006BA8"/>
                </a:solidFill>
                <a:latin typeface="Calibri"/>
                <a:ea typeface="Calibri"/>
                <a:cs typeface="Calibri"/>
                <a:sym typeface="Calibri"/>
              </a:rPr>
              <a:t>Add 10,000 new members</a:t>
            </a:r>
            <a:endParaRPr/>
          </a:p>
        </p:txBody>
      </p:sp>
      <p:sp>
        <p:nvSpPr>
          <p:cNvPr id="1158" name="Google Shape;1158;p54"/>
          <p:cNvSpPr txBox="1"/>
          <p:nvPr/>
        </p:nvSpPr>
        <p:spPr>
          <a:xfrm>
            <a:off x="6775576" y="4134057"/>
            <a:ext cx="3409759" cy="8577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a:solidFill>
                  <a:srgbClr val="006BA8"/>
                </a:solidFill>
                <a:latin typeface="Calibri"/>
                <a:ea typeface="Calibri"/>
                <a:cs typeface="Calibri"/>
                <a:sym typeface="Calibri"/>
              </a:rPr>
              <a:t>Create a culture of mentorship</a:t>
            </a:r>
            <a:endParaRPr/>
          </a:p>
        </p:txBody>
      </p:sp>
      <p:sp>
        <p:nvSpPr>
          <p:cNvPr id="1159" name="Google Shape;1159;p54"/>
          <p:cNvSpPr txBox="1"/>
          <p:nvPr/>
        </p:nvSpPr>
        <p:spPr>
          <a:xfrm>
            <a:off x="640078" y="428807"/>
            <a:ext cx="10911692" cy="1320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600"/>
              <a:buFont typeface="Montserrat"/>
              <a:buNone/>
            </a:pPr>
            <a:r>
              <a:rPr lang="en-US" sz="3600">
                <a:solidFill>
                  <a:schemeClr val="dk1"/>
                </a:solidFill>
                <a:latin typeface="Montserrat"/>
                <a:ea typeface="Montserrat"/>
                <a:cs typeface="Montserrat"/>
                <a:sym typeface="Montserrat"/>
              </a:rPr>
              <a:t>Our Goals</a:t>
            </a:r>
            <a:endParaRPr sz="4400">
              <a:solidFill>
                <a:schemeClr val="dk1"/>
              </a:solidFill>
              <a:latin typeface="Calibri"/>
              <a:ea typeface="Calibri"/>
              <a:cs typeface="Calibri"/>
              <a:sym typeface="Calibri"/>
            </a:endParaRPr>
          </a:p>
        </p:txBody>
      </p:sp>
      <p:sp>
        <p:nvSpPr>
          <p:cNvPr id="1160" name="Google Shape;1160;p54"/>
          <p:cNvSpPr/>
          <p:nvPr/>
        </p:nvSpPr>
        <p:spPr>
          <a:xfrm>
            <a:off x="7401851" y="1841729"/>
            <a:ext cx="2159905" cy="2168035"/>
          </a:xfrm>
          <a:custGeom>
            <a:avLst/>
            <a:gdLst/>
            <a:ahLst/>
            <a:cxnLst/>
            <a:rect l="l" t="t" r="r" b="b"/>
            <a:pathLst>
              <a:path w="3235813" h="3247993" extrusionOk="0">
                <a:moveTo>
                  <a:pt x="0" y="0"/>
                </a:moveTo>
                <a:lnTo>
                  <a:pt x="3235813" y="0"/>
                </a:lnTo>
                <a:lnTo>
                  <a:pt x="3235813" y="3247993"/>
                </a:lnTo>
                <a:lnTo>
                  <a:pt x="0" y="324799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83"/>
          <p:cNvSpPr txBox="1"/>
          <p:nvPr/>
        </p:nvSpPr>
        <p:spPr>
          <a:xfrm>
            <a:off x="627647" y="530581"/>
            <a:ext cx="10936705" cy="397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ONE DAY </a:t>
            </a:r>
            <a:r>
              <a:rPr lang="en-US" sz="3200" b="1">
                <a:solidFill>
                  <a:srgbClr val="3E99CE"/>
                </a:solidFill>
                <a:latin typeface="Calibri"/>
                <a:ea typeface="Calibri"/>
                <a:cs typeface="Calibri"/>
                <a:sym typeface="Calibri"/>
              </a:rPr>
              <a:t>ANNUAL LEADERSHIP DEVELOPMENT RETREAT</a:t>
            </a:r>
            <a:endParaRPr/>
          </a:p>
          <a:p>
            <a:pPr marL="0" marR="0" lvl="0" indent="0" algn="ctr" rtl="0">
              <a:spcBef>
                <a:spcPts val="0"/>
              </a:spcBef>
              <a:spcAft>
                <a:spcPts val="0"/>
              </a:spcAft>
              <a:buNone/>
            </a:pPr>
            <a:r>
              <a:rPr lang="en-US" sz="2800" b="1">
                <a:solidFill>
                  <a:schemeClr val="dk1"/>
                </a:solidFill>
                <a:latin typeface="Calibri"/>
                <a:ea typeface="Calibri"/>
                <a:cs typeface="Calibri"/>
                <a:sym typeface="Calibri"/>
              </a:rPr>
              <a:t>(Sample Agenda)</a:t>
            </a:r>
            <a:endParaRPr/>
          </a:p>
          <a:p>
            <a:pPr marL="0" marR="0" lvl="0" indent="0" algn="ctr" rtl="0">
              <a:spcBef>
                <a:spcPts val="0"/>
              </a:spcBef>
              <a:spcAft>
                <a:spcPts val="0"/>
              </a:spcAft>
              <a:buNone/>
            </a:pPr>
            <a:endParaRPr sz="28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514350" marR="0" lvl="0" indent="-514350" algn="l" rtl="0">
              <a:spcBef>
                <a:spcPts val="0"/>
              </a:spcBef>
              <a:spcAft>
                <a:spcPts val="0"/>
              </a:spcAft>
              <a:buClr>
                <a:srgbClr val="3E99CE"/>
              </a:buClr>
              <a:buSzPts val="2800"/>
              <a:buFont typeface="Montserrat"/>
              <a:buAutoNum type="arabicPeriod"/>
            </a:pPr>
            <a:r>
              <a:rPr lang="en-US" sz="2800">
                <a:solidFill>
                  <a:schemeClr val="dk1"/>
                </a:solidFill>
                <a:latin typeface="Calibri"/>
                <a:ea typeface="Calibri"/>
                <a:cs typeface="Calibri"/>
                <a:sym typeface="Calibri"/>
              </a:rPr>
              <a:t>Mass or Spiritual Retreat</a:t>
            </a:r>
            <a:endParaRPr/>
          </a:p>
          <a:p>
            <a:pPr marL="514350" marR="0" lvl="0" indent="-514350" algn="l" rtl="0">
              <a:spcBef>
                <a:spcPts val="0"/>
              </a:spcBef>
              <a:spcAft>
                <a:spcPts val="0"/>
              </a:spcAft>
              <a:buClr>
                <a:srgbClr val="3E99CE"/>
              </a:buClr>
              <a:buSzPts val="2800"/>
              <a:buFont typeface="Montserrat"/>
              <a:buAutoNum type="arabicPeriod"/>
            </a:pPr>
            <a:r>
              <a:rPr lang="en-US" sz="2800">
                <a:solidFill>
                  <a:schemeClr val="dk1"/>
                </a:solidFill>
                <a:latin typeface="Calibri"/>
                <a:ea typeface="Calibri"/>
                <a:cs typeface="Calibri"/>
                <a:sym typeface="Calibri"/>
              </a:rPr>
              <a:t>Welcome by Council President</a:t>
            </a:r>
            <a:endParaRPr/>
          </a:p>
          <a:p>
            <a:pPr marL="514350" marR="0" lvl="0" indent="-514350" algn="l" rtl="0">
              <a:spcBef>
                <a:spcPts val="0"/>
              </a:spcBef>
              <a:spcAft>
                <a:spcPts val="0"/>
              </a:spcAft>
              <a:buClr>
                <a:srgbClr val="3E99CE"/>
              </a:buClr>
              <a:buSzPts val="2800"/>
              <a:buFont typeface="Montserrat"/>
              <a:buAutoNum type="arabicPeriod"/>
            </a:pPr>
            <a:r>
              <a:rPr lang="en-US" sz="2800">
                <a:solidFill>
                  <a:schemeClr val="dk1"/>
                </a:solidFill>
                <a:latin typeface="Calibri"/>
                <a:ea typeface="Calibri"/>
                <a:cs typeface="Calibri"/>
                <a:sym typeface="Calibri"/>
              </a:rPr>
              <a:t>Creating a Culture of Mentorship</a:t>
            </a:r>
            <a:endParaRPr/>
          </a:p>
          <a:p>
            <a:pPr marL="514350" marR="0" lvl="0" indent="-514350" algn="l" rtl="0">
              <a:spcBef>
                <a:spcPts val="0"/>
              </a:spcBef>
              <a:spcAft>
                <a:spcPts val="0"/>
              </a:spcAft>
              <a:buClr>
                <a:srgbClr val="3E99CE"/>
              </a:buClr>
              <a:buSzPts val="2800"/>
              <a:buFont typeface="Montserrat"/>
              <a:buAutoNum type="arabicPeriod"/>
            </a:pPr>
            <a:r>
              <a:rPr lang="en-US" sz="2800">
                <a:solidFill>
                  <a:schemeClr val="dk1"/>
                </a:solidFill>
                <a:latin typeface="Calibri"/>
                <a:ea typeface="Calibri"/>
                <a:cs typeface="Calibri"/>
                <a:sym typeface="Calibri"/>
              </a:rPr>
              <a:t>Organization (national &amp; council)</a:t>
            </a:r>
            <a:endParaRPr/>
          </a:p>
          <a:p>
            <a:pPr marL="514350" marR="0" lvl="0" indent="-514350" algn="l" rtl="0">
              <a:spcBef>
                <a:spcPts val="0"/>
              </a:spcBef>
              <a:spcAft>
                <a:spcPts val="0"/>
              </a:spcAft>
              <a:buClr>
                <a:srgbClr val="3E99CE"/>
              </a:buClr>
              <a:buSzPts val="2800"/>
              <a:buFont typeface="Montserrat"/>
              <a:buAutoNum type="arabicPeriod"/>
            </a:pPr>
            <a:r>
              <a:rPr lang="en-US" sz="2800">
                <a:solidFill>
                  <a:schemeClr val="dk1"/>
                </a:solidFill>
                <a:latin typeface="Calibri"/>
                <a:ea typeface="Calibri"/>
                <a:cs typeface="Calibri"/>
                <a:sym typeface="Calibri"/>
              </a:rPr>
              <a:t>Servant Leadership</a:t>
            </a:r>
            <a:endParaRPr/>
          </a:p>
        </p:txBody>
      </p:sp>
      <p:sp>
        <p:nvSpPr>
          <p:cNvPr id="1465" name="Google Shape;1465;p83"/>
          <p:cNvSpPr txBox="1"/>
          <p:nvPr/>
        </p:nvSpPr>
        <p:spPr>
          <a:xfrm>
            <a:off x="6529891" y="2254130"/>
            <a:ext cx="5939896" cy="2246769"/>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3E99CE"/>
              </a:buClr>
              <a:buSzPts val="2800"/>
              <a:buFont typeface="Montserrat"/>
              <a:buAutoNum type="arabicPeriod" startAt="6"/>
            </a:pPr>
            <a:r>
              <a:rPr lang="en-US" sz="2800">
                <a:solidFill>
                  <a:schemeClr val="dk1"/>
                </a:solidFill>
                <a:latin typeface="Calibri"/>
                <a:ea typeface="Calibri"/>
                <a:cs typeface="Calibri"/>
                <a:sym typeface="Calibri"/>
              </a:rPr>
              <a:t>National Council Resources</a:t>
            </a:r>
            <a:endParaRPr/>
          </a:p>
          <a:p>
            <a:pPr marL="514350" marR="0" lvl="0" indent="-514350" algn="l" rtl="0">
              <a:spcBef>
                <a:spcPts val="0"/>
              </a:spcBef>
              <a:spcAft>
                <a:spcPts val="0"/>
              </a:spcAft>
              <a:buClr>
                <a:srgbClr val="3E99CE"/>
              </a:buClr>
              <a:buSzPts val="2800"/>
              <a:buFont typeface="Montserrat"/>
              <a:buAutoNum type="arabicPeriod" startAt="6"/>
            </a:pPr>
            <a:r>
              <a:rPr lang="en-US" sz="2800">
                <a:solidFill>
                  <a:schemeClr val="dk1"/>
                </a:solidFill>
                <a:latin typeface="Calibri"/>
                <a:ea typeface="Calibri"/>
                <a:cs typeface="Calibri"/>
                <a:sym typeface="Calibri"/>
              </a:rPr>
              <a:t>Strategic Planning</a:t>
            </a:r>
            <a:endParaRPr/>
          </a:p>
          <a:p>
            <a:pPr marL="514350" marR="0" lvl="0" indent="-514350" algn="l" rtl="0">
              <a:spcBef>
                <a:spcPts val="0"/>
              </a:spcBef>
              <a:spcAft>
                <a:spcPts val="0"/>
              </a:spcAft>
              <a:buClr>
                <a:srgbClr val="3E99CE"/>
              </a:buClr>
              <a:buSzPts val="2800"/>
              <a:buFont typeface="Montserrat"/>
              <a:buAutoNum type="arabicPeriod" startAt="6"/>
            </a:pPr>
            <a:r>
              <a:rPr lang="en-US" sz="2800">
                <a:solidFill>
                  <a:schemeClr val="dk1"/>
                </a:solidFill>
                <a:latin typeface="Calibri"/>
                <a:ea typeface="Calibri"/>
                <a:cs typeface="Calibri"/>
                <a:sym typeface="Calibri"/>
              </a:rPr>
              <a:t>Breakout Groups by Function</a:t>
            </a:r>
            <a:endParaRPr/>
          </a:p>
          <a:p>
            <a:pPr marL="514350" marR="0" lvl="0" indent="-514350" algn="l" rtl="0">
              <a:spcBef>
                <a:spcPts val="0"/>
              </a:spcBef>
              <a:spcAft>
                <a:spcPts val="0"/>
              </a:spcAft>
              <a:buClr>
                <a:srgbClr val="3E99CE"/>
              </a:buClr>
              <a:buSzPts val="2800"/>
              <a:buFont typeface="Montserrat"/>
              <a:buAutoNum type="arabicPeriod" startAt="6"/>
            </a:pPr>
            <a:r>
              <a:rPr lang="en-US" sz="2800">
                <a:solidFill>
                  <a:schemeClr val="dk1"/>
                </a:solidFill>
                <a:latin typeface="Calibri"/>
                <a:ea typeface="Calibri"/>
                <a:cs typeface="Calibri"/>
                <a:sym typeface="Calibri"/>
              </a:rPr>
              <a:t>General Wrap Session</a:t>
            </a:r>
            <a:endParaRPr/>
          </a:p>
          <a:p>
            <a:pPr marL="514350" marR="0" lvl="0" indent="-514350" algn="l" rtl="0">
              <a:spcBef>
                <a:spcPts val="0"/>
              </a:spcBef>
              <a:spcAft>
                <a:spcPts val="0"/>
              </a:spcAft>
              <a:buClr>
                <a:srgbClr val="3E99CE"/>
              </a:buClr>
              <a:buSzPts val="2800"/>
              <a:buFont typeface="Montserrat"/>
              <a:buAutoNum type="arabicPeriod" startAt="6"/>
            </a:pPr>
            <a:r>
              <a:rPr lang="en-US" sz="2800">
                <a:solidFill>
                  <a:schemeClr val="dk1"/>
                </a:solidFill>
                <a:latin typeface="Calibri"/>
                <a:ea typeface="Calibri"/>
                <a:cs typeface="Calibri"/>
                <a:sym typeface="Calibri"/>
              </a:rPr>
              <a:t>Closing Prayer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pic>
        <p:nvPicPr>
          <p:cNvPr id="1470" name="Google Shape;1470;p84" descr="A document with text and numbers&#10;&#10;Description automatically generated"/>
          <p:cNvPicPr preferRelativeResize="0">
            <a:picLocks noGrp="1"/>
          </p:cNvPicPr>
          <p:nvPr>
            <p:ph type="body" idx="1"/>
          </p:nvPr>
        </p:nvPicPr>
        <p:blipFill rotWithShape="1">
          <a:blip r:embed="rId3">
            <a:alphaModFix/>
          </a:blip>
          <a:srcRect/>
          <a:stretch/>
        </p:blipFill>
        <p:spPr>
          <a:xfrm>
            <a:off x="1383919" y="0"/>
            <a:ext cx="9171305" cy="6604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pic>
        <p:nvPicPr>
          <p:cNvPr id="1475" name="Google Shape;1475;p85" descr="A screenshot of a computer&#10;&#10;Description automatically generated"/>
          <p:cNvPicPr preferRelativeResize="0"/>
          <p:nvPr/>
        </p:nvPicPr>
        <p:blipFill rotWithShape="1">
          <a:blip r:embed="rId3">
            <a:alphaModFix/>
          </a:blip>
          <a:srcRect/>
          <a:stretch/>
        </p:blipFill>
        <p:spPr>
          <a:xfrm>
            <a:off x="1387346" y="-5"/>
            <a:ext cx="8998712" cy="681380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3d32a5bfc8e_1_47"/>
          <p:cNvSpPr txBox="1">
            <a:spLocks noGrp="1"/>
          </p:cNvSpPr>
          <p:nvPr>
            <p:ph type="title"/>
          </p:nvPr>
        </p:nvSpPr>
        <p:spPr>
          <a:xfrm>
            <a:off x="113448" y="-228136"/>
            <a:ext cx="11965200" cy="13257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006BA8"/>
              </a:buClr>
              <a:buSzPts val="4400"/>
              <a:buFont typeface="Century Gothic"/>
              <a:buNone/>
            </a:pPr>
            <a:br>
              <a:rPr lang="en-US" b="1"/>
            </a:br>
            <a:r>
              <a:rPr lang="en-US" sz="4000" b="1"/>
              <a:t>MAKE YOUR CONFERENCE AS STRONG AS POSSIBLE!</a:t>
            </a:r>
            <a:endParaRPr/>
          </a:p>
        </p:txBody>
      </p:sp>
      <p:sp>
        <p:nvSpPr>
          <p:cNvPr id="1481" name="Google Shape;1481;g3d32a5bfc8e_1_47"/>
          <p:cNvSpPr txBox="1">
            <a:spLocks noGrp="1"/>
          </p:cNvSpPr>
          <p:nvPr>
            <p:ph type="body" idx="1"/>
          </p:nvPr>
        </p:nvSpPr>
        <p:spPr>
          <a:xfrm>
            <a:off x="4104167" y="1076063"/>
            <a:ext cx="7449300" cy="4351200"/>
          </a:xfrm>
          <a:prstGeom prst="rect">
            <a:avLst/>
          </a:prstGeom>
          <a:noFill/>
          <a:ln>
            <a:noFill/>
          </a:ln>
        </p:spPr>
        <p:txBody>
          <a:bodyPr spcFirstLastPara="1" wrap="square" lIns="91425" tIns="45700" rIns="91425" bIns="45700" anchor="t" anchorCtr="0">
            <a:normAutofit fontScale="55000" lnSpcReduction="20000"/>
          </a:bodyPr>
          <a:lstStyle/>
          <a:p>
            <a:pPr marL="342900" lvl="0" indent="-285750" algn="l" rtl="0">
              <a:spcBef>
                <a:spcPts val="0"/>
              </a:spcBef>
              <a:spcAft>
                <a:spcPts val="0"/>
              </a:spcAft>
              <a:buSzPct val="150000"/>
              <a:buChar char="•"/>
            </a:pPr>
            <a:r>
              <a:rPr lang="en-US" sz="4000">
                <a:latin typeface="Calibri"/>
                <a:ea typeface="Calibri"/>
                <a:cs typeface="Calibri"/>
                <a:sym typeface="Calibri"/>
              </a:rPr>
              <a:t>There are numerous opportunities for learning!</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Ozanam Orientation</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Invitation for Renewal</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Printed Material</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Webinars</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Meetings</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Serving in Hope formation program</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Invitation To Serve</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Culture of Welcome</a:t>
            </a:r>
            <a:endParaRPr/>
          </a:p>
          <a:p>
            <a:pPr marL="342900" lvl="0" indent="-285750" algn="l" rtl="0">
              <a:spcBef>
                <a:spcPts val="1000"/>
              </a:spcBef>
              <a:spcAft>
                <a:spcPts val="0"/>
              </a:spcAft>
              <a:buSzPct val="150000"/>
              <a:buChar char="•"/>
            </a:pPr>
            <a:r>
              <a:rPr lang="en-US" sz="4000">
                <a:latin typeface="Calibri"/>
                <a:ea typeface="Calibri"/>
                <a:cs typeface="Calibri"/>
                <a:sym typeface="Calibri"/>
              </a:rPr>
              <a:t>Standards of Excellence</a:t>
            </a:r>
            <a:endParaRPr/>
          </a:p>
          <a:p>
            <a:pPr marL="0" lvl="0" indent="0" algn="ctr" rtl="0">
              <a:spcBef>
                <a:spcPts val="1000"/>
              </a:spcBef>
              <a:spcAft>
                <a:spcPts val="0"/>
              </a:spcAft>
              <a:buSzPct val="150000"/>
              <a:buNone/>
            </a:pPr>
            <a:endParaRPr sz="4000">
              <a:latin typeface="Calibri"/>
              <a:ea typeface="Calibri"/>
              <a:cs typeface="Calibri"/>
              <a:sym typeface="Calibri"/>
            </a:endParaRPr>
          </a:p>
          <a:p>
            <a:pPr marL="0" lvl="0" indent="0" algn="l" rtl="0">
              <a:spcBef>
                <a:spcPts val="1000"/>
              </a:spcBef>
              <a:spcAft>
                <a:spcPts val="0"/>
              </a:spcAft>
              <a:buSzPct val="150000"/>
              <a:buNone/>
            </a:pPr>
            <a:r>
              <a:rPr lang="en-US" sz="5100" b="1">
                <a:latin typeface="Calibri"/>
                <a:ea typeface="Calibri"/>
                <a:cs typeface="Calibri"/>
                <a:sym typeface="Calibri"/>
              </a:rPr>
              <a:t>Never Quit Learning!</a:t>
            </a:r>
            <a:endParaRPr/>
          </a:p>
        </p:txBody>
      </p:sp>
      <p:pic>
        <p:nvPicPr>
          <p:cNvPr id="1482" name="Google Shape;1482;g3d32a5bfc8e_1_47" descr="Person in toga sitting alone"/>
          <p:cNvPicPr preferRelativeResize="0"/>
          <p:nvPr/>
        </p:nvPicPr>
        <p:blipFill rotWithShape="1">
          <a:blip r:embed="rId3">
            <a:alphaModFix/>
          </a:blip>
          <a:srcRect/>
          <a:stretch/>
        </p:blipFill>
        <p:spPr>
          <a:xfrm>
            <a:off x="434531" y="1076063"/>
            <a:ext cx="3463852" cy="2309233"/>
          </a:xfrm>
          <a:prstGeom prst="rect">
            <a:avLst/>
          </a:prstGeom>
          <a:noFill/>
          <a:ln>
            <a:noFill/>
          </a:ln>
        </p:spPr>
      </p:pic>
      <p:pic>
        <p:nvPicPr>
          <p:cNvPr id="1483" name="Google Shape;1483;g3d32a5bfc8e_1_47" descr="Children in class"/>
          <p:cNvPicPr preferRelativeResize="0"/>
          <p:nvPr/>
        </p:nvPicPr>
        <p:blipFill rotWithShape="1">
          <a:blip r:embed="rId4">
            <a:alphaModFix/>
          </a:blip>
          <a:srcRect/>
          <a:stretch/>
        </p:blipFill>
        <p:spPr>
          <a:xfrm>
            <a:off x="434531" y="3472703"/>
            <a:ext cx="3463852" cy="2095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g3d32a5bfc8e_1_54"/>
          <p:cNvSpPr txBox="1"/>
          <p:nvPr/>
        </p:nvSpPr>
        <p:spPr>
          <a:xfrm>
            <a:off x="4450142" y="208155"/>
            <a:ext cx="6138900" cy="2216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OK, you ask someone to consider joining SVDP.  </a:t>
            </a:r>
            <a:r>
              <a:rPr lang="en-US" sz="2000" b="1">
                <a:solidFill>
                  <a:srgbClr val="006BA8"/>
                </a:solidFill>
                <a:latin typeface="Calibri"/>
                <a:ea typeface="Calibri"/>
                <a:cs typeface="Calibri"/>
                <a:sym typeface="Calibri"/>
              </a:rPr>
              <a:t>What now? </a:t>
            </a:r>
            <a:endParaRPr/>
          </a:p>
          <a:p>
            <a:pPr marL="0" marR="0" lvl="0" indent="0" algn="ctr" rtl="0">
              <a:spcBef>
                <a:spcPts val="0"/>
              </a:spcBef>
              <a:spcAft>
                <a:spcPts val="0"/>
              </a:spcAft>
              <a:buNone/>
            </a:pP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a:solidFill>
                  <a:schemeClr val="dk1"/>
                </a:solidFill>
                <a:latin typeface="Calibri"/>
                <a:ea typeface="Calibri"/>
                <a:cs typeface="Calibri"/>
                <a:sym typeface="Calibri"/>
              </a:rPr>
              <a:t>You did an Invitation To Serve at Church and have a follow up meeting.  </a:t>
            </a:r>
            <a:r>
              <a:rPr lang="en-US" sz="2000" b="1">
                <a:solidFill>
                  <a:srgbClr val="006BA8"/>
                </a:solidFill>
                <a:latin typeface="Calibri"/>
                <a:ea typeface="Calibri"/>
                <a:cs typeface="Calibri"/>
                <a:sym typeface="Calibri"/>
              </a:rPr>
              <a:t>What’s next?</a:t>
            </a:r>
            <a:endParaRPr/>
          </a:p>
          <a:p>
            <a:pPr marL="0" marR="0" lvl="0" indent="0" algn="ctr" rtl="0">
              <a:spcBef>
                <a:spcPts val="0"/>
              </a:spcBef>
              <a:spcAft>
                <a:spcPts val="0"/>
              </a:spcAft>
              <a:buNone/>
            </a:pP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489" name="Google Shape;1489;g3d32a5bfc8e_1_54" descr="A sign with a purple flower on it&#10;&#10;AI-generated content may be incorrect."/>
          <p:cNvPicPr preferRelativeResize="0"/>
          <p:nvPr/>
        </p:nvPicPr>
        <p:blipFill rotWithShape="1">
          <a:blip r:embed="rId3">
            <a:alphaModFix/>
          </a:blip>
          <a:srcRect/>
          <a:stretch/>
        </p:blipFill>
        <p:spPr>
          <a:xfrm>
            <a:off x="823958" y="118671"/>
            <a:ext cx="2729948" cy="1820965"/>
          </a:xfrm>
          <a:prstGeom prst="rect">
            <a:avLst/>
          </a:prstGeom>
          <a:noFill/>
          <a:ln>
            <a:noFill/>
          </a:ln>
        </p:spPr>
      </p:pic>
      <p:sp>
        <p:nvSpPr>
          <p:cNvPr id="1490" name="Google Shape;1490;g3d32a5bfc8e_1_54"/>
          <p:cNvSpPr txBox="1"/>
          <p:nvPr/>
        </p:nvSpPr>
        <p:spPr>
          <a:xfrm>
            <a:off x="904126" y="1939636"/>
            <a:ext cx="11065200" cy="4002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Create a Culture of Welcome in your Conference!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1800"/>
              <a:buFont typeface="NTR"/>
              <a:buChar char="→"/>
            </a:pPr>
            <a:r>
              <a:rPr lang="en-US" sz="1800">
                <a:solidFill>
                  <a:schemeClr val="dk1"/>
                </a:solidFill>
                <a:latin typeface="Calibri"/>
                <a:ea typeface="Calibri"/>
                <a:cs typeface="Calibri"/>
                <a:sym typeface="Calibri"/>
              </a:rPr>
              <a:t>Use the National Council Template: Creating a Culture of Welcome</a:t>
            </a:r>
            <a:endParaRPr/>
          </a:p>
          <a:p>
            <a:pPr marL="285750" marR="0" lvl="0" indent="-171450" algn="l" rtl="0">
              <a:spcBef>
                <a:spcPts val="0"/>
              </a:spcBef>
              <a:spcAft>
                <a:spcPts val="0"/>
              </a:spcAft>
              <a:buClr>
                <a:srgbClr val="006BA8"/>
              </a:buClr>
              <a:buSzPts val="1800"/>
              <a:buFont typeface="NTR"/>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1800"/>
              <a:buFont typeface="NTR"/>
              <a:buChar char="→"/>
            </a:pPr>
            <a:r>
              <a:rPr lang="en-US" sz="1800">
                <a:solidFill>
                  <a:schemeClr val="dk1"/>
                </a:solidFill>
                <a:latin typeface="Calibri"/>
                <a:ea typeface="Calibri"/>
                <a:cs typeface="Calibri"/>
                <a:sym typeface="Calibri"/>
              </a:rPr>
              <a:t>Be flexible on meeting times and activities. (pizza parties, work shifts together at food pantries, stores, shelters, family dinners together…..etc.) Be creative!</a:t>
            </a:r>
            <a:endParaRPr/>
          </a:p>
          <a:p>
            <a:pPr marL="285750" marR="0" lvl="0" indent="-171450" algn="l" rtl="0">
              <a:spcBef>
                <a:spcPts val="0"/>
              </a:spcBef>
              <a:spcAft>
                <a:spcPts val="0"/>
              </a:spcAft>
              <a:buClr>
                <a:srgbClr val="006BA8"/>
              </a:buClr>
              <a:buSzPts val="1800"/>
              <a:buFont typeface="NTR"/>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1800"/>
              <a:buFont typeface="NTR"/>
              <a:buChar char="→"/>
            </a:pPr>
            <a:r>
              <a:rPr lang="en-US" sz="1800">
                <a:solidFill>
                  <a:schemeClr val="dk1"/>
                </a:solidFill>
                <a:latin typeface="Calibri"/>
                <a:ea typeface="Calibri"/>
                <a:cs typeface="Calibri"/>
                <a:sym typeface="Calibri"/>
              </a:rPr>
              <a:t>Tell them they will see the Face of Christ in the Poor. </a:t>
            </a:r>
            <a:endParaRPr/>
          </a:p>
          <a:p>
            <a:pPr marL="285750" marR="0" lvl="0" indent="-171450" algn="l" rtl="0">
              <a:spcBef>
                <a:spcPts val="0"/>
              </a:spcBef>
              <a:spcAft>
                <a:spcPts val="0"/>
              </a:spcAft>
              <a:buClr>
                <a:srgbClr val="006BA8"/>
              </a:buClr>
              <a:buSzPts val="1800"/>
              <a:buFont typeface="NTR"/>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6BA8"/>
              </a:buClr>
              <a:buSzPts val="1800"/>
              <a:buFont typeface="NTR"/>
              <a:buChar char="→"/>
            </a:pPr>
            <a:r>
              <a:rPr lang="en-US" sz="1800">
                <a:solidFill>
                  <a:schemeClr val="dk1"/>
                </a:solidFill>
                <a:latin typeface="Calibri"/>
                <a:ea typeface="Calibri"/>
                <a:cs typeface="Calibri"/>
                <a:sym typeface="Calibri"/>
              </a:rPr>
              <a:t>Tell them about life changing home visits. Transformative! For both the Vincentian and our Friend in Need. Use personal examples.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Always remember the 3 tenets of SVDP: Spirituality, Friendship and Service to the Poor!!!</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86"/>
          <p:cNvSpPr txBox="1">
            <a:spLocks noGrp="1"/>
          </p:cNvSpPr>
          <p:nvPr>
            <p:ph type="title"/>
          </p:nvPr>
        </p:nvSpPr>
        <p:spPr>
          <a:xfrm>
            <a:off x="496965" y="816638"/>
            <a:ext cx="3513862" cy="5224724"/>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Questions?</a:t>
            </a:r>
            <a:endParaRPr/>
          </a:p>
        </p:txBody>
      </p:sp>
      <p:cxnSp>
        <p:nvCxnSpPr>
          <p:cNvPr id="1496" name="Google Shape;1496;p86"/>
          <p:cNvCxnSpPr/>
          <p:nvPr/>
        </p:nvCxnSpPr>
        <p:spPr>
          <a:xfrm>
            <a:off x="4241804" y="1460500"/>
            <a:ext cx="0" cy="3937000"/>
          </a:xfrm>
          <a:prstGeom prst="straightConnector1">
            <a:avLst/>
          </a:prstGeom>
          <a:noFill/>
          <a:ln w="57150" cap="flat" cmpd="sng">
            <a:solidFill>
              <a:srgbClr val="006BA8"/>
            </a:solidFill>
            <a:prstDash val="solid"/>
            <a:miter lim="800000"/>
            <a:headEnd type="none" w="sm" len="sm"/>
            <a:tailEnd type="none" w="sm" len="sm"/>
          </a:ln>
        </p:spPr>
      </p:cxnSp>
      <p:pic>
        <p:nvPicPr>
          <p:cNvPr id="1497" name="Google Shape;1497;p86" descr="Questions"/>
          <p:cNvPicPr preferRelativeResize="0">
            <a:picLocks noGrp="1"/>
          </p:cNvPicPr>
          <p:nvPr>
            <p:ph type="body" idx="1"/>
          </p:nvPr>
        </p:nvPicPr>
        <p:blipFill rotWithShape="1">
          <a:blip r:embed="rId3">
            <a:alphaModFix/>
          </a:blip>
          <a:srcRect/>
          <a:stretch/>
        </p:blipFill>
        <p:spPr>
          <a:xfrm>
            <a:off x="5764073" y="1600199"/>
            <a:ext cx="3657600" cy="3657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55"/>
          <p:cNvSpPr txBox="1">
            <a:spLocks noGrp="1"/>
          </p:cNvSpPr>
          <p:nvPr>
            <p:ph type="title"/>
          </p:nvPr>
        </p:nvSpPr>
        <p:spPr>
          <a:xfrm>
            <a:off x="637920" y="57580"/>
            <a:ext cx="10911692" cy="1320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Membership In Decline</a:t>
            </a:r>
            <a:endParaRPr/>
          </a:p>
        </p:txBody>
      </p:sp>
      <p:sp>
        <p:nvSpPr>
          <p:cNvPr id="1166" name="Google Shape;1166;p55"/>
          <p:cNvSpPr txBox="1"/>
          <p:nvPr/>
        </p:nvSpPr>
        <p:spPr>
          <a:xfrm>
            <a:off x="0" y="1379989"/>
            <a:ext cx="12192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0" u="none" strike="noStrike">
                <a:solidFill>
                  <a:schemeClr val="dk1"/>
                </a:solidFill>
                <a:latin typeface="Calibri"/>
                <a:ea typeface="Calibri"/>
                <a:cs typeface="Calibri"/>
                <a:sym typeface="Calibri"/>
              </a:rPr>
              <a:t>We are down </a:t>
            </a:r>
            <a:r>
              <a:rPr lang="en-US" sz="1800" b="1">
                <a:solidFill>
                  <a:srgbClr val="366091"/>
                </a:solidFill>
                <a:latin typeface="Calibri"/>
                <a:ea typeface="Calibri"/>
                <a:cs typeface="Calibri"/>
                <a:sym typeface="Calibri"/>
              </a:rPr>
              <a:t>13</a:t>
            </a:r>
            <a:r>
              <a:rPr lang="en-US" sz="1800" b="1" i="0" u="none" strike="noStrike">
                <a:solidFill>
                  <a:srgbClr val="366091"/>
                </a:solidFill>
                <a:latin typeface="Calibri"/>
                <a:ea typeface="Calibri"/>
                <a:cs typeface="Calibri"/>
                <a:sym typeface="Calibri"/>
              </a:rPr>
              <a:t>% </a:t>
            </a:r>
            <a:r>
              <a:rPr lang="en-US" sz="1800" i="0" u="none" strike="noStrike">
                <a:solidFill>
                  <a:schemeClr val="dk1"/>
                </a:solidFill>
                <a:latin typeface="Calibri"/>
                <a:ea typeface="Calibri"/>
                <a:cs typeface="Calibri"/>
                <a:sym typeface="Calibri"/>
              </a:rPr>
              <a:t>over the past 5 years.  We have </a:t>
            </a:r>
            <a:r>
              <a:rPr lang="en-US" sz="1800" b="1">
                <a:solidFill>
                  <a:srgbClr val="006BA8"/>
                </a:solidFill>
                <a:latin typeface="Calibri"/>
                <a:ea typeface="Calibri"/>
                <a:cs typeface="Calibri"/>
                <a:sym typeface="Calibri"/>
              </a:rPr>
              <a:t>12</a:t>
            </a:r>
            <a:r>
              <a:rPr lang="en-US" sz="1800" b="1" i="0" u="none" strike="noStrike">
                <a:solidFill>
                  <a:srgbClr val="006BA8"/>
                </a:solidFill>
                <a:latin typeface="Calibri"/>
                <a:ea typeface="Calibri"/>
                <a:cs typeface="Calibri"/>
                <a:sym typeface="Calibri"/>
              </a:rPr>
              <a:t>,000</a:t>
            </a:r>
            <a:r>
              <a:rPr lang="en-US" sz="1800" i="0" u="none" strike="noStrike">
                <a:solidFill>
                  <a:schemeClr val="dk1"/>
                </a:solidFill>
                <a:latin typeface="Calibri"/>
                <a:ea typeface="Calibri"/>
                <a:cs typeface="Calibri"/>
                <a:sym typeface="Calibri"/>
              </a:rPr>
              <a:t> less Vincentians today than we did in 2019. </a:t>
            </a:r>
            <a:endParaRPr sz="1800">
              <a:solidFill>
                <a:schemeClr val="dk1"/>
              </a:solidFill>
              <a:latin typeface="Calibri"/>
              <a:ea typeface="Calibri"/>
              <a:cs typeface="Calibri"/>
              <a:sym typeface="Calibri"/>
            </a:endParaRPr>
          </a:p>
        </p:txBody>
      </p:sp>
      <p:graphicFrame>
        <p:nvGraphicFramePr>
          <p:cNvPr id="1167" name="Google Shape;1167;p55"/>
          <p:cNvGraphicFramePr/>
          <p:nvPr/>
        </p:nvGraphicFramePr>
        <p:xfrm>
          <a:off x="6422011" y="236562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68" name="Google Shape;1168;p55"/>
          <p:cNvGraphicFramePr/>
          <p:nvPr/>
        </p:nvGraphicFramePr>
        <p:xfrm>
          <a:off x="838200" y="2365625"/>
          <a:ext cx="52578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56"/>
          <p:cNvSpPr txBox="1"/>
          <p:nvPr/>
        </p:nvSpPr>
        <p:spPr>
          <a:xfrm>
            <a:off x="1347261" y="6082868"/>
            <a:ext cx="3298768" cy="27251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800" b="1">
                <a:solidFill>
                  <a:srgbClr val="FFFFFF"/>
                </a:solidFill>
                <a:latin typeface="Century Gothic"/>
                <a:ea typeface="Century Gothic"/>
                <a:cs typeface="Century Gothic"/>
                <a:sym typeface="Century Gothic"/>
              </a:rPr>
              <a:t>Society of St. Vincent de Paul</a:t>
            </a:r>
            <a:endParaRPr/>
          </a:p>
        </p:txBody>
      </p:sp>
      <p:sp>
        <p:nvSpPr>
          <p:cNvPr id="1174" name="Google Shape;1174;p56"/>
          <p:cNvSpPr txBox="1"/>
          <p:nvPr/>
        </p:nvSpPr>
        <p:spPr>
          <a:xfrm>
            <a:off x="1049090" y="6354534"/>
            <a:ext cx="3578943" cy="17953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1200">
                <a:solidFill>
                  <a:srgbClr val="FFFFFF"/>
                </a:solidFill>
                <a:latin typeface="Century Gothic"/>
                <a:ea typeface="Century Gothic"/>
                <a:cs typeface="Century Gothic"/>
                <a:sym typeface="Century Gothic"/>
              </a:rPr>
              <a:t>National Council of the USA</a:t>
            </a:r>
            <a:endParaRPr/>
          </a:p>
        </p:txBody>
      </p:sp>
      <p:sp>
        <p:nvSpPr>
          <p:cNvPr id="1175" name="Google Shape;1175;p56"/>
          <p:cNvSpPr/>
          <p:nvPr/>
        </p:nvSpPr>
        <p:spPr>
          <a:xfrm>
            <a:off x="718783" y="1498964"/>
            <a:ext cx="2772287" cy="2550503"/>
          </a:xfrm>
          <a:custGeom>
            <a:avLst/>
            <a:gdLst/>
            <a:ahLst/>
            <a:cxnLst/>
            <a:rect l="l" t="t" r="r" b="b"/>
            <a:pathLst>
              <a:path w="4158430" h="3825755" extrusionOk="0">
                <a:moveTo>
                  <a:pt x="0" y="0"/>
                </a:moveTo>
                <a:lnTo>
                  <a:pt x="4158430" y="0"/>
                </a:lnTo>
                <a:lnTo>
                  <a:pt x="4158430" y="3825756"/>
                </a:lnTo>
                <a:lnTo>
                  <a:pt x="0" y="382575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6" name="Google Shape;1176;p56"/>
          <p:cNvSpPr/>
          <p:nvPr/>
        </p:nvSpPr>
        <p:spPr>
          <a:xfrm>
            <a:off x="4889857" y="1328255"/>
            <a:ext cx="1840782" cy="2643421"/>
          </a:xfrm>
          <a:custGeom>
            <a:avLst/>
            <a:gdLst/>
            <a:ahLst/>
            <a:cxnLst/>
            <a:rect l="l" t="t" r="r" b="b"/>
            <a:pathLst>
              <a:path w="2761173" h="3965131" extrusionOk="0">
                <a:moveTo>
                  <a:pt x="0" y="0"/>
                </a:moveTo>
                <a:lnTo>
                  <a:pt x="2761173" y="0"/>
                </a:lnTo>
                <a:lnTo>
                  <a:pt x="2761173" y="3965131"/>
                </a:lnTo>
                <a:lnTo>
                  <a:pt x="0" y="3965131"/>
                </a:lnTo>
                <a:lnTo>
                  <a:pt x="0" y="0"/>
                </a:lnTo>
                <a:close/>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7" name="Google Shape;1177;p56"/>
          <p:cNvSpPr/>
          <p:nvPr/>
        </p:nvSpPr>
        <p:spPr>
          <a:xfrm>
            <a:off x="3719494" y="2178995"/>
            <a:ext cx="941939" cy="941939"/>
          </a:xfrm>
          <a:custGeom>
            <a:avLst/>
            <a:gdLst/>
            <a:ahLst/>
            <a:cxnLst/>
            <a:rect l="l" t="t" r="r" b="b"/>
            <a:pathLst>
              <a:path w="1412908" h="1412908" extrusionOk="0">
                <a:moveTo>
                  <a:pt x="0" y="0"/>
                </a:moveTo>
                <a:lnTo>
                  <a:pt x="1412908" y="0"/>
                </a:lnTo>
                <a:lnTo>
                  <a:pt x="1412908" y="1412909"/>
                </a:lnTo>
                <a:lnTo>
                  <a:pt x="0" y="1412909"/>
                </a:lnTo>
                <a:lnTo>
                  <a:pt x="0" y="0"/>
                </a:lnTo>
                <a:close/>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8" name="Google Shape;1178;p56"/>
          <p:cNvSpPr/>
          <p:nvPr/>
        </p:nvSpPr>
        <p:spPr>
          <a:xfrm>
            <a:off x="7651193" y="2325557"/>
            <a:ext cx="1216528" cy="648815"/>
          </a:xfrm>
          <a:custGeom>
            <a:avLst/>
            <a:gdLst/>
            <a:ahLst/>
            <a:cxnLst/>
            <a:rect l="l" t="t" r="r" b="b"/>
            <a:pathLst>
              <a:path w="1824792" h="973222" extrusionOk="0">
                <a:moveTo>
                  <a:pt x="0" y="0"/>
                </a:moveTo>
                <a:lnTo>
                  <a:pt x="1824793" y="0"/>
                </a:lnTo>
                <a:lnTo>
                  <a:pt x="1824793" y="973223"/>
                </a:lnTo>
                <a:lnTo>
                  <a:pt x="0" y="973223"/>
                </a:lnTo>
                <a:lnTo>
                  <a:pt x="0" y="0"/>
                </a:lnTo>
                <a:close/>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9" name="Google Shape;1179;p56"/>
          <p:cNvSpPr/>
          <p:nvPr/>
        </p:nvSpPr>
        <p:spPr>
          <a:xfrm>
            <a:off x="9278375" y="1661055"/>
            <a:ext cx="2161513" cy="2388412"/>
          </a:xfrm>
          <a:custGeom>
            <a:avLst/>
            <a:gdLst/>
            <a:ahLst/>
            <a:cxnLst/>
            <a:rect l="l" t="t" r="r" b="b"/>
            <a:pathLst>
              <a:path w="3242269" h="3582618" extrusionOk="0">
                <a:moveTo>
                  <a:pt x="0" y="0"/>
                </a:moveTo>
                <a:lnTo>
                  <a:pt x="3242269" y="0"/>
                </a:lnTo>
                <a:lnTo>
                  <a:pt x="3242269" y="3582618"/>
                </a:lnTo>
                <a:lnTo>
                  <a:pt x="0" y="3582618"/>
                </a:lnTo>
                <a:lnTo>
                  <a:pt x="0" y="0"/>
                </a:lnTo>
                <a:close/>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80" name="Google Shape;1180;p56"/>
          <p:cNvSpPr txBox="1"/>
          <p:nvPr/>
        </p:nvSpPr>
        <p:spPr>
          <a:xfrm>
            <a:off x="176334" y="4246317"/>
            <a:ext cx="4094329" cy="4217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a:solidFill>
                  <a:srgbClr val="006BA8"/>
                </a:solidFill>
                <a:latin typeface="Calibri"/>
                <a:ea typeface="Calibri"/>
                <a:cs typeface="Calibri"/>
                <a:sym typeface="Calibri"/>
              </a:rPr>
              <a:t>Membership is down </a:t>
            </a:r>
            <a:endParaRPr/>
          </a:p>
        </p:txBody>
      </p:sp>
      <p:sp>
        <p:nvSpPr>
          <p:cNvPr id="1181" name="Google Shape;1181;p56"/>
          <p:cNvSpPr txBox="1"/>
          <p:nvPr/>
        </p:nvSpPr>
        <p:spPr>
          <a:xfrm>
            <a:off x="4479618" y="4246317"/>
            <a:ext cx="3409759" cy="4217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a:solidFill>
                  <a:srgbClr val="006BA8"/>
                </a:solidFill>
                <a:latin typeface="Calibri"/>
                <a:ea typeface="Calibri"/>
                <a:cs typeface="Calibri"/>
                <a:sym typeface="Calibri"/>
              </a:rPr>
              <a:t>Leadership void</a:t>
            </a:r>
            <a:endParaRPr/>
          </a:p>
        </p:txBody>
      </p:sp>
      <p:sp>
        <p:nvSpPr>
          <p:cNvPr id="1182" name="Google Shape;1182;p56"/>
          <p:cNvSpPr txBox="1"/>
          <p:nvPr/>
        </p:nvSpPr>
        <p:spPr>
          <a:xfrm>
            <a:off x="8654251" y="4246317"/>
            <a:ext cx="3409759" cy="4217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a:solidFill>
                  <a:srgbClr val="006BA8"/>
                </a:solidFill>
                <a:latin typeface="Calibri"/>
                <a:ea typeface="Calibri"/>
                <a:cs typeface="Calibri"/>
                <a:sym typeface="Calibri"/>
              </a:rPr>
              <a:t>Time for new ideas</a:t>
            </a:r>
            <a:endParaRPr/>
          </a:p>
        </p:txBody>
      </p:sp>
      <p:sp>
        <p:nvSpPr>
          <p:cNvPr id="1183" name="Google Shape;1183;p56"/>
          <p:cNvSpPr txBox="1"/>
          <p:nvPr/>
        </p:nvSpPr>
        <p:spPr>
          <a:xfrm>
            <a:off x="856307" y="5128150"/>
            <a:ext cx="10479387" cy="505267"/>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1666" i="1">
                <a:solidFill>
                  <a:srgbClr val="006BA8"/>
                </a:solidFill>
                <a:latin typeface="Calibri"/>
                <a:ea typeface="Calibri"/>
                <a:cs typeface="Calibri"/>
                <a:sym typeface="Calibri"/>
              </a:rPr>
              <a:t>Jesus is challenging us, just as he did with the apostles - go out and spread the word - in our case, the Vincentian transformation through encounter</a:t>
            </a:r>
            <a:endParaRPr/>
          </a:p>
        </p:txBody>
      </p:sp>
      <p:sp>
        <p:nvSpPr>
          <p:cNvPr id="1184" name="Google Shape;1184;p56"/>
          <p:cNvSpPr txBox="1"/>
          <p:nvPr/>
        </p:nvSpPr>
        <p:spPr>
          <a:xfrm>
            <a:off x="644489" y="392597"/>
            <a:ext cx="10911692" cy="1320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600"/>
              <a:buFont typeface="Montserrat"/>
              <a:buNone/>
            </a:pPr>
            <a:r>
              <a:rPr lang="en-US" sz="3600">
                <a:solidFill>
                  <a:schemeClr val="dk1"/>
                </a:solidFill>
                <a:latin typeface="Montserrat"/>
                <a:ea typeface="Montserrat"/>
                <a:cs typeface="Montserrat"/>
                <a:sym typeface="Montserrat"/>
              </a:rPr>
              <a:t>Purpose</a:t>
            </a:r>
            <a:endParaRPr sz="3600">
              <a:solidFill>
                <a:schemeClr val="dk1"/>
              </a:solidFill>
              <a:latin typeface="Calibri"/>
              <a:ea typeface="Calibri"/>
              <a:cs typeface="Calibri"/>
              <a:sym typeface="Calibri"/>
            </a:endParaRPr>
          </a:p>
        </p:txBody>
      </p:sp>
      <p:sp>
        <p:nvSpPr>
          <p:cNvPr id="1185" name="Google Shape;1185;p56"/>
          <p:cNvSpPr/>
          <p:nvPr/>
        </p:nvSpPr>
        <p:spPr>
          <a:xfrm>
            <a:off x="4889857" y="1328255"/>
            <a:ext cx="1843083" cy="2646725"/>
          </a:xfrm>
          <a:custGeom>
            <a:avLst/>
            <a:gdLst/>
            <a:ahLst/>
            <a:cxnLst/>
            <a:rect l="l" t="t" r="r" b="b"/>
            <a:pathLst>
              <a:path w="2761173" h="3965131" extrusionOk="0">
                <a:moveTo>
                  <a:pt x="0" y="0"/>
                </a:moveTo>
                <a:lnTo>
                  <a:pt x="2761173" y="0"/>
                </a:lnTo>
                <a:lnTo>
                  <a:pt x="2761173" y="3965131"/>
                </a:lnTo>
                <a:lnTo>
                  <a:pt x="0" y="396513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Trebuchet MS"/>
              <a:ea typeface="Trebuchet MS"/>
              <a:cs typeface="Trebuchet MS"/>
              <a:sym typeface="Trebuchet MS"/>
            </a:endParaRPr>
          </a:p>
        </p:txBody>
      </p:sp>
      <p:sp>
        <p:nvSpPr>
          <p:cNvPr id="1186" name="Google Shape;1186;p56"/>
          <p:cNvSpPr/>
          <p:nvPr/>
        </p:nvSpPr>
        <p:spPr>
          <a:xfrm>
            <a:off x="3719494" y="2178995"/>
            <a:ext cx="943116" cy="943116"/>
          </a:xfrm>
          <a:custGeom>
            <a:avLst/>
            <a:gdLst/>
            <a:ahLst/>
            <a:cxnLst/>
            <a:rect l="l" t="t" r="r" b="b"/>
            <a:pathLst>
              <a:path w="1412908" h="1412908" extrusionOk="0">
                <a:moveTo>
                  <a:pt x="0" y="0"/>
                </a:moveTo>
                <a:lnTo>
                  <a:pt x="1412908" y="0"/>
                </a:lnTo>
                <a:lnTo>
                  <a:pt x="1412908" y="1412909"/>
                </a:lnTo>
                <a:lnTo>
                  <a:pt x="0" y="14129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Trebuchet MS"/>
              <a:ea typeface="Trebuchet MS"/>
              <a:cs typeface="Trebuchet MS"/>
              <a:sym typeface="Trebuchet MS"/>
            </a:endParaRPr>
          </a:p>
        </p:txBody>
      </p:sp>
      <p:sp>
        <p:nvSpPr>
          <p:cNvPr id="1187" name="Google Shape;1187;p56"/>
          <p:cNvSpPr/>
          <p:nvPr/>
        </p:nvSpPr>
        <p:spPr>
          <a:xfrm>
            <a:off x="7651193" y="2325557"/>
            <a:ext cx="1218049" cy="649626"/>
          </a:xfrm>
          <a:custGeom>
            <a:avLst/>
            <a:gdLst/>
            <a:ahLst/>
            <a:cxnLst/>
            <a:rect l="l" t="t" r="r" b="b"/>
            <a:pathLst>
              <a:path w="1824792" h="973222" extrusionOk="0">
                <a:moveTo>
                  <a:pt x="0" y="0"/>
                </a:moveTo>
                <a:lnTo>
                  <a:pt x="1824793" y="0"/>
                </a:lnTo>
                <a:lnTo>
                  <a:pt x="1824793" y="973223"/>
                </a:lnTo>
                <a:lnTo>
                  <a:pt x="0" y="97322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Trebuchet MS"/>
              <a:ea typeface="Trebuchet MS"/>
              <a:cs typeface="Trebuchet MS"/>
              <a:sym typeface="Trebuchet MS"/>
            </a:endParaRPr>
          </a:p>
        </p:txBody>
      </p:sp>
      <p:sp>
        <p:nvSpPr>
          <p:cNvPr id="1188" name="Google Shape;1188;p56"/>
          <p:cNvSpPr/>
          <p:nvPr/>
        </p:nvSpPr>
        <p:spPr>
          <a:xfrm>
            <a:off x="9278375" y="1661055"/>
            <a:ext cx="2164215" cy="2391398"/>
          </a:xfrm>
          <a:custGeom>
            <a:avLst/>
            <a:gdLst/>
            <a:ahLst/>
            <a:cxnLst/>
            <a:rect l="l" t="t" r="r" b="b"/>
            <a:pathLst>
              <a:path w="3242269" h="3582618" extrusionOk="0">
                <a:moveTo>
                  <a:pt x="0" y="0"/>
                </a:moveTo>
                <a:lnTo>
                  <a:pt x="3242269" y="0"/>
                </a:lnTo>
                <a:lnTo>
                  <a:pt x="3242269" y="3582618"/>
                </a:lnTo>
                <a:lnTo>
                  <a:pt x="0" y="358261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57"/>
          <p:cNvSpPr txBox="1">
            <a:spLocks noGrp="1"/>
          </p:cNvSpPr>
          <p:nvPr>
            <p:ph type="title"/>
          </p:nvPr>
        </p:nvSpPr>
        <p:spPr>
          <a:xfrm>
            <a:off x="640154" y="286185"/>
            <a:ext cx="10911692" cy="77005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Just Ask! | Who’s Next?</a:t>
            </a:r>
            <a:endParaRPr sz="3600">
              <a:solidFill>
                <a:schemeClr val="lt1"/>
              </a:solidFill>
              <a:highlight>
                <a:srgbClr val="808080"/>
              </a:highlight>
              <a:latin typeface="Montserrat"/>
              <a:ea typeface="Montserrat"/>
              <a:cs typeface="Montserrat"/>
              <a:sym typeface="Montserrat"/>
            </a:endParaRPr>
          </a:p>
        </p:txBody>
      </p:sp>
      <p:sp>
        <p:nvSpPr>
          <p:cNvPr id="1194" name="Google Shape;1194;p57"/>
          <p:cNvSpPr txBox="1"/>
          <p:nvPr/>
        </p:nvSpPr>
        <p:spPr>
          <a:xfrm>
            <a:off x="1095731" y="2207468"/>
            <a:ext cx="4637248" cy="400110"/>
          </a:xfrm>
          <a:prstGeom prst="rect">
            <a:avLst/>
          </a:prstGeom>
          <a:solidFill>
            <a:srgbClr val="007CC4">
              <a:alpha val="50196"/>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Membership Growth</a:t>
            </a:r>
            <a:endParaRPr/>
          </a:p>
        </p:txBody>
      </p:sp>
      <p:sp>
        <p:nvSpPr>
          <p:cNvPr id="1195" name="Google Shape;1195;p57"/>
          <p:cNvSpPr txBox="1"/>
          <p:nvPr/>
        </p:nvSpPr>
        <p:spPr>
          <a:xfrm>
            <a:off x="5944715" y="2207468"/>
            <a:ext cx="4637247" cy="400110"/>
          </a:xfrm>
          <a:prstGeom prst="rect">
            <a:avLst/>
          </a:prstGeom>
          <a:solidFill>
            <a:srgbClr val="007CC4">
              <a:alpha val="74901"/>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Leadership Development</a:t>
            </a:r>
            <a:endParaRPr/>
          </a:p>
        </p:txBody>
      </p:sp>
      <p:sp>
        <p:nvSpPr>
          <p:cNvPr id="1196" name="Google Shape;1196;p57"/>
          <p:cNvSpPr txBox="1"/>
          <p:nvPr/>
        </p:nvSpPr>
        <p:spPr>
          <a:xfrm>
            <a:off x="1095730" y="2607578"/>
            <a:ext cx="4637249" cy="2031325"/>
          </a:xfrm>
          <a:prstGeom prst="rect">
            <a:avLst/>
          </a:prstGeom>
          <a:no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Chair: Christine McCarthy (Wausau, WI)</a:t>
            </a:r>
            <a:endParaRPr sz="1800" i="1">
              <a:solidFill>
                <a:schemeClr val="accent2"/>
              </a:solidFill>
              <a:latin typeface="Calibri"/>
              <a:ea typeface="Calibri"/>
              <a:cs typeface="Calibri"/>
              <a:sym typeface="Calibri"/>
            </a:endParaRPr>
          </a:p>
          <a:p>
            <a:pPr marL="0" marR="0" lvl="0" indent="0" algn="l" rtl="0">
              <a:spcBef>
                <a:spcPts val="0"/>
              </a:spcBef>
              <a:spcAft>
                <a:spcPts val="0"/>
              </a:spcAft>
              <a:buNone/>
            </a:pPr>
            <a:r>
              <a:rPr lang="en-US" sz="1800" i="1">
                <a:solidFill>
                  <a:srgbClr val="01518F"/>
                </a:solidFill>
                <a:latin typeface="Calibri"/>
                <a:ea typeface="Calibri"/>
                <a:cs typeface="Calibri"/>
                <a:sym typeface="Calibri"/>
              </a:rPr>
              <a:t>Objective:  Add 10,000 new members </a:t>
            </a:r>
            <a:endParaRPr/>
          </a:p>
          <a:p>
            <a:pPr marL="0" marR="0" lvl="0" indent="0" algn="l" rtl="0">
              <a:spcBef>
                <a:spcPts val="0"/>
              </a:spcBef>
              <a:spcAft>
                <a:spcPts val="0"/>
              </a:spcAft>
              <a:buNone/>
            </a:pPr>
            <a:endParaRPr sz="1800" i="1">
              <a:solidFill>
                <a:schemeClr val="accent2"/>
              </a:solidFill>
              <a:latin typeface="Calibri"/>
              <a:ea typeface="Calibri"/>
              <a:cs typeface="Calibri"/>
              <a:sym typeface="Calibri"/>
            </a:endParaRPr>
          </a:p>
          <a:p>
            <a:pPr marL="0" marR="0" lvl="0" indent="0" algn="l" rtl="0">
              <a:spcBef>
                <a:spcPts val="0"/>
              </a:spcBef>
              <a:spcAft>
                <a:spcPts val="0"/>
              </a:spcAft>
              <a:buNone/>
            </a:pPr>
            <a:r>
              <a:rPr lang="en-US" sz="1800" b="1" i="1">
                <a:solidFill>
                  <a:schemeClr val="dk1"/>
                </a:solidFill>
                <a:latin typeface="Calibri"/>
                <a:ea typeface="Calibri"/>
                <a:cs typeface="Calibri"/>
                <a:sym typeface="Calibri"/>
              </a:rPr>
              <a:t>Tactic:  </a:t>
            </a:r>
            <a:r>
              <a:rPr lang="en-US" sz="1800" b="1" i="1">
                <a:solidFill>
                  <a:srgbClr val="006BA8"/>
                </a:solidFill>
                <a:latin typeface="Calibri"/>
                <a:ea typeface="Calibri"/>
                <a:cs typeface="Calibri"/>
                <a:sym typeface="Calibri"/>
              </a:rPr>
              <a:t>“Just Ask”</a:t>
            </a:r>
            <a:endParaRPr/>
          </a:p>
          <a:p>
            <a:pPr marL="285750" marR="0" lvl="0" indent="-285750" algn="l" rtl="0">
              <a:spcBef>
                <a:spcPts val="0"/>
              </a:spcBef>
              <a:spcAft>
                <a:spcPts val="0"/>
              </a:spcAft>
              <a:buClr>
                <a:srgbClr val="006BA8"/>
              </a:buClr>
              <a:buSzPts val="1800"/>
              <a:buFont typeface="NTR"/>
              <a:buChar char="→"/>
            </a:pPr>
            <a:r>
              <a:rPr lang="en-US" sz="1800" i="1">
                <a:solidFill>
                  <a:schemeClr val="dk1"/>
                </a:solidFill>
                <a:latin typeface="Calibri"/>
                <a:ea typeface="Calibri"/>
                <a:cs typeface="Calibri"/>
                <a:sym typeface="Calibri"/>
              </a:rPr>
              <a:t>Measure where we are today</a:t>
            </a:r>
            <a:endParaRPr/>
          </a:p>
          <a:p>
            <a:pPr marL="285750" marR="0" lvl="0" indent="-285750" algn="l" rtl="0">
              <a:spcBef>
                <a:spcPts val="0"/>
              </a:spcBef>
              <a:spcAft>
                <a:spcPts val="0"/>
              </a:spcAft>
              <a:buClr>
                <a:srgbClr val="006BA8"/>
              </a:buClr>
              <a:buSzPts val="1800"/>
              <a:buFont typeface="NTR"/>
              <a:buChar char="→"/>
            </a:pPr>
            <a:r>
              <a:rPr lang="en-US" sz="1800" i="1">
                <a:solidFill>
                  <a:schemeClr val="dk1"/>
                </a:solidFill>
                <a:latin typeface="Calibri"/>
                <a:ea typeface="Calibri"/>
                <a:cs typeface="Calibri"/>
                <a:sym typeface="Calibri"/>
              </a:rPr>
              <a:t>Every Vincentian to ask just 1 person to join</a:t>
            </a:r>
            <a:endParaRPr/>
          </a:p>
          <a:p>
            <a:pPr marL="285750" marR="0" lvl="0" indent="-285750" algn="l" rtl="0">
              <a:spcBef>
                <a:spcPts val="0"/>
              </a:spcBef>
              <a:spcAft>
                <a:spcPts val="0"/>
              </a:spcAft>
              <a:buClr>
                <a:srgbClr val="006BA8"/>
              </a:buClr>
              <a:buSzPts val="1800"/>
              <a:buFont typeface="NTR"/>
              <a:buChar char="→"/>
            </a:pPr>
            <a:r>
              <a:rPr lang="en-US" sz="1800" i="1">
                <a:solidFill>
                  <a:schemeClr val="dk1"/>
                </a:solidFill>
                <a:latin typeface="Calibri"/>
                <a:ea typeface="Calibri"/>
                <a:cs typeface="Calibri"/>
                <a:sym typeface="Calibri"/>
              </a:rPr>
              <a:t>Make it fun and “Game-ify” it</a:t>
            </a:r>
            <a:endParaRPr/>
          </a:p>
        </p:txBody>
      </p:sp>
      <p:sp>
        <p:nvSpPr>
          <p:cNvPr id="1197" name="Google Shape;1197;p57"/>
          <p:cNvSpPr txBox="1"/>
          <p:nvPr/>
        </p:nvSpPr>
        <p:spPr>
          <a:xfrm>
            <a:off x="5943609" y="2610121"/>
            <a:ext cx="4637247" cy="2031325"/>
          </a:xfrm>
          <a:prstGeom prst="rect">
            <a:avLst/>
          </a:prstGeom>
          <a:no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Chair: Doug DeCosta (Cape Cod, MA)</a:t>
            </a:r>
            <a:endParaRPr sz="1800" i="1">
              <a:solidFill>
                <a:schemeClr val="accent2"/>
              </a:solidFill>
              <a:latin typeface="Calibri"/>
              <a:ea typeface="Calibri"/>
              <a:cs typeface="Calibri"/>
              <a:sym typeface="Calibri"/>
            </a:endParaRPr>
          </a:p>
          <a:p>
            <a:pPr marL="0" marR="0" lvl="0" indent="0" algn="l" rtl="0">
              <a:spcBef>
                <a:spcPts val="0"/>
              </a:spcBef>
              <a:spcAft>
                <a:spcPts val="0"/>
              </a:spcAft>
              <a:buNone/>
            </a:pPr>
            <a:r>
              <a:rPr lang="en-US" sz="1800" i="1">
                <a:solidFill>
                  <a:srgbClr val="01518F"/>
                </a:solidFill>
                <a:latin typeface="Calibri"/>
                <a:ea typeface="Calibri"/>
                <a:cs typeface="Calibri"/>
                <a:sym typeface="Calibri"/>
              </a:rPr>
              <a:t>Objective: Establish a culture of mentoring</a:t>
            </a:r>
            <a:endParaRPr/>
          </a:p>
          <a:p>
            <a:pPr marL="0" marR="0" lvl="0" indent="0" algn="l" rtl="0">
              <a:spcBef>
                <a:spcPts val="0"/>
              </a:spcBef>
              <a:spcAft>
                <a:spcPts val="0"/>
              </a:spcAft>
              <a:buNone/>
            </a:pPr>
            <a:endParaRPr sz="1800" i="1">
              <a:solidFill>
                <a:schemeClr val="accent2"/>
              </a:solidFill>
              <a:latin typeface="Calibri"/>
              <a:ea typeface="Calibri"/>
              <a:cs typeface="Calibri"/>
              <a:sym typeface="Calibri"/>
            </a:endParaRPr>
          </a:p>
          <a:p>
            <a:pPr marL="0" marR="0" lvl="0" indent="0" algn="l" rtl="0">
              <a:spcBef>
                <a:spcPts val="0"/>
              </a:spcBef>
              <a:spcAft>
                <a:spcPts val="0"/>
              </a:spcAft>
              <a:buNone/>
            </a:pPr>
            <a:r>
              <a:rPr lang="en-US" sz="1800" b="1" i="1">
                <a:solidFill>
                  <a:schemeClr val="dk1"/>
                </a:solidFill>
                <a:latin typeface="Calibri"/>
                <a:ea typeface="Calibri"/>
                <a:cs typeface="Calibri"/>
                <a:sym typeface="Calibri"/>
              </a:rPr>
              <a:t>Tactic:  </a:t>
            </a:r>
            <a:r>
              <a:rPr lang="en-US" sz="1800" b="1" i="1">
                <a:solidFill>
                  <a:srgbClr val="006BA8"/>
                </a:solidFill>
                <a:latin typeface="Calibri"/>
                <a:ea typeface="Calibri"/>
                <a:cs typeface="Calibri"/>
                <a:sym typeface="Calibri"/>
              </a:rPr>
              <a:t>“Who’s Next"</a:t>
            </a:r>
            <a:endParaRPr/>
          </a:p>
          <a:p>
            <a:pPr marL="285750" marR="0" lvl="0" indent="-285750" algn="l" rtl="0">
              <a:spcBef>
                <a:spcPts val="0"/>
              </a:spcBef>
              <a:spcAft>
                <a:spcPts val="0"/>
              </a:spcAft>
              <a:buClr>
                <a:srgbClr val="006BA8"/>
              </a:buClr>
              <a:buSzPts val="1800"/>
              <a:buFont typeface="NTR"/>
              <a:buChar char="→"/>
            </a:pPr>
            <a:r>
              <a:rPr lang="en-US" sz="1800" i="1">
                <a:solidFill>
                  <a:schemeClr val="dk1"/>
                </a:solidFill>
                <a:latin typeface="Calibri"/>
                <a:ea typeface="Calibri"/>
                <a:cs typeface="Calibri"/>
                <a:sym typeface="Calibri"/>
              </a:rPr>
              <a:t>Succession Planning</a:t>
            </a:r>
            <a:endParaRPr/>
          </a:p>
          <a:p>
            <a:pPr marL="285750" marR="0" lvl="0" indent="-285750" algn="l" rtl="0">
              <a:spcBef>
                <a:spcPts val="0"/>
              </a:spcBef>
              <a:spcAft>
                <a:spcPts val="0"/>
              </a:spcAft>
              <a:buClr>
                <a:srgbClr val="006BA8"/>
              </a:buClr>
              <a:buSzPts val="1800"/>
              <a:buFont typeface="NTR"/>
              <a:buChar char="→"/>
            </a:pPr>
            <a:r>
              <a:rPr lang="en-US" sz="1800" i="1">
                <a:solidFill>
                  <a:schemeClr val="dk1"/>
                </a:solidFill>
                <a:latin typeface="Calibri"/>
                <a:ea typeface="Calibri"/>
                <a:cs typeface="Calibri"/>
                <a:sym typeface="Calibri"/>
              </a:rPr>
              <a:t>Advance partnership with our Clergy </a:t>
            </a:r>
            <a:endParaRPr/>
          </a:p>
          <a:p>
            <a:pPr marL="285750" marR="0" lvl="0" indent="-285750" algn="l" rtl="0">
              <a:spcBef>
                <a:spcPts val="0"/>
              </a:spcBef>
              <a:spcAft>
                <a:spcPts val="0"/>
              </a:spcAft>
              <a:buClr>
                <a:srgbClr val="006BA8"/>
              </a:buClr>
              <a:buSzPts val="1800"/>
              <a:buFont typeface="NTR"/>
              <a:buChar char="→"/>
            </a:pPr>
            <a:r>
              <a:rPr lang="en-US" sz="1800" i="1">
                <a:solidFill>
                  <a:schemeClr val="dk1"/>
                </a:solidFill>
                <a:latin typeface="Calibri"/>
                <a:ea typeface="Calibri"/>
                <a:cs typeface="Calibri"/>
                <a:sym typeface="Calibri"/>
              </a:rPr>
              <a:t>One day annual leadership retreats</a:t>
            </a:r>
            <a:endParaRPr/>
          </a:p>
        </p:txBody>
      </p:sp>
      <p:sp>
        <p:nvSpPr>
          <p:cNvPr id="1198" name="Google Shape;1198;p57"/>
          <p:cNvSpPr/>
          <p:nvPr/>
        </p:nvSpPr>
        <p:spPr>
          <a:xfrm>
            <a:off x="1095732" y="5023041"/>
            <a:ext cx="9485124" cy="550985"/>
          </a:xfrm>
          <a:prstGeom prst="leftRightArrow">
            <a:avLst>
              <a:gd name="adj1" fmla="val 50000"/>
              <a:gd name="adj2" fmla="val 50000"/>
            </a:avLst>
          </a:prstGeom>
          <a:noFill/>
          <a:ln w="12700" cap="flat" cmpd="sng">
            <a:solidFill>
              <a:srgbClr val="006B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9" name="Google Shape;1199;p57"/>
          <p:cNvSpPr txBox="1"/>
          <p:nvPr/>
        </p:nvSpPr>
        <p:spPr>
          <a:xfrm>
            <a:off x="1395046" y="5104322"/>
            <a:ext cx="889965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Advancing Diversity (Multicultural | Age | Location) </a:t>
            </a:r>
            <a:endParaRPr/>
          </a:p>
        </p:txBody>
      </p:sp>
      <p:sp>
        <p:nvSpPr>
          <p:cNvPr id="1200" name="Google Shape;1200;p57"/>
          <p:cNvSpPr txBox="1"/>
          <p:nvPr/>
        </p:nvSpPr>
        <p:spPr>
          <a:xfrm>
            <a:off x="991456" y="1212326"/>
            <a:ext cx="64829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a:solidFill>
                  <a:srgbClr val="01518F"/>
                </a:solidFill>
                <a:latin typeface="Calibri"/>
                <a:ea typeface="Calibri"/>
                <a:cs typeface="Calibri"/>
                <a:sym typeface="Calibri"/>
              </a:rPr>
              <a:t>National Vice President: </a:t>
            </a:r>
            <a:r>
              <a:rPr lang="en-US" sz="1800" b="0" i="0" u="none" strike="noStrike">
                <a:solidFill>
                  <a:srgbClr val="000000"/>
                </a:solidFill>
                <a:latin typeface="Calibri"/>
                <a:ea typeface="Calibri"/>
                <a:cs typeface="Calibri"/>
                <a:sym typeface="Calibri"/>
              </a:rPr>
              <a:t>Sean Myers (Dallas, TX)</a:t>
            </a:r>
            <a:endParaRPr sz="1800" b="1" i="0" u="none" strike="noStrike">
              <a:solidFill>
                <a:srgbClr val="366091"/>
              </a:solidFill>
              <a:latin typeface="Calibri"/>
              <a:ea typeface="Calibri"/>
              <a:cs typeface="Calibri"/>
              <a:sym typeface="Calibri"/>
            </a:endParaRPr>
          </a:p>
          <a:p>
            <a:pPr marL="0" marR="0" lvl="0" indent="0" algn="l" rtl="0">
              <a:spcBef>
                <a:spcPts val="0"/>
              </a:spcBef>
              <a:spcAft>
                <a:spcPts val="0"/>
              </a:spcAft>
              <a:buNone/>
            </a:pPr>
            <a:r>
              <a:rPr lang="en-US" sz="1800" b="1" i="0" u="none" strike="noStrike">
                <a:solidFill>
                  <a:srgbClr val="01518F"/>
                </a:solidFill>
                <a:latin typeface="Calibri"/>
                <a:ea typeface="Calibri"/>
                <a:cs typeface="Calibri"/>
                <a:sym typeface="Calibri"/>
              </a:rPr>
              <a:t>Chairperson:</a:t>
            </a:r>
            <a:r>
              <a:rPr lang="en-US" sz="1800" b="0" i="0" u="none" strike="noStrike">
                <a:solidFill>
                  <a:srgbClr val="01518F"/>
                </a:solidFill>
                <a:latin typeface="Calibri"/>
                <a:ea typeface="Calibri"/>
                <a:cs typeface="Calibri"/>
                <a:sym typeface="Calibri"/>
              </a:rPr>
              <a:t> </a:t>
            </a:r>
            <a:r>
              <a:rPr lang="en-US" sz="1800">
                <a:solidFill>
                  <a:srgbClr val="000000"/>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Alec Jewell (Cincinnati</a:t>
            </a:r>
            <a:r>
              <a:rPr lang="en-US" sz="1800">
                <a:solidFill>
                  <a:srgbClr val="000000"/>
                </a:solidFill>
                <a:latin typeface="Calibri"/>
                <a:ea typeface="Calibri"/>
                <a:cs typeface="Calibri"/>
                <a:sym typeface="Calibri"/>
              </a:rPr>
              <a:t>, OH</a:t>
            </a:r>
            <a:r>
              <a:rPr lang="en-US" sz="1800" b="0" i="0" u="none" strike="noStrike">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58"/>
          <p:cNvSpPr txBox="1">
            <a:spLocks noGrp="1"/>
          </p:cNvSpPr>
          <p:nvPr>
            <p:ph type="title"/>
          </p:nvPr>
        </p:nvSpPr>
        <p:spPr>
          <a:xfrm>
            <a:off x="677328" y="248550"/>
            <a:ext cx="10911692" cy="887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Membership Growth </a:t>
            </a:r>
            <a:endParaRPr sz="3600">
              <a:solidFill>
                <a:schemeClr val="lt1"/>
              </a:solidFill>
              <a:highlight>
                <a:srgbClr val="A86CA7"/>
              </a:highlight>
              <a:latin typeface="Montserrat"/>
              <a:ea typeface="Montserrat"/>
              <a:cs typeface="Montserrat"/>
              <a:sym typeface="Montserrat"/>
            </a:endParaRPr>
          </a:p>
        </p:txBody>
      </p:sp>
      <p:sp>
        <p:nvSpPr>
          <p:cNvPr id="1206" name="Google Shape;1206;p58"/>
          <p:cNvSpPr txBox="1">
            <a:spLocks noGrp="1"/>
          </p:cNvSpPr>
          <p:nvPr>
            <p:ph type="body" idx="1"/>
          </p:nvPr>
        </p:nvSpPr>
        <p:spPr>
          <a:xfrm>
            <a:off x="646509" y="1882733"/>
            <a:ext cx="6247449" cy="1447804"/>
          </a:xfrm>
          <a:prstGeom prst="rect">
            <a:avLst/>
          </a:prstGeom>
          <a:noFill/>
          <a:ln>
            <a:noFill/>
          </a:ln>
        </p:spPr>
        <p:txBody>
          <a:bodyPr spcFirstLastPara="1" wrap="square" lIns="91425" tIns="45700" rIns="91425" bIns="45700" anchor="t" anchorCtr="0">
            <a:normAutofit fontScale="25000" lnSpcReduction="20000"/>
          </a:bodyPr>
          <a:lstStyle/>
          <a:p>
            <a:pPr marL="228600" lvl="0" indent="-228600" algn="l" rtl="0">
              <a:lnSpc>
                <a:spcPct val="90000"/>
              </a:lnSpc>
              <a:spcBef>
                <a:spcPts val="0"/>
              </a:spcBef>
              <a:spcAft>
                <a:spcPts val="0"/>
              </a:spcAft>
              <a:buClr>
                <a:schemeClr val="dk1"/>
              </a:buClr>
              <a:buSzPct val="100000"/>
              <a:buFont typeface="Noto Sans Symbols"/>
              <a:buChar char="✔"/>
            </a:pPr>
            <a:r>
              <a:rPr lang="en-US" sz="9600">
                <a:latin typeface="Calibri"/>
                <a:ea typeface="Calibri"/>
                <a:cs typeface="Calibri"/>
                <a:sym typeface="Calibri"/>
              </a:rPr>
              <a:t>Implement the “Just Ask” Campaign</a:t>
            </a:r>
            <a:endParaRPr/>
          </a:p>
          <a:p>
            <a:pPr marL="914400" lvl="1" indent="-514350" algn="l" rtl="0">
              <a:lnSpc>
                <a:spcPct val="90000"/>
              </a:lnSpc>
              <a:spcBef>
                <a:spcPts val="500"/>
              </a:spcBef>
              <a:spcAft>
                <a:spcPts val="0"/>
              </a:spcAft>
              <a:buClr>
                <a:schemeClr val="accent2"/>
              </a:buClr>
              <a:buSzPct val="100000"/>
              <a:buFont typeface="NTR"/>
              <a:buChar char="→"/>
            </a:pPr>
            <a:r>
              <a:rPr lang="en-US" sz="8000" i="1">
                <a:latin typeface="Calibri"/>
                <a:ea typeface="Calibri"/>
                <a:cs typeface="Calibri"/>
                <a:sym typeface="Calibri"/>
              </a:rPr>
              <a:t>Regional Meetings + Thursday Workshop</a:t>
            </a:r>
            <a:endParaRPr/>
          </a:p>
          <a:p>
            <a:pPr marL="228600" lvl="0" indent="-228600" algn="l" rtl="0">
              <a:lnSpc>
                <a:spcPct val="90000"/>
              </a:lnSpc>
              <a:spcBef>
                <a:spcPts val="1000"/>
              </a:spcBef>
              <a:spcAft>
                <a:spcPts val="0"/>
              </a:spcAft>
              <a:buClr>
                <a:schemeClr val="dk1"/>
              </a:buClr>
              <a:buSzPct val="100000"/>
              <a:buFont typeface="Noto Sans Symbols"/>
              <a:buChar char="✔"/>
            </a:pPr>
            <a:r>
              <a:rPr lang="en-US" sz="9600">
                <a:latin typeface="Calibri"/>
                <a:ea typeface="Calibri"/>
                <a:cs typeface="Calibri"/>
                <a:sym typeface="Calibri"/>
              </a:rPr>
              <a:t>Launch Just Ask Scorecard Site</a:t>
            </a:r>
            <a:endParaRPr/>
          </a:p>
          <a:p>
            <a:pPr marL="914400" lvl="1" indent="-514350" algn="l" rtl="0">
              <a:lnSpc>
                <a:spcPct val="90000"/>
              </a:lnSpc>
              <a:spcBef>
                <a:spcPts val="500"/>
              </a:spcBef>
              <a:spcAft>
                <a:spcPts val="0"/>
              </a:spcAft>
              <a:buClr>
                <a:schemeClr val="accent2"/>
              </a:buClr>
              <a:buSzPct val="100000"/>
              <a:buFont typeface="NTR"/>
              <a:buChar char="→"/>
            </a:pPr>
            <a:r>
              <a:rPr lang="en-US" sz="8000" i="1" u="sng">
                <a:solidFill>
                  <a:schemeClr val="hlink"/>
                </a:solidFill>
                <a:latin typeface="Calibri"/>
                <a:ea typeface="Calibri"/>
                <a:cs typeface="Calibri"/>
                <a:sym typeface="Calibri"/>
                <a:hlinkClick r:id="rId3"/>
              </a:rPr>
              <a:t>https://svdpjustask.com/</a:t>
            </a:r>
            <a:r>
              <a:rPr lang="en-US" sz="8000" i="1">
                <a:latin typeface="Calibri"/>
                <a:ea typeface="Calibri"/>
                <a:cs typeface="Calibri"/>
                <a:sym typeface="Calibri"/>
              </a:rPr>
              <a:t> </a:t>
            </a:r>
            <a:endParaRPr/>
          </a:p>
          <a:p>
            <a:pPr marL="0" lvl="0" indent="0" algn="l" rtl="0">
              <a:lnSpc>
                <a:spcPct val="90000"/>
              </a:lnSpc>
              <a:spcBef>
                <a:spcPts val="1000"/>
              </a:spcBef>
              <a:spcAft>
                <a:spcPts val="0"/>
              </a:spcAft>
              <a:buClr>
                <a:schemeClr val="dk1"/>
              </a:buClr>
              <a:buSzPct val="100000"/>
              <a:buNone/>
            </a:pPr>
            <a:endParaRPr sz="1800">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None/>
            </a:pPr>
            <a:endParaRPr/>
          </a:p>
        </p:txBody>
      </p:sp>
      <p:sp>
        <p:nvSpPr>
          <p:cNvPr id="1207" name="Google Shape;1207;p58"/>
          <p:cNvSpPr txBox="1"/>
          <p:nvPr/>
        </p:nvSpPr>
        <p:spPr>
          <a:xfrm>
            <a:off x="646509" y="3550536"/>
            <a:ext cx="6247449" cy="2416046"/>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rgbClr val="006BA8"/>
              </a:buClr>
              <a:buSzPts val="2400"/>
              <a:buFont typeface="Noto Sans Symbols"/>
              <a:buChar char="❑"/>
            </a:pPr>
            <a:r>
              <a:rPr lang="en-US" sz="2400">
                <a:solidFill>
                  <a:srgbClr val="3F3F3F"/>
                </a:solidFill>
                <a:latin typeface="Calibri"/>
                <a:ea typeface="Calibri"/>
                <a:cs typeface="Calibri"/>
                <a:sym typeface="Calibri"/>
              </a:rPr>
              <a:t>Add 2-3 new members per Conference</a:t>
            </a:r>
            <a:endParaRPr/>
          </a:p>
          <a:p>
            <a:pPr marL="914400" marR="0" lvl="1" indent="-514350" algn="l" rtl="0">
              <a:spcBef>
                <a:spcPts val="1000"/>
              </a:spcBef>
              <a:spcAft>
                <a:spcPts val="0"/>
              </a:spcAft>
              <a:buClr>
                <a:schemeClr val="accent2"/>
              </a:buClr>
              <a:buSzPts val="2000"/>
              <a:buFont typeface="NTR"/>
              <a:buChar char="→"/>
            </a:pPr>
            <a:r>
              <a:rPr lang="en-US" sz="2000" b="0" i="1" u="none" strike="noStrike" cap="none">
                <a:solidFill>
                  <a:srgbClr val="3F3F3F"/>
                </a:solidFill>
                <a:latin typeface="Calibri"/>
                <a:ea typeface="Calibri"/>
                <a:cs typeface="Calibri"/>
                <a:sym typeface="Calibri"/>
              </a:rPr>
              <a:t>Core part of “Just Ask” is measurement</a:t>
            </a:r>
            <a:endParaRPr/>
          </a:p>
          <a:p>
            <a:pPr marL="914400" marR="0" lvl="1" indent="-387350" algn="l" rtl="0">
              <a:spcBef>
                <a:spcPts val="1000"/>
              </a:spcBef>
              <a:spcAft>
                <a:spcPts val="0"/>
              </a:spcAft>
              <a:buClr>
                <a:srgbClr val="C2DFFD"/>
              </a:buClr>
              <a:buSzPts val="2000"/>
              <a:buFont typeface="NTR"/>
              <a:buNone/>
            </a:pPr>
            <a:endParaRPr sz="2000" b="0" i="1" u="none" strike="noStrike" cap="none">
              <a:solidFill>
                <a:srgbClr val="3F3F3F"/>
              </a:solidFill>
              <a:latin typeface="Calibri"/>
              <a:ea typeface="Calibri"/>
              <a:cs typeface="Calibri"/>
              <a:sym typeface="Calibri"/>
            </a:endParaRPr>
          </a:p>
          <a:p>
            <a:pPr marL="0" marR="0" lvl="0" indent="-152400" algn="l" rtl="0">
              <a:spcBef>
                <a:spcPts val="0"/>
              </a:spcBef>
              <a:spcAft>
                <a:spcPts val="0"/>
              </a:spcAft>
              <a:buClr>
                <a:srgbClr val="006BA8"/>
              </a:buClr>
              <a:buSzPts val="2400"/>
              <a:buFont typeface="Noto Sans Symbols"/>
              <a:buChar char="❑"/>
            </a:pPr>
            <a:r>
              <a:rPr lang="en-US" sz="2400">
                <a:solidFill>
                  <a:srgbClr val="3F3F3F"/>
                </a:solidFill>
                <a:latin typeface="Calibri"/>
                <a:ea typeface="Calibri"/>
                <a:cs typeface="Calibri"/>
                <a:sym typeface="Calibri"/>
              </a:rPr>
              <a:t>Add 20 new youth &amp; young adult Conferences</a:t>
            </a:r>
            <a:endParaRPr/>
          </a:p>
          <a:p>
            <a:pPr marL="914400" marR="0" lvl="1" indent="-514350" algn="l" rtl="0">
              <a:spcBef>
                <a:spcPts val="1000"/>
              </a:spcBef>
              <a:spcAft>
                <a:spcPts val="0"/>
              </a:spcAft>
              <a:buClr>
                <a:schemeClr val="accent2"/>
              </a:buClr>
              <a:buSzPts val="2000"/>
              <a:buFont typeface="NTR"/>
              <a:buChar char="→"/>
            </a:pPr>
            <a:r>
              <a:rPr lang="en-US" sz="2000" b="0" i="1" u="none" strike="noStrike" cap="none">
                <a:solidFill>
                  <a:srgbClr val="3F3F3F"/>
                </a:solidFill>
                <a:latin typeface="Calibri"/>
                <a:ea typeface="Calibri"/>
                <a:cs typeface="Calibri"/>
                <a:sym typeface="Calibri"/>
              </a:rPr>
              <a:t>Partner with Youth &amp; Young Adults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8" name="Google Shape;1208;p58"/>
          <p:cNvSpPr txBox="1"/>
          <p:nvPr/>
        </p:nvSpPr>
        <p:spPr>
          <a:xfrm>
            <a:off x="677328" y="1138522"/>
            <a:ext cx="956600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1518F"/>
                </a:solidFill>
                <a:latin typeface="Calibri"/>
                <a:ea typeface="Calibri"/>
                <a:cs typeface="Calibri"/>
                <a:sym typeface="Calibri"/>
              </a:rPr>
              <a:t>Goal:  </a:t>
            </a:r>
            <a:r>
              <a:rPr lang="en-US" sz="2400">
                <a:solidFill>
                  <a:srgbClr val="3F3F3F"/>
                </a:solidFill>
                <a:latin typeface="Calibri"/>
                <a:ea typeface="Calibri"/>
                <a:cs typeface="Calibri"/>
                <a:sym typeface="Calibri"/>
              </a:rPr>
              <a:t>10,000 New Members through “Just Ask” campaign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9" name="Google Shape;1209;p58"/>
          <p:cNvSpPr txBox="1"/>
          <p:nvPr/>
        </p:nvSpPr>
        <p:spPr>
          <a:xfrm>
            <a:off x="7157227" y="1982630"/>
            <a:ext cx="46243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1518F"/>
                </a:solidFill>
                <a:latin typeface="Calibri"/>
                <a:ea typeface="Calibri"/>
                <a:cs typeface="Calibri"/>
                <a:sym typeface="Calibri"/>
              </a:rPr>
              <a:t>Action Next 6 Months:</a:t>
            </a:r>
            <a:endParaRPr sz="1800">
              <a:solidFill>
                <a:srgbClr val="01518F"/>
              </a:solidFill>
              <a:latin typeface="Calibri"/>
              <a:ea typeface="Calibri"/>
              <a:cs typeface="Calibri"/>
              <a:sym typeface="Calibri"/>
            </a:endParaRPr>
          </a:p>
        </p:txBody>
      </p:sp>
      <p:sp>
        <p:nvSpPr>
          <p:cNvPr id="1210" name="Google Shape;1210;p58"/>
          <p:cNvSpPr txBox="1"/>
          <p:nvPr/>
        </p:nvSpPr>
        <p:spPr>
          <a:xfrm>
            <a:off x="6732326" y="2444295"/>
            <a:ext cx="5292188" cy="3063243"/>
          </a:xfrm>
          <a:prstGeom prst="rect">
            <a:avLst/>
          </a:prstGeom>
          <a:noFill/>
          <a:ln>
            <a:noFill/>
          </a:ln>
        </p:spPr>
        <p:txBody>
          <a:bodyPr spcFirstLastPara="1" wrap="square" lIns="91425" tIns="45700" rIns="91425" bIns="45700" anchor="t" anchorCtr="0">
            <a:normAutofit/>
          </a:bodyPr>
          <a:lstStyle/>
          <a:p>
            <a:pPr marL="914400" marR="0" lvl="1" indent="-514350" algn="l" rtl="0">
              <a:spcBef>
                <a:spcPts val="0"/>
              </a:spcBef>
              <a:spcAft>
                <a:spcPts val="0"/>
              </a:spcAft>
              <a:buClr>
                <a:schemeClr val="accent2"/>
              </a:buClr>
              <a:buSzPts val="1900"/>
              <a:buFont typeface="Montserrat"/>
              <a:buAutoNum type="arabicPeriod"/>
            </a:pPr>
            <a:r>
              <a:rPr lang="en-US" sz="1900" b="0" i="1" u="none" strike="noStrike" cap="none">
                <a:solidFill>
                  <a:srgbClr val="3F3F3F"/>
                </a:solidFill>
                <a:latin typeface="Calibri"/>
                <a:ea typeface="Calibri"/>
                <a:cs typeface="Calibri"/>
                <a:sym typeface="Calibri"/>
              </a:rPr>
              <a:t>Recruit &amp; engage regional volunteers to champion</a:t>
            </a:r>
            <a:endParaRPr/>
          </a:p>
          <a:p>
            <a:pPr marL="914400" marR="0" lvl="1" indent="-514350" algn="l" rtl="0">
              <a:spcBef>
                <a:spcPts val="1000"/>
              </a:spcBef>
              <a:spcAft>
                <a:spcPts val="0"/>
              </a:spcAft>
              <a:buClr>
                <a:schemeClr val="accent2"/>
              </a:buClr>
              <a:buSzPts val="1900"/>
              <a:buFont typeface="Montserrat"/>
              <a:buAutoNum type="arabicPeriod"/>
            </a:pPr>
            <a:r>
              <a:rPr lang="en-US" sz="1900" b="0" i="1" u="none" strike="noStrike" cap="none">
                <a:solidFill>
                  <a:srgbClr val="3F3F3F"/>
                </a:solidFill>
                <a:latin typeface="Calibri"/>
                <a:ea typeface="Calibri"/>
                <a:cs typeface="Calibri"/>
                <a:sym typeface="Calibri"/>
              </a:rPr>
              <a:t>Present at every Region Meeting</a:t>
            </a:r>
            <a:endParaRPr/>
          </a:p>
          <a:p>
            <a:pPr marL="914400" marR="0" lvl="1" indent="-514350" algn="l" rtl="0">
              <a:spcBef>
                <a:spcPts val="1000"/>
              </a:spcBef>
              <a:spcAft>
                <a:spcPts val="0"/>
              </a:spcAft>
              <a:buClr>
                <a:schemeClr val="accent2"/>
              </a:buClr>
              <a:buSzPts val="1900"/>
              <a:buFont typeface="Montserrat"/>
              <a:buAutoNum type="arabicPeriod"/>
            </a:pPr>
            <a:r>
              <a:rPr lang="en-US" sz="1900" b="0" i="1" u="none" strike="noStrike" cap="none">
                <a:solidFill>
                  <a:srgbClr val="3F3F3F"/>
                </a:solidFill>
                <a:latin typeface="Calibri"/>
                <a:ea typeface="Calibri"/>
                <a:cs typeface="Calibri"/>
                <a:sym typeface="Calibri"/>
              </a:rPr>
              <a:t>Push out the presentation &amp; program highlights &amp; challenge to all Conferences</a:t>
            </a:r>
            <a:endParaRPr/>
          </a:p>
          <a:p>
            <a:pPr marL="914400" marR="0" lvl="1" indent="-514350" algn="l" rtl="0">
              <a:spcBef>
                <a:spcPts val="1000"/>
              </a:spcBef>
              <a:spcAft>
                <a:spcPts val="0"/>
              </a:spcAft>
              <a:buClr>
                <a:schemeClr val="accent2"/>
              </a:buClr>
              <a:buSzPts val="1900"/>
              <a:buFont typeface="Montserrat"/>
              <a:buAutoNum type="arabicPeriod"/>
            </a:pPr>
            <a:r>
              <a:rPr lang="en-US" sz="1900" b="0" i="1" u="none" strike="noStrike" cap="none">
                <a:solidFill>
                  <a:srgbClr val="3F3F3F"/>
                </a:solidFill>
                <a:latin typeface="Calibri"/>
                <a:ea typeface="Calibri"/>
                <a:cs typeface="Calibri"/>
                <a:sym typeface="Calibri"/>
              </a:rPr>
              <a:t>Benchmark the Membership Database </a:t>
            </a:r>
            <a:endParaRPr/>
          </a:p>
          <a:p>
            <a:pPr marL="914400" marR="0" lvl="1" indent="-514350" algn="l" rtl="0">
              <a:spcBef>
                <a:spcPts val="1000"/>
              </a:spcBef>
              <a:spcAft>
                <a:spcPts val="0"/>
              </a:spcAft>
              <a:buClr>
                <a:schemeClr val="accent2"/>
              </a:buClr>
              <a:buSzPts val="1900"/>
              <a:buFont typeface="Montserrat"/>
              <a:buAutoNum type="arabicPeriod"/>
            </a:pPr>
            <a:r>
              <a:rPr lang="en-US" sz="1900" b="0" i="1" u="none" strike="noStrike" cap="none">
                <a:solidFill>
                  <a:srgbClr val="3F3F3F"/>
                </a:solidFill>
                <a:latin typeface="Calibri"/>
                <a:ea typeface="Calibri"/>
                <a:cs typeface="Calibri"/>
                <a:sym typeface="Calibri"/>
              </a:rPr>
              <a:t>National Assembly Marketing &amp; Recognition</a:t>
            </a:r>
            <a:endParaRPr/>
          </a:p>
          <a:p>
            <a:pPr marL="0" marR="0" lvl="0" indent="0" algn="l" rtl="0">
              <a:spcBef>
                <a:spcPts val="1000"/>
              </a:spcBef>
              <a:spcAft>
                <a:spcPts val="0"/>
              </a:spcAft>
              <a:buClr>
                <a:srgbClr val="006BA8"/>
              </a:buClr>
              <a:buSzPts val="4200"/>
              <a:buFont typeface="Arial"/>
              <a:buNone/>
            </a:pPr>
            <a:endParaRPr sz="2800">
              <a:solidFill>
                <a:srgbClr val="3F3F3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g3d32a5bfc8e_1_236"/>
          <p:cNvSpPr txBox="1">
            <a:spLocks noGrp="1"/>
          </p:cNvSpPr>
          <p:nvPr>
            <p:ph type="title"/>
          </p:nvPr>
        </p:nvSpPr>
        <p:spPr>
          <a:xfrm>
            <a:off x="677328" y="255119"/>
            <a:ext cx="10911600" cy="88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Montserrat"/>
              <a:buNone/>
            </a:pPr>
            <a:r>
              <a:rPr lang="en-US" sz="3600">
                <a:latin typeface="Montserrat"/>
                <a:ea typeface="Montserrat"/>
                <a:cs typeface="Montserrat"/>
                <a:sym typeface="Montserrat"/>
              </a:rPr>
              <a:t>Leadership Development </a:t>
            </a:r>
            <a:endParaRPr sz="3600">
              <a:solidFill>
                <a:schemeClr val="lt1"/>
              </a:solidFill>
              <a:highlight>
                <a:srgbClr val="A86CA7"/>
              </a:highlight>
              <a:latin typeface="Montserrat"/>
              <a:ea typeface="Montserrat"/>
              <a:cs typeface="Montserrat"/>
              <a:sym typeface="Montserrat"/>
            </a:endParaRPr>
          </a:p>
        </p:txBody>
      </p:sp>
      <p:sp>
        <p:nvSpPr>
          <p:cNvPr id="1216" name="Google Shape;1216;g3d32a5bfc8e_1_236"/>
          <p:cNvSpPr txBox="1">
            <a:spLocks noGrp="1"/>
          </p:cNvSpPr>
          <p:nvPr>
            <p:ph type="body" idx="1"/>
          </p:nvPr>
        </p:nvSpPr>
        <p:spPr>
          <a:xfrm>
            <a:off x="677328" y="1970290"/>
            <a:ext cx="5418600" cy="3867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000"/>
              <a:buFont typeface="Noto Sans Symbols"/>
              <a:buChar char="❑"/>
            </a:pPr>
            <a:r>
              <a:rPr lang="en-US" sz="2000">
                <a:latin typeface="Calibri"/>
                <a:ea typeface="Calibri"/>
                <a:cs typeface="Calibri"/>
                <a:sym typeface="Calibri"/>
              </a:rPr>
              <a:t>Build effective </a:t>
            </a:r>
            <a:r>
              <a:rPr lang="en-US" sz="2000" b="1">
                <a:latin typeface="Calibri"/>
                <a:ea typeface="Calibri"/>
                <a:cs typeface="Calibri"/>
                <a:sym typeface="Calibri"/>
              </a:rPr>
              <a:t>succession plans </a:t>
            </a:r>
            <a:r>
              <a:rPr lang="en-US" sz="2000">
                <a:latin typeface="Calibri"/>
                <a:ea typeface="Calibri"/>
                <a:cs typeface="Calibri"/>
                <a:sym typeface="Calibri"/>
              </a:rPr>
              <a:t>to ensure enduring mission impact, addressing leadership turnover (Rule 3.14).  </a:t>
            </a:r>
            <a:endParaRPr/>
          </a:p>
          <a:p>
            <a:pPr marL="228600" lvl="0" indent="-228600" algn="l" rtl="0">
              <a:lnSpc>
                <a:spcPct val="90000"/>
              </a:lnSpc>
              <a:spcBef>
                <a:spcPts val="1000"/>
              </a:spcBef>
              <a:spcAft>
                <a:spcPts val="0"/>
              </a:spcAft>
              <a:buClr>
                <a:schemeClr val="dk1"/>
              </a:buClr>
              <a:buSzPts val="2000"/>
              <a:buFont typeface="Noto Sans Symbols"/>
              <a:buChar char="❑"/>
            </a:pPr>
            <a:r>
              <a:rPr lang="en-US" sz="2000">
                <a:latin typeface="Calibri"/>
                <a:ea typeface="Calibri"/>
                <a:cs typeface="Calibri"/>
                <a:sym typeface="Calibri"/>
              </a:rPr>
              <a:t>Ignite passionate leadership through </a:t>
            </a:r>
            <a:r>
              <a:rPr lang="en-US" sz="2000" b="1">
                <a:latin typeface="Calibri"/>
                <a:ea typeface="Calibri"/>
                <a:cs typeface="Calibri"/>
                <a:sym typeface="Calibri"/>
              </a:rPr>
              <a:t>mentorship across all levels</a:t>
            </a:r>
            <a:r>
              <a:rPr lang="en-US" sz="2000">
                <a:latin typeface="Calibri"/>
                <a:ea typeface="Calibri"/>
                <a:cs typeface="Calibri"/>
                <a:sym typeface="Calibri"/>
              </a:rPr>
              <a:t>, empowering Vincentians to guide others confidently (Rule 3.10).  </a:t>
            </a:r>
            <a:endParaRPr/>
          </a:p>
          <a:p>
            <a:pPr marL="228600" lvl="0" indent="-228600" algn="l" rtl="0">
              <a:lnSpc>
                <a:spcPct val="90000"/>
              </a:lnSpc>
              <a:spcBef>
                <a:spcPts val="1000"/>
              </a:spcBef>
              <a:spcAft>
                <a:spcPts val="0"/>
              </a:spcAft>
              <a:buClr>
                <a:schemeClr val="dk1"/>
              </a:buClr>
              <a:buSzPts val="2000"/>
              <a:buFont typeface="Noto Sans Symbols"/>
              <a:buChar char="❑"/>
            </a:pPr>
            <a:r>
              <a:rPr lang="en-US" sz="2000" b="1">
                <a:latin typeface="Calibri"/>
                <a:ea typeface="Calibri"/>
                <a:cs typeface="Calibri"/>
                <a:sym typeface="Calibri"/>
              </a:rPr>
              <a:t>Amplify service impact </a:t>
            </a:r>
            <a:r>
              <a:rPr lang="en-US" sz="2000">
                <a:latin typeface="Calibri"/>
                <a:ea typeface="Calibri"/>
                <a:cs typeface="Calibri"/>
                <a:sym typeface="Calibri"/>
              </a:rPr>
              <a:t>by equipping Vincentians with mentorship-driven skills for compassionate outreach (Rule 7.2).</a:t>
            </a:r>
            <a:endParaRPr/>
          </a:p>
        </p:txBody>
      </p:sp>
      <p:sp>
        <p:nvSpPr>
          <p:cNvPr id="1217" name="Google Shape;1217;g3d32a5bfc8e_1_236"/>
          <p:cNvSpPr txBox="1"/>
          <p:nvPr/>
        </p:nvSpPr>
        <p:spPr>
          <a:xfrm>
            <a:off x="677328" y="1309315"/>
            <a:ext cx="10241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1518F"/>
                </a:solidFill>
                <a:latin typeface="Calibri"/>
                <a:ea typeface="Calibri"/>
                <a:cs typeface="Calibri"/>
                <a:sym typeface="Calibri"/>
              </a:rPr>
              <a:t>Goal:</a:t>
            </a:r>
            <a:r>
              <a:rPr lang="en-US" sz="2400">
                <a:solidFill>
                  <a:schemeClr val="accent2"/>
                </a:solidFill>
                <a:latin typeface="Calibri"/>
                <a:ea typeface="Calibri"/>
                <a:cs typeface="Calibri"/>
                <a:sym typeface="Calibri"/>
              </a:rPr>
              <a:t>  </a:t>
            </a:r>
            <a:r>
              <a:rPr lang="en-US" sz="2400">
                <a:solidFill>
                  <a:srgbClr val="3F3F3F"/>
                </a:solidFill>
                <a:latin typeface="Calibri"/>
                <a:ea typeface="Calibri"/>
                <a:cs typeface="Calibri"/>
                <a:sym typeface="Calibri"/>
              </a:rPr>
              <a:t>Foster a thriving </a:t>
            </a:r>
            <a:r>
              <a:rPr lang="en-US" sz="2400" i="1">
                <a:solidFill>
                  <a:srgbClr val="3F3F3F"/>
                </a:solidFill>
                <a:latin typeface="Calibri"/>
                <a:ea typeface="Calibri"/>
                <a:cs typeface="Calibri"/>
                <a:sym typeface="Calibri"/>
              </a:rPr>
              <a:t>”Culture of Mentorship”</a:t>
            </a:r>
            <a:r>
              <a:rPr lang="en-US" sz="2400">
                <a:solidFill>
                  <a:srgbClr val="3F3F3F"/>
                </a:solidFill>
                <a:latin typeface="Calibri"/>
                <a:ea typeface="Calibri"/>
                <a:cs typeface="Calibri"/>
                <a:sym typeface="Calibri"/>
              </a:rPr>
              <a:t> through Who’s Next campaign</a:t>
            </a:r>
            <a:endParaRPr sz="1800">
              <a:solidFill>
                <a:srgbClr val="3F3F3F"/>
              </a:solidFill>
              <a:latin typeface="Calibri"/>
              <a:ea typeface="Calibri"/>
              <a:cs typeface="Calibri"/>
              <a:sym typeface="Calibri"/>
            </a:endParaRPr>
          </a:p>
        </p:txBody>
      </p:sp>
      <p:sp>
        <p:nvSpPr>
          <p:cNvPr id="1218" name="Google Shape;1218;g3d32a5bfc8e_1_236"/>
          <p:cNvSpPr txBox="1"/>
          <p:nvPr/>
        </p:nvSpPr>
        <p:spPr>
          <a:xfrm>
            <a:off x="7365574" y="1970291"/>
            <a:ext cx="3730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1518F"/>
                </a:solidFill>
                <a:latin typeface="Calibri"/>
                <a:ea typeface="Calibri"/>
                <a:cs typeface="Calibri"/>
                <a:sym typeface="Calibri"/>
              </a:rPr>
              <a:t>Action Next 6 Months:</a:t>
            </a:r>
            <a:endParaRPr sz="1800">
              <a:solidFill>
                <a:srgbClr val="01518F"/>
              </a:solidFill>
              <a:latin typeface="Calibri"/>
              <a:ea typeface="Calibri"/>
              <a:cs typeface="Calibri"/>
              <a:sym typeface="Calibri"/>
            </a:endParaRPr>
          </a:p>
        </p:txBody>
      </p:sp>
      <p:sp>
        <p:nvSpPr>
          <p:cNvPr id="1219" name="Google Shape;1219;g3d32a5bfc8e_1_236"/>
          <p:cNvSpPr txBox="1"/>
          <p:nvPr/>
        </p:nvSpPr>
        <p:spPr>
          <a:xfrm>
            <a:off x="7365574" y="2588637"/>
            <a:ext cx="4665600" cy="2702700"/>
          </a:xfrm>
          <a:prstGeom prst="rect">
            <a:avLst/>
          </a:prstGeom>
          <a:noFill/>
          <a:ln>
            <a:noFill/>
          </a:ln>
        </p:spPr>
        <p:txBody>
          <a:bodyPr spcFirstLastPara="1" wrap="square" lIns="91425" tIns="45700" rIns="91425" bIns="45700" anchor="t" anchorCtr="0">
            <a:normAutofit fontScale="85000" lnSpcReduction="20000"/>
          </a:bodyPr>
          <a:lstStyle/>
          <a:p>
            <a:pPr marL="457200" marR="0" lvl="0" indent="-416480" algn="l" rtl="0">
              <a:spcBef>
                <a:spcPts val="0"/>
              </a:spcBef>
              <a:spcAft>
                <a:spcPts val="0"/>
              </a:spcAft>
              <a:buClr>
                <a:schemeClr val="accent2"/>
              </a:buClr>
              <a:buSzPct val="150000"/>
              <a:buFont typeface="Montserrat"/>
              <a:buAutoNum type="arabicPeriod"/>
            </a:pPr>
            <a:r>
              <a:rPr lang="en-US" sz="1900" i="1">
                <a:solidFill>
                  <a:srgbClr val="3F3F3F"/>
                </a:solidFill>
                <a:latin typeface="Calibri"/>
                <a:ea typeface="Calibri"/>
                <a:cs typeface="Calibri"/>
                <a:sym typeface="Calibri"/>
              </a:rPr>
              <a:t>Recruit &amp; engage regional volunteers to champion</a:t>
            </a:r>
            <a:endParaRPr/>
          </a:p>
          <a:p>
            <a:pPr marL="457200" marR="0" lvl="0" indent="-416480" algn="l" rtl="0">
              <a:spcBef>
                <a:spcPts val="1000"/>
              </a:spcBef>
              <a:spcAft>
                <a:spcPts val="0"/>
              </a:spcAft>
              <a:buClr>
                <a:schemeClr val="accent2"/>
              </a:buClr>
              <a:buSzPct val="150000"/>
              <a:buFont typeface="Montserrat"/>
              <a:buAutoNum type="arabicPeriod"/>
            </a:pPr>
            <a:r>
              <a:rPr lang="en-US" sz="1900" i="1">
                <a:solidFill>
                  <a:srgbClr val="3F3F3F"/>
                </a:solidFill>
                <a:latin typeface="Calibri"/>
                <a:ea typeface="Calibri"/>
                <a:cs typeface="Calibri"/>
                <a:sym typeface="Calibri"/>
              </a:rPr>
              <a:t>Succession Plan in place at every Conference</a:t>
            </a:r>
            <a:endParaRPr/>
          </a:p>
          <a:p>
            <a:pPr marL="457200" marR="0" lvl="0" indent="-416480" algn="l" rtl="0">
              <a:spcBef>
                <a:spcPts val="1000"/>
              </a:spcBef>
              <a:spcAft>
                <a:spcPts val="0"/>
              </a:spcAft>
              <a:buClr>
                <a:schemeClr val="accent2"/>
              </a:buClr>
              <a:buSzPct val="150000"/>
              <a:buFont typeface="Montserrat"/>
              <a:buAutoNum type="arabicPeriod"/>
            </a:pPr>
            <a:r>
              <a:rPr lang="en-US" sz="1900" i="1">
                <a:solidFill>
                  <a:srgbClr val="3F3F3F"/>
                </a:solidFill>
                <a:latin typeface="Calibri"/>
                <a:ea typeface="Calibri"/>
                <a:cs typeface="Calibri"/>
                <a:sym typeface="Calibri"/>
              </a:rPr>
              <a:t>Launch One-Day Annual Leadership Development Retreat</a:t>
            </a:r>
            <a:endParaRPr/>
          </a:p>
          <a:p>
            <a:pPr marL="457200" marR="0" lvl="0" indent="-416480" algn="l" rtl="0">
              <a:spcBef>
                <a:spcPts val="1000"/>
              </a:spcBef>
              <a:spcAft>
                <a:spcPts val="0"/>
              </a:spcAft>
              <a:buClr>
                <a:schemeClr val="accent2"/>
              </a:buClr>
              <a:buSzPct val="150000"/>
              <a:buFont typeface="Montserrat"/>
              <a:buAutoNum type="arabicPeriod"/>
            </a:pPr>
            <a:r>
              <a:rPr lang="en-US" sz="1900" i="1">
                <a:solidFill>
                  <a:srgbClr val="3F3F3F"/>
                </a:solidFill>
                <a:latin typeface="Calibri"/>
                <a:ea typeface="Calibri"/>
                <a:cs typeface="Calibri"/>
                <a:sym typeface="Calibri"/>
              </a:rPr>
              <a:t>Promote the leadership webinars, retreat, regional &amp; national meeting attendance</a:t>
            </a:r>
            <a:endParaRPr/>
          </a:p>
          <a:p>
            <a:pPr marL="457200" marR="0" lvl="0" indent="-416480" algn="l" rtl="0">
              <a:spcBef>
                <a:spcPts val="1000"/>
              </a:spcBef>
              <a:spcAft>
                <a:spcPts val="0"/>
              </a:spcAft>
              <a:buClr>
                <a:schemeClr val="accent2"/>
              </a:buClr>
              <a:buSzPct val="150000"/>
              <a:buFont typeface="Montserrat"/>
              <a:buAutoNum type="arabicPeriod"/>
            </a:pPr>
            <a:r>
              <a:rPr lang="en-US" sz="1900" i="1">
                <a:solidFill>
                  <a:srgbClr val="3F3F3F"/>
                </a:solidFill>
                <a:latin typeface="Calibri"/>
                <a:ea typeface="Calibri"/>
                <a:cs typeface="Calibri"/>
                <a:sym typeface="Calibri"/>
              </a:rPr>
              <a:t>Lead the Leadership Training breakout at National Assembly</a:t>
            </a:r>
            <a:endParaRPr/>
          </a:p>
          <a:p>
            <a:pPr marL="457200" marR="0" lvl="0" indent="-416480" algn="l" rtl="0">
              <a:spcBef>
                <a:spcPts val="1000"/>
              </a:spcBef>
              <a:spcAft>
                <a:spcPts val="0"/>
              </a:spcAft>
              <a:buClr>
                <a:schemeClr val="accent2"/>
              </a:buClr>
              <a:buSzPct val="150000"/>
              <a:buFont typeface="Montserrat"/>
              <a:buAutoNum type="arabicPeriod"/>
            </a:pPr>
            <a:r>
              <a:rPr lang="en-US" sz="1900" i="1">
                <a:solidFill>
                  <a:srgbClr val="3F3F3F"/>
                </a:solidFill>
                <a:latin typeface="Calibri"/>
                <a:ea typeface="Calibri"/>
                <a:cs typeface="Calibri"/>
                <a:sym typeface="Calibri"/>
              </a:rPr>
              <a:t>Finalize &amp; Initiate Clergy Campaign</a:t>
            </a:r>
            <a:endParaRPr sz="1900" i="1">
              <a:solidFill>
                <a:srgbClr val="3F3F3F"/>
              </a:solidFill>
              <a:latin typeface="Calibri"/>
              <a:ea typeface="Calibri"/>
              <a:cs typeface="Calibri"/>
              <a:sym typeface="Calibri"/>
            </a:endParaRPr>
          </a:p>
          <a:p>
            <a:pPr marL="0" marR="0" lvl="0" indent="0" algn="l" rtl="0">
              <a:spcBef>
                <a:spcPts val="1000"/>
              </a:spcBef>
              <a:spcAft>
                <a:spcPts val="0"/>
              </a:spcAft>
              <a:buClr>
                <a:srgbClr val="006BA8"/>
              </a:buClr>
              <a:buSzPct val="150000"/>
              <a:buFont typeface="Arial"/>
              <a:buNone/>
            </a:pPr>
            <a:endParaRPr sz="2800">
              <a:solidFill>
                <a:srgbClr val="3F3F3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2449</Words>
  <Application>Microsoft Office PowerPoint</Application>
  <PresentationFormat>Widescreen</PresentationFormat>
  <Paragraphs>321</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Aptos</vt:lpstr>
      <vt:lpstr>Aptos Display</vt:lpstr>
      <vt:lpstr>Arial</vt:lpstr>
      <vt:lpstr>Calibri</vt:lpstr>
      <vt:lpstr>Century Gothic</vt:lpstr>
      <vt:lpstr>Courier New</vt:lpstr>
      <vt:lpstr>Montserrat</vt:lpstr>
      <vt:lpstr>Noto Sans Symbols</vt:lpstr>
      <vt:lpstr>NTR</vt:lpstr>
      <vt:lpstr>Trebuchet MS</vt:lpstr>
      <vt:lpstr>Office Theme</vt:lpstr>
      <vt:lpstr>PowerPoint Presentation</vt:lpstr>
      <vt:lpstr>Who is the MGLD Committee?</vt:lpstr>
      <vt:lpstr>Mission | Vision | Charter</vt:lpstr>
      <vt:lpstr>PowerPoint Presentation</vt:lpstr>
      <vt:lpstr>Membership In Decline</vt:lpstr>
      <vt:lpstr>PowerPoint Presentation</vt:lpstr>
      <vt:lpstr>Just Ask! | Who’s Next?</vt:lpstr>
      <vt:lpstr>Membership Growth </vt:lpstr>
      <vt:lpstr>Leadership Development </vt:lpstr>
      <vt:lpstr>National Marketing Program</vt:lpstr>
      <vt:lpstr>PowerPoint Presentation</vt:lpstr>
      <vt:lpstr>“Just Ask”</vt:lpstr>
      <vt:lpstr> BEFORE YOU EXPECT OTHERS TO JOIN YOU NEED TO ASK YOURSELF  WHY DID YOU JOIN? </vt:lpstr>
      <vt:lpstr>MOST ANSWER  “I JOINED TO HELP THOSE LIVING IN POVERTY”</vt:lpstr>
      <vt:lpstr>MOST STAY</vt:lpstr>
      <vt:lpstr>    SPIRITUALITY  ON THE CONFERENCE LEVEL:  1. GO TO MASS TOGETHER. ESPECIALLY ON VINCENTIAN FEAST DAYS 2. GOSPEL REFLECTION AT MEETINGS 3. USE THOUGHT PROVOKING PRAYERS FOR OPENING AND      CLOSING MEETINGS 4. USE MUSIC 5. PASS THE CRUCIFIX! VERY POWERFUL  ON THE DISTRICT LEVEL: 1. SPIRITUAL RETREATS WITH BIG NAME SPEAKERS  2. MASS AT DISTRICT COUNCIL MEETINGS 3. ALWAYS BEGIN WITH A SPIRITUAL REFLECTION BE CREATIVE AND  BE BRAVE….JUST ASK!  </vt:lpstr>
      <vt:lpstr>    FRIENDSHIP YOU NEVER KNOW WHO WILL SAY YES TO YOUR ASK! I ASKED GREEN BAY PACKER JON RUNYAN TO HELP OUT OUR SVDP DISTRICT COUNCIL WITH OUR EVENTS AND HE SAID YES. HE SAID HE WAS LOOKING FOR A WAY TO GIVE BACK AND NOW HE KNOWS THIS IS IT!  HE ALSO DID “MY CLEATS, MY CAUSE” FOR SVDP GREEN BAY, 3 YEARS IN A ROW! BE BRAVE….JUST ASK!  </vt:lpstr>
      <vt:lpstr>Amazing things can happen when you:    You change their lives but they also change yours!</vt:lpstr>
      <vt:lpstr>We took full advantage of his Yes.  And our District Council came together to put on a great event for the homeless families in Green Bay in December, two years running.  Called Believe You are Loved!!  Never be afraid to beg for the Poor! Or ASK!   </vt:lpstr>
      <vt:lpstr>PowerPoint Presentation</vt:lpstr>
      <vt:lpstr>We need youth, young adults &amp; diversity</vt:lpstr>
      <vt:lpstr>   SERVICE TO THE POOR  IT BEGINS WITH US GOING TO THEM.  THIS CAN NOT BE STRESSED ENOUGH. IN THE RULE IT STATES:“VISITS TO THOSE IN NEED SHOULD BE MADE IN THEIR ENVIRONMENTS.”  WE DID 2 EVENTS IN 2023 FOR THE HOMELESS LIVING IN A LOCAL PARK IN GREEN BAY.. THE FIRST WAS A FULL BREAKFAST, LUNCH, SUPPLIES AND GAMES. THE SECOND WAS PIZZA, PIE AND BINGO! </vt:lpstr>
      <vt:lpstr> MAKE YOUR CONFERENCE AS STRONG AS POSSIBLE!</vt:lpstr>
      <vt:lpstr>PowerPoint Presentation</vt:lpstr>
      <vt:lpstr>So, who do you ask?</vt:lpstr>
      <vt:lpstr>Give me some of that Wisdom!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MAKE YOUR CONFERENCE AS STRONG AS POSSIBLE!</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Tara La Bouff</dc:creator>
  <cp:lastModifiedBy>Tara La Bouff</cp:lastModifiedBy>
  <cp:revision>1</cp:revision>
  <dcterms:created xsi:type="dcterms:W3CDTF">2026-03-30T19:52:20Z</dcterms:created>
  <dcterms:modified xsi:type="dcterms:W3CDTF">2026-03-30T19:52:57Z</dcterms:modified>
</cp:coreProperties>
</file>