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7" r:id="rId2"/>
    <p:sldMasterId id="2147483727" r:id="rId3"/>
    <p:sldMasterId id="2147483745" r:id="rId4"/>
  </p:sldMasterIdLst>
  <p:notesMasterIdLst>
    <p:notesMasterId r:id="rId55"/>
  </p:notesMasterIdLst>
  <p:handoutMasterIdLst>
    <p:handoutMasterId r:id="rId56"/>
  </p:handoutMasterIdLst>
  <p:sldIdLst>
    <p:sldId id="266" r:id="rId5"/>
    <p:sldId id="265" r:id="rId6"/>
    <p:sldId id="338" r:id="rId7"/>
    <p:sldId id="1087" r:id="rId8"/>
    <p:sldId id="1072" r:id="rId9"/>
    <p:sldId id="1073" r:id="rId10"/>
    <p:sldId id="1034" r:id="rId11"/>
    <p:sldId id="316" r:id="rId12"/>
    <p:sldId id="313" r:id="rId13"/>
    <p:sldId id="1097" r:id="rId14"/>
    <p:sldId id="284" r:id="rId15"/>
    <p:sldId id="1067" r:id="rId16"/>
    <p:sldId id="1068" r:id="rId17"/>
    <p:sldId id="1119" r:id="rId18"/>
    <p:sldId id="758" r:id="rId19"/>
    <p:sldId id="759" r:id="rId20"/>
    <p:sldId id="326" r:id="rId21"/>
    <p:sldId id="363" r:id="rId22"/>
    <p:sldId id="791" r:id="rId23"/>
    <p:sldId id="763" r:id="rId24"/>
    <p:sldId id="798" r:id="rId25"/>
    <p:sldId id="799" r:id="rId26"/>
    <p:sldId id="1103" r:id="rId27"/>
    <p:sldId id="306" r:id="rId28"/>
    <p:sldId id="288" r:id="rId29"/>
    <p:sldId id="1116" r:id="rId30"/>
    <p:sldId id="1122" r:id="rId31"/>
    <p:sldId id="282" r:id="rId32"/>
    <p:sldId id="304" r:id="rId33"/>
    <p:sldId id="289" r:id="rId34"/>
    <p:sldId id="290" r:id="rId35"/>
    <p:sldId id="310" r:id="rId36"/>
    <p:sldId id="1043" r:id="rId37"/>
    <p:sldId id="1091" r:id="rId38"/>
    <p:sldId id="852" r:id="rId39"/>
    <p:sldId id="719" r:id="rId40"/>
    <p:sldId id="1100" r:id="rId41"/>
    <p:sldId id="878" r:id="rId42"/>
    <p:sldId id="360" r:id="rId43"/>
    <p:sldId id="1048" r:id="rId44"/>
    <p:sldId id="365" r:id="rId45"/>
    <p:sldId id="1047" r:id="rId46"/>
    <p:sldId id="364" r:id="rId47"/>
    <p:sldId id="1121" r:id="rId48"/>
    <p:sldId id="868" r:id="rId49"/>
    <p:sldId id="260" r:id="rId50"/>
    <p:sldId id="871" r:id="rId51"/>
    <p:sldId id="1114" r:id="rId52"/>
    <p:sldId id="872" r:id="rId53"/>
    <p:sldId id="880" r:id="rId5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C4A"/>
    <a:srgbClr val="00558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289BC-35E9-42D6-90E6-605130CD317D}" v="8" dt="2023-10-24T17:17:38.246"/>
    <p1510:client id="{B695A428-DBC9-083C-3257-A5ADB18D3181}" v="1" dt="2023-10-24T17:11:29.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621" autoAdjust="0"/>
  </p:normalViewPr>
  <p:slideViewPr>
    <p:cSldViewPr snapToGrid="0">
      <p:cViewPr varScale="1">
        <p:scale>
          <a:sx n="97" d="100"/>
          <a:sy n="97" d="100"/>
        </p:scale>
        <p:origin x="1704" y="78"/>
      </p:cViewPr>
      <p:guideLst/>
    </p:cSldViewPr>
  </p:slideViewPr>
  <p:notesTextViewPr>
    <p:cViewPr>
      <p:scale>
        <a:sx n="1" d="1"/>
        <a:sy n="1" d="1"/>
      </p:scale>
      <p:origin x="0" y="0"/>
    </p:cViewPr>
  </p:notesTextViewPr>
  <p:notesViewPr>
    <p:cSldViewPr snapToGrid="0">
      <p:cViewPr>
        <p:scale>
          <a:sx n="1" d="2"/>
          <a:sy n="1" d="2"/>
        </p:scale>
        <p:origin x="4614" y="10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4E9DA-E756-471C-A3F2-71B28AC9759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68EF93D-59EB-46CC-A8F6-34DC62B760B5}">
      <dgm:prSet custT="1"/>
      <dgm:spPr/>
      <dgm:t>
        <a:bodyPr/>
        <a:lstStyle/>
        <a:p>
          <a:r>
            <a:rPr lang="en-US" sz="2400" dirty="0"/>
            <a:t>Conference president, in consultation with the pastor, appoints the conference spiritual advisor (and an associate as needed).</a:t>
          </a:r>
        </a:p>
      </dgm:t>
    </dgm:pt>
    <dgm:pt modelId="{26716A30-2390-417D-BF00-6E5CEE851032}" type="parTrans" cxnId="{07A292EB-3EE8-46CB-BEAF-32620C74FBC3}">
      <dgm:prSet/>
      <dgm:spPr/>
      <dgm:t>
        <a:bodyPr/>
        <a:lstStyle/>
        <a:p>
          <a:endParaRPr lang="en-US"/>
        </a:p>
      </dgm:t>
    </dgm:pt>
    <dgm:pt modelId="{391E4E59-88EE-425B-80CD-832EC14D0B87}" type="sibTrans" cxnId="{07A292EB-3EE8-46CB-BEAF-32620C74FBC3}">
      <dgm:prSet/>
      <dgm:spPr/>
      <dgm:t>
        <a:bodyPr/>
        <a:lstStyle/>
        <a:p>
          <a:endParaRPr lang="en-US"/>
        </a:p>
      </dgm:t>
    </dgm:pt>
    <dgm:pt modelId="{1DE60E66-F406-452E-BB47-72AA79CD0AF8}">
      <dgm:prSet custT="1"/>
      <dgm:spPr/>
      <dgm:t>
        <a:bodyPr/>
        <a:lstStyle/>
        <a:p>
          <a:r>
            <a:rPr lang="en-US" sz="2400" dirty="0"/>
            <a:t>Conference holds a commissioning service. </a:t>
          </a:r>
        </a:p>
      </dgm:t>
    </dgm:pt>
    <dgm:pt modelId="{F164F2E3-12B1-4C1C-8966-CDD28F059233}" type="parTrans" cxnId="{EDE18D15-FCE8-4937-988B-C97167E21BCB}">
      <dgm:prSet/>
      <dgm:spPr/>
      <dgm:t>
        <a:bodyPr/>
        <a:lstStyle/>
        <a:p>
          <a:endParaRPr lang="en-US"/>
        </a:p>
      </dgm:t>
    </dgm:pt>
    <dgm:pt modelId="{A9BA4A6D-7937-48E0-BE9D-3015DF2A6679}" type="sibTrans" cxnId="{EDE18D15-FCE8-4937-988B-C97167E21BCB}">
      <dgm:prSet/>
      <dgm:spPr/>
      <dgm:t>
        <a:bodyPr/>
        <a:lstStyle/>
        <a:p>
          <a:endParaRPr lang="en-US"/>
        </a:p>
      </dgm:t>
    </dgm:pt>
    <dgm:pt modelId="{84D43BF6-D4D0-498B-A0D5-5A85CF1261B6}">
      <dgm:prSet custT="1"/>
      <dgm:spPr/>
      <dgm:t>
        <a:bodyPr/>
        <a:lstStyle/>
        <a:p>
          <a:r>
            <a:rPr lang="en-US" sz="2400" dirty="0"/>
            <a:t>Register conference spiritual advisor on national data base and with the SVdP Georgia Vincentian Services Manager (Gina Wilson).</a:t>
          </a:r>
        </a:p>
      </dgm:t>
    </dgm:pt>
    <dgm:pt modelId="{212BB3C6-A508-4012-BD2E-93F70119B586}" type="parTrans" cxnId="{20122792-C9DA-439F-8E79-5414E9A9B33A}">
      <dgm:prSet/>
      <dgm:spPr/>
      <dgm:t>
        <a:bodyPr/>
        <a:lstStyle/>
        <a:p>
          <a:endParaRPr lang="en-US"/>
        </a:p>
      </dgm:t>
    </dgm:pt>
    <dgm:pt modelId="{E73D2D2F-B13E-4A44-A3E7-5CFD6DC8ACD2}" type="sibTrans" cxnId="{20122792-C9DA-439F-8E79-5414E9A9B33A}">
      <dgm:prSet/>
      <dgm:spPr/>
      <dgm:t>
        <a:bodyPr/>
        <a:lstStyle/>
        <a:p>
          <a:endParaRPr lang="en-US"/>
        </a:p>
      </dgm:t>
    </dgm:pt>
    <dgm:pt modelId="{D41325F0-43AF-404A-9594-13A0BDE14322}">
      <dgm:prSet custT="1"/>
      <dgm:spPr/>
      <dgm:t>
        <a:bodyPr/>
        <a:lstStyle/>
        <a:p>
          <a:r>
            <a:rPr lang="en-US" sz="2400" dirty="0"/>
            <a:t>Lapel pins may be requested from Vincentian Services and used during the commissioning.</a:t>
          </a:r>
        </a:p>
      </dgm:t>
    </dgm:pt>
    <dgm:pt modelId="{261A649A-C599-4401-9376-24579042E9E4}" type="parTrans" cxnId="{CCDE3E9F-6571-4F4E-9A93-7115A4C43DB7}">
      <dgm:prSet/>
      <dgm:spPr/>
      <dgm:t>
        <a:bodyPr/>
        <a:lstStyle/>
        <a:p>
          <a:endParaRPr lang="en-US"/>
        </a:p>
      </dgm:t>
    </dgm:pt>
    <dgm:pt modelId="{18286009-ECE3-4B28-8426-E26EF43B9E41}" type="sibTrans" cxnId="{CCDE3E9F-6571-4F4E-9A93-7115A4C43DB7}">
      <dgm:prSet/>
      <dgm:spPr/>
      <dgm:t>
        <a:bodyPr/>
        <a:lstStyle/>
        <a:p>
          <a:endParaRPr lang="en-US"/>
        </a:p>
      </dgm:t>
    </dgm:pt>
    <dgm:pt modelId="{0034C3E0-970B-4D06-889A-C24C9310CA01}" type="pres">
      <dgm:prSet presAssocID="{5CF4E9DA-E756-471C-A3F2-71B28AC9759F}" presName="linear" presStyleCnt="0">
        <dgm:presLayoutVars>
          <dgm:dir/>
          <dgm:animLvl val="lvl"/>
          <dgm:resizeHandles val="exact"/>
        </dgm:presLayoutVars>
      </dgm:prSet>
      <dgm:spPr/>
    </dgm:pt>
    <dgm:pt modelId="{B4FFBC54-407B-47D5-85C8-D9FB0F2AA339}" type="pres">
      <dgm:prSet presAssocID="{668EF93D-59EB-46CC-A8F6-34DC62B760B5}" presName="parentLin" presStyleCnt="0"/>
      <dgm:spPr/>
    </dgm:pt>
    <dgm:pt modelId="{5FFB22FB-CA2C-4D40-AF3F-BD60AC5887FD}" type="pres">
      <dgm:prSet presAssocID="{668EF93D-59EB-46CC-A8F6-34DC62B760B5}" presName="parentLeftMargin" presStyleLbl="node1" presStyleIdx="0" presStyleCnt="4"/>
      <dgm:spPr/>
    </dgm:pt>
    <dgm:pt modelId="{F9B50589-5E7B-4E58-BA78-3129DD7C5A00}" type="pres">
      <dgm:prSet presAssocID="{668EF93D-59EB-46CC-A8F6-34DC62B760B5}" presName="parentText" presStyleLbl="node1" presStyleIdx="0" presStyleCnt="4" custScaleX="119567" custScaleY="292229">
        <dgm:presLayoutVars>
          <dgm:chMax val="0"/>
          <dgm:bulletEnabled val="1"/>
        </dgm:presLayoutVars>
      </dgm:prSet>
      <dgm:spPr/>
    </dgm:pt>
    <dgm:pt modelId="{30C3D9E7-FA4C-4F7D-BECD-03A5BB26F60A}" type="pres">
      <dgm:prSet presAssocID="{668EF93D-59EB-46CC-A8F6-34DC62B760B5}" presName="negativeSpace" presStyleCnt="0"/>
      <dgm:spPr/>
    </dgm:pt>
    <dgm:pt modelId="{5B9AEE96-E385-4561-B291-931694AC969E}" type="pres">
      <dgm:prSet presAssocID="{668EF93D-59EB-46CC-A8F6-34DC62B760B5}" presName="childText" presStyleLbl="conFgAcc1" presStyleIdx="0" presStyleCnt="4">
        <dgm:presLayoutVars>
          <dgm:bulletEnabled val="1"/>
        </dgm:presLayoutVars>
      </dgm:prSet>
      <dgm:spPr/>
    </dgm:pt>
    <dgm:pt modelId="{2C5DB5BE-1CB5-4874-88F0-64945F8F46B6}" type="pres">
      <dgm:prSet presAssocID="{391E4E59-88EE-425B-80CD-832EC14D0B87}" presName="spaceBetweenRectangles" presStyleCnt="0"/>
      <dgm:spPr/>
    </dgm:pt>
    <dgm:pt modelId="{B8BB9AEF-F1AB-4E97-B4C6-26B2C1D791C6}" type="pres">
      <dgm:prSet presAssocID="{1DE60E66-F406-452E-BB47-72AA79CD0AF8}" presName="parentLin" presStyleCnt="0"/>
      <dgm:spPr/>
    </dgm:pt>
    <dgm:pt modelId="{10A2F8A3-4F20-4A7B-9AE2-2771938C65BB}" type="pres">
      <dgm:prSet presAssocID="{1DE60E66-F406-452E-BB47-72AA79CD0AF8}" presName="parentLeftMargin" presStyleLbl="node1" presStyleIdx="0" presStyleCnt="4"/>
      <dgm:spPr/>
    </dgm:pt>
    <dgm:pt modelId="{109C7DB7-D080-4F71-8579-09C18D17636C}" type="pres">
      <dgm:prSet presAssocID="{1DE60E66-F406-452E-BB47-72AA79CD0AF8}" presName="parentText" presStyleLbl="node1" presStyleIdx="1" presStyleCnt="4" custScaleX="119942" custScaleY="309713">
        <dgm:presLayoutVars>
          <dgm:chMax val="0"/>
          <dgm:bulletEnabled val="1"/>
        </dgm:presLayoutVars>
      </dgm:prSet>
      <dgm:spPr/>
    </dgm:pt>
    <dgm:pt modelId="{08644F2B-3F58-4AA2-87FB-E82BE35036A8}" type="pres">
      <dgm:prSet presAssocID="{1DE60E66-F406-452E-BB47-72AA79CD0AF8}" presName="negativeSpace" presStyleCnt="0"/>
      <dgm:spPr/>
    </dgm:pt>
    <dgm:pt modelId="{987372FF-C865-4B62-B3FE-BE469097F8EE}" type="pres">
      <dgm:prSet presAssocID="{1DE60E66-F406-452E-BB47-72AA79CD0AF8}" presName="childText" presStyleLbl="conFgAcc1" presStyleIdx="1" presStyleCnt="4">
        <dgm:presLayoutVars>
          <dgm:bulletEnabled val="1"/>
        </dgm:presLayoutVars>
      </dgm:prSet>
      <dgm:spPr/>
    </dgm:pt>
    <dgm:pt modelId="{9F63670B-B3A6-4406-8302-F5D84C9A74C8}" type="pres">
      <dgm:prSet presAssocID="{A9BA4A6D-7937-48E0-BE9D-3015DF2A6679}" presName="spaceBetweenRectangles" presStyleCnt="0"/>
      <dgm:spPr/>
    </dgm:pt>
    <dgm:pt modelId="{E175474A-7631-45EE-89B6-7B639CFC3C84}" type="pres">
      <dgm:prSet presAssocID="{84D43BF6-D4D0-498B-A0D5-5A85CF1261B6}" presName="parentLin" presStyleCnt="0"/>
      <dgm:spPr/>
    </dgm:pt>
    <dgm:pt modelId="{90FAED5E-E9D0-4243-8AB3-F7DE58088532}" type="pres">
      <dgm:prSet presAssocID="{84D43BF6-D4D0-498B-A0D5-5A85CF1261B6}" presName="parentLeftMargin" presStyleLbl="node1" presStyleIdx="1" presStyleCnt="4"/>
      <dgm:spPr/>
    </dgm:pt>
    <dgm:pt modelId="{7804BAC5-4262-421B-81E4-AA022C2B78E0}" type="pres">
      <dgm:prSet presAssocID="{84D43BF6-D4D0-498B-A0D5-5A85CF1261B6}" presName="parentText" presStyleLbl="node1" presStyleIdx="2" presStyleCnt="4" custScaleX="120991" custScaleY="275419">
        <dgm:presLayoutVars>
          <dgm:chMax val="0"/>
          <dgm:bulletEnabled val="1"/>
        </dgm:presLayoutVars>
      </dgm:prSet>
      <dgm:spPr/>
    </dgm:pt>
    <dgm:pt modelId="{96173EDB-5908-4683-8448-F6F14D829AC4}" type="pres">
      <dgm:prSet presAssocID="{84D43BF6-D4D0-498B-A0D5-5A85CF1261B6}" presName="negativeSpace" presStyleCnt="0"/>
      <dgm:spPr/>
    </dgm:pt>
    <dgm:pt modelId="{B28464D6-AEFD-41C5-B53F-4410E30EFDBF}" type="pres">
      <dgm:prSet presAssocID="{84D43BF6-D4D0-498B-A0D5-5A85CF1261B6}" presName="childText" presStyleLbl="conFgAcc1" presStyleIdx="2" presStyleCnt="4">
        <dgm:presLayoutVars>
          <dgm:bulletEnabled val="1"/>
        </dgm:presLayoutVars>
      </dgm:prSet>
      <dgm:spPr/>
    </dgm:pt>
    <dgm:pt modelId="{01FCDAA4-4C0C-4ABA-814B-B18A0A0AA3E5}" type="pres">
      <dgm:prSet presAssocID="{E73D2D2F-B13E-4A44-A3E7-5CFD6DC8ACD2}" presName="spaceBetweenRectangles" presStyleCnt="0"/>
      <dgm:spPr/>
    </dgm:pt>
    <dgm:pt modelId="{C91D078D-CB2F-4CD6-B7E5-F3506CCE08C6}" type="pres">
      <dgm:prSet presAssocID="{D41325F0-43AF-404A-9594-13A0BDE14322}" presName="parentLin" presStyleCnt="0"/>
      <dgm:spPr/>
    </dgm:pt>
    <dgm:pt modelId="{EB6B3670-4ED6-41E7-9D5D-C624A1B624B4}" type="pres">
      <dgm:prSet presAssocID="{D41325F0-43AF-404A-9594-13A0BDE14322}" presName="parentLeftMargin" presStyleLbl="node1" presStyleIdx="2" presStyleCnt="4"/>
      <dgm:spPr/>
    </dgm:pt>
    <dgm:pt modelId="{FBDC8E6D-EACD-4012-A853-9D95CDA91162}" type="pres">
      <dgm:prSet presAssocID="{D41325F0-43AF-404A-9594-13A0BDE14322}" presName="parentText" presStyleLbl="node1" presStyleIdx="3" presStyleCnt="4" custScaleX="120783" custScaleY="309712">
        <dgm:presLayoutVars>
          <dgm:chMax val="0"/>
          <dgm:bulletEnabled val="1"/>
        </dgm:presLayoutVars>
      </dgm:prSet>
      <dgm:spPr/>
    </dgm:pt>
    <dgm:pt modelId="{AC05DD8E-D3E1-4961-B7E1-3C74FE9A8A37}" type="pres">
      <dgm:prSet presAssocID="{D41325F0-43AF-404A-9594-13A0BDE14322}" presName="negativeSpace" presStyleCnt="0"/>
      <dgm:spPr/>
    </dgm:pt>
    <dgm:pt modelId="{FC2EB8E5-4314-42FE-8137-35518A7582F6}" type="pres">
      <dgm:prSet presAssocID="{D41325F0-43AF-404A-9594-13A0BDE14322}" presName="childText" presStyleLbl="conFgAcc1" presStyleIdx="3" presStyleCnt="4">
        <dgm:presLayoutVars>
          <dgm:bulletEnabled val="1"/>
        </dgm:presLayoutVars>
      </dgm:prSet>
      <dgm:spPr/>
    </dgm:pt>
  </dgm:ptLst>
  <dgm:cxnLst>
    <dgm:cxn modelId="{EDE18D15-FCE8-4937-988B-C97167E21BCB}" srcId="{5CF4E9DA-E756-471C-A3F2-71B28AC9759F}" destId="{1DE60E66-F406-452E-BB47-72AA79CD0AF8}" srcOrd="1" destOrd="0" parTransId="{F164F2E3-12B1-4C1C-8966-CDD28F059233}" sibTransId="{A9BA4A6D-7937-48E0-BE9D-3015DF2A6679}"/>
    <dgm:cxn modelId="{C8857D3A-63D1-40F8-8C28-79BB5714A561}" type="presOf" srcId="{D41325F0-43AF-404A-9594-13A0BDE14322}" destId="{FBDC8E6D-EACD-4012-A853-9D95CDA91162}" srcOrd="1" destOrd="0" presId="urn:microsoft.com/office/officeart/2005/8/layout/list1"/>
    <dgm:cxn modelId="{9368493C-25B1-40EF-B3AB-B75E54BA159A}" type="presOf" srcId="{668EF93D-59EB-46CC-A8F6-34DC62B760B5}" destId="{F9B50589-5E7B-4E58-BA78-3129DD7C5A00}" srcOrd="1" destOrd="0" presId="urn:microsoft.com/office/officeart/2005/8/layout/list1"/>
    <dgm:cxn modelId="{DA06CF5C-F396-4219-97C2-0B21770D73B6}" type="presOf" srcId="{84D43BF6-D4D0-498B-A0D5-5A85CF1261B6}" destId="{7804BAC5-4262-421B-81E4-AA022C2B78E0}" srcOrd="1" destOrd="0" presId="urn:microsoft.com/office/officeart/2005/8/layout/list1"/>
    <dgm:cxn modelId="{37977D4F-AC18-41CD-8E9A-BEAA4BD2855F}" type="presOf" srcId="{D41325F0-43AF-404A-9594-13A0BDE14322}" destId="{EB6B3670-4ED6-41E7-9D5D-C624A1B624B4}" srcOrd="0" destOrd="0" presId="urn:microsoft.com/office/officeart/2005/8/layout/list1"/>
    <dgm:cxn modelId="{56FFEA72-FF30-423A-B162-CB8ECBB900AA}" type="presOf" srcId="{84D43BF6-D4D0-498B-A0D5-5A85CF1261B6}" destId="{90FAED5E-E9D0-4243-8AB3-F7DE58088532}" srcOrd="0" destOrd="0" presId="urn:microsoft.com/office/officeart/2005/8/layout/list1"/>
    <dgm:cxn modelId="{20122792-C9DA-439F-8E79-5414E9A9B33A}" srcId="{5CF4E9DA-E756-471C-A3F2-71B28AC9759F}" destId="{84D43BF6-D4D0-498B-A0D5-5A85CF1261B6}" srcOrd="2" destOrd="0" parTransId="{212BB3C6-A508-4012-BD2E-93F70119B586}" sibTransId="{E73D2D2F-B13E-4A44-A3E7-5CFD6DC8ACD2}"/>
    <dgm:cxn modelId="{14EFF89E-7A6A-4991-9336-34AA7970B8EB}" type="presOf" srcId="{1DE60E66-F406-452E-BB47-72AA79CD0AF8}" destId="{109C7DB7-D080-4F71-8579-09C18D17636C}" srcOrd="1" destOrd="0" presId="urn:microsoft.com/office/officeart/2005/8/layout/list1"/>
    <dgm:cxn modelId="{CCDE3E9F-6571-4F4E-9A93-7115A4C43DB7}" srcId="{5CF4E9DA-E756-471C-A3F2-71B28AC9759F}" destId="{D41325F0-43AF-404A-9594-13A0BDE14322}" srcOrd="3" destOrd="0" parTransId="{261A649A-C599-4401-9376-24579042E9E4}" sibTransId="{18286009-ECE3-4B28-8426-E26EF43B9E41}"/>
    <dgm:cxn modelId="{33433ABF-B3FA-432D-A55F-EE9C7584C682}" type="presOf" srcId="{5CF4E9DA-E756-471C-A3F2-71B28AC9759F}" destId="{0034C3E0-970B-4D06-889A-C24C9310CA01}" srcOrd="0" destOrd="0" presId="urn:microsoft.com/office/officeart/2005/8/layout/list1"/>
    <dgm:cxn modelId="{DA78E6E8-484D-4FD9-8417-56A73ACC2744}" type="presOf" srcId="{1DE60E66-F406-452E-BB47-72AA79CD0AF8}" destId="{10A2F8A3-4F20-4A7B-9AE2-2771938C65BB}" srcOrd="0" destOrd="0" presId="urn:microsoft.com/office/officeart/2005/8/layout/list1"/>
    <dgm:cxn modelId="{07A292EB-3EE8-46CB-BEAF-32620C74FBC3}" srcId="{5CF4E9DA-E756-471C-A3F2-71B28AC9759F}" destId="{668EF93D-59EB-46CC-A8F6-34DC62B760B5}" srcOrd="0" destOrd="0" parTransId="{26716A30-2390-417D-BF00-6E5CEE851032}" sibTransId="{391E4E59-88EE-425B-80CD-832EC14D0B87}"/>
    <dgm:cxn modelId="{E1EBBBF6-C6CB-44DD-82C9-517EE6B70F3E}" type="presOf" srcId="{668EF93D-59EB-46CC-A8F6-34DC62B760B5}" destId="{5FFB22FB-CA2C-4D40-AF3F-BD60AC5887FD}" srcOrd="0" destOrd="0" presId="urn:microsoft.com/office/officeart/2005/8/layout/list1"/>
    <dgm:cxn modelId="{094BC877-BEF6-4E3F-AB2E-61BBC498BFC0}" type="presParOf" srcId="{0034C3E0-970B-4D06-889A-C24C9310CA01}" destId="{B4FFBC54-407B-47D5-85C8-D9FB0F2AA339}" srcOrd="0" destOrd="0" presId="urn:microsoft.com/office/officeart/2005/8/layout/list1"/>
    <dgm:cxn modelId="{FD524A47-71A6-4994-8A4B-53512893C32D}" type="presParOf" srcId="{B4FFBC54-407B-47D5-85C8-D9FB0F2AA339}" destId="{5FFB22FB-CA2C-4D40-AF3F-BD60AC5887FD}" srcOrd="0" destOrd="0" presId="urn:microsoft.com/office/officeart/2005/8/layout/list1"/>
    <dgm:cxn modelId="{110A5005-0DCB-4E73-9F2D-98B636C1CA93}" type="presParOf" srcId="{B4FFBC54-407B-47D5-85C8-D9FB0F2AA339}" destId="{F9B50589-5E7B-4E58-BA78-3129DD7C5A00}" srcOrd="1" destOrd="0" presId="urn:microsoft.com/office/officeart/2005/8/layout/list1"/>
    <dgm:cxn modelId="{BFD18439-665D-49C2-B295-8F22E15B12DF}" type="presParOf" srcId="{0034C3E0-970B-4D06-889A-C24C9310CA01}" destId="{30C3D9E7-FA4C-4F7D-BECD-03A5BB26F60A}" srcOrd="1" destOrd="0" presId="urn:microsoft.com/office/officeart/2005/8/layout/list1"/>
    <dgm:cxn modelId="{28D6F221-6F57-44E4-A947-E49F117D990D}" type="presParOf" srcId="{0034C3E0-970B-4D06-889A-C24C9310CA01}" destId="{5B9AEE96-E385-4561-B291-931694AC969E}" srcOrd="2" destOrd="0" presId="urn:microsoft.com/office/officeart/2005/8/layout/list1"/>
    <dgm:cxn modelId="{E240A71E-F36F-4185-97CA-69419A9FE8BF}" type="presParOf" srcId="{0034C3E0-970B-4D06-889A-C24C9310CA01}" destId="{2C5DB5BE-1CB5-4874-88F0-64945F8F46B6}" srcOrd="3" destOrd="0" presId="urn:microsoft.com/office/officeart/2005/8/layout/list1"/>
    <dgm:cxn modelId="{EC36E492-E901-4054-A654-7009E3F2B991}" type="presParOf" srcId="{0034C3E0-970B-4D06-889A-C24C9310CA01}" destId="{B8BB9AEF-F1AB-4E97-B4C6-26B2C1D791C6}" srcOrd="4" destOrd="0" presId="urn:microsoft.com/office/officeart/2005/8/layout/list1"/>
    <dgm:cxn modelId="{C799A199-17A8-455E-A383-701176CC669C}" type="presParOf" srcId="{B8BB9AEF-F1AB-4E97-B4C6-26B2C1D791C6}" destId="{10A2F8A3-4F20-4A7B-9AE2-2771938C65BB}" srcOrd="0" destOrd="0" presId="urn:microsoft.com/office/officeart/2005/8/layout/list1"/>
    <dgm:cxn modelId="{2957D94F-23B6-4D53-A6A1-984E6627C70B}" type="presParOf" srcId="{B8BB9AEF-F1AB-4E97-B4C6-26B2C1D791C6}" destId="{109C7DB7-D080-4F71-8579-09C18D17636C}" srcOrd="1" destOrd="0" presId="urn:microsoft.com/office/officeart/2005/8/layout/list1"/>
    <dgm:cxn modelId="{E187374A-960C-4931-8ABE-D077ACDAA3C7}" type="presParOf" srcId="{0034C3E0-970B-4D06-889A-C24C9310CA01}" destId="{08644F2B-3F58-4AA2-87FB-E82BE35036A8}" srcOrd="5" destOrd="0" presId="urn:microsoft.com/office/officeart/2005/8/layout/list1"/>
    <dgm:cxn modelId="{9BCF662C-90E7-4CA8-B09B-B37CE4C647B0}" type="presParOf" srcId="{0034C3E0-970B-4D06-889A-C24C9310CA01}" destId="{987372FF-C865-4B62-B3FE-BE469097F8EE}" srcOrd="6" destOrd="0" presId="urn:microsoft.com/office/officeart/2005/8/layout/list1"/>
    <dgm:cxn modelId="{6A45DBE4-E5ED-4FEF-863F-047721E88CBA}" type="presParOf" srcId="{0034C3E0-970B-4D06-889A-C24C9310CA01}" destId="{9F63670B-B3A6-4406-8302-F5D84C9A74C8}" srcOrd="7" destOrd="0" presId="urn:microsoft.com/office/officeart/2005/8/layout/list1"/>
    <dgm:cxn modelId="{2C8A56E4-3996-40AE-B13C-704CF1F8DDDA}" type="presParOf" srcId="{0034C3E0-970B-4D06-889A-C24C9310CA01}" destId="{E175474A-7631-45EE-89B6-7B639CFC3C84}" srcOrd="8" destOrd="0" presId="urn:microsoft.com/office/officeart/2005/8/layout/list1"/>
    <dgm:cxn modelId="{F147AE35-2024-4E52-A3F1-B597DCA8A7BE}" type="presParOf" srcId="{E175474A-7631-45EE-89B6-7B639CFC3C84}" destId="{90FAED5E-E9D0-4243-8AB3-F7DE58088532}" srcOrd="0" destOrd="0" presId="urn:microsoft.com/office/officeart/2005/8/layout/list1"/>
    <dgm:cxn modelId="{5F12103B-072F-42E4-B84F-3BF51E5E23B0}" type="presParOf" srcId="{E175474A-7631-45EE-89B6-7B639CFC3C84}" destId="{7804BAC5-4262-421B-81E4-AA022C2B78E0}" srcOrd="1" destOrd="0" presId="urn:microsoft.com/office/officeart/2005/8/layout/list1"/>
    <dgm:cxn modelId="{C371B9E2-827E-440C-AD1F-1A7304A97488}" type="presParOf" srcId="{0034C3E0-970B-4D06-889A-C24C9310CA01}" destId="{96173EDB-5908-4683-8448-F6F14D829AC4}" srcOrd="9" destOrd="0" presId="urn:microsoft.com/office/officeart/2005/8/layout/list1"/>
    <dgm:cxn modelId="{A500A3CB-1026-416B-9C81-26C81C722C33}" type="presParOf" srcId="{0034C3E0-970B-4D06-889A-C24C9310CA01}" destId="{B28464D6-AEFD-41C5-B53F-4410E30EFDBF}" srcOrd="10" destOrd="0" presId="urn:microsoft.com/office/officeart/2005/8/layout/list1"/>
    <dgm:cxn modelId="{671A3D3B-AAC2-4451-B8DD-058102743427}" type="presParOf" srcId="{0034C3E0-970B-4D06-889A-C24C9310CA01}" destId="{01FCDAA4-4C0C-4ABA-814B-B18A0A0AA3E5}" srcOrd="11" destOrd="0" presId="urn:microsoft.com/office/officeart/2005/8/layout/list1"/>
    <dgm:cxn modelId="{C8753560-ED91-48CA-A561-2C4016A77738}" type="presParOf" srcId="{0034C3E0-970B-4D06-889A-C24C9310CA01}" destId="{C91D078D-CB2F-4CD6-B7E5-F3506CCE08C6}" srcOrd="12" destOrd="0" presId="urn:microsoft.com/office/officeart/2005/8/layout/list1"/>
    <dgm:cxn modelId="{97FEF746-8829-4F3E-9B6A-92A7FCB4B998}" type="presParOf" srcId="{C91D078D-CB2F-4CD6-B7E5-F3506CCE08C6}" destId="{EB6B3670-4ED6-41E7-9D5D-C624A1B624B4}" srcOrd="0" destOrd="0" presId="urn:microsoft.com/office/officeart/2005/8/layout/list1"/>
    <dgm:cxn modelId="{C7AC7825-2B33-44EA-8372-29D61E4406B8}" type="presParOf" srcId="{C91D078D-CB2F-4CD6-B7E5-F3506CCE08C6}" destId="{FBDC8E6D-EACD-4012-A853-9D95CDA91162}" srcOrd="1" destOrd="0" presId="urn:microsoft.com/office/officeart/2005/8/layout/list1"/>
    <dgm:cxn modelId="{98A218CF-A9D1-4F33-B8B0-82D1460E1A14}" type="presParOf" srcId="{0034C3E0-970B-4D06-889A-C24C9310CA01}" destId="{AC05DD8E-D3E1-4961-B7E1-3C74FE9A8A37}" srcOrd="13" destOrd="0" presId="urn:microsoft.com/office/officeart/2005/8/layout/list1"/>
    <dgm:cxn modelId="{1E53D3F7-8591-4BE2-8884-6272365D2CE3}" type="presParOf" srcId="{0034C3E0-970B-4D06-889A-C24C9310CA01}" destId="{FC2EB8E5-4314-42FE-8137-35518A7582F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F4E9DA-E756-471C-A3F2-71B28AC9759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034C3E0-970B-4D06-889A-C24C9310CA01}" type="pres">
      <dgm:prSet presAssocID="{5CF4E9DA-E756-471C-A3F2-71B28AC9759F}" presName="linear" presStyleCnt="0">
        <dgm:presLayoutVars>
          <dgm:dir/>
          <dgm:animLvl val="lvl"/>
          <dgm:resizeHandles val="exact"/>
        </dgm:presLayoutVars>
      </dgm:prSet>
      <dgm:spPr/>
    </dgm:pt>
  </dgm:ptLst>
  <dgm:cxnLst>
    <dgm:cxn modelId="{33433ABF-B3FA-432D-A55F-EE9C7584C682}" type="presOf" srcId="{5CF4E9DA-E756-471C-A3F2-71B28AC9759F}" destId="{0034C3E0-970B-4D06-889A-C24C9310CA01}"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ACC1C25-78F6-4B3D-BC89-A8C466667A56}" type="doc">
      <dgm:prSet loTypeId="urn:microsoft.com/office/officeart/2005/8/layout/gear1" loCatId="relationship" qsTypeId="urn:microsoft.com/office/officeart/2005/8/quickstyle/simple1" qsCatId="simple" csTypeId="urn:microsoft.com/office/officeart/2005/8/colors/accent1_2" csCatId="accent1" phldr="1"/>
      <dgm:spPr/>
    </dgm:pt>
    <dgm:pt modelId="{5F267A63-A410-4DAE-87DD-EBB528E2D0E2}">
      <dgm:prSet phldrT="[Text]"/>
      <dgm:spPr>
        <a:solidFill>
          <a:srgbClr val="005584"/>
        </a:solidFill>
      </dgm:spPr>
      <dgm:t>
        <a:bodyPr/>
        <a:lstStyle/>
        <a:p>
          <a:endParaRPr lang="en-US"/>
        </a:p>
      </dgm:t>
    </dgm:pt>
    <dgm:pt modelId="{B72765C3-29F5-4100-A4B7-A01912D976FB}" type="parTrans" cxnId="{A750BC1B-A573-486E-8220-AAB15D987152}">
      <dgm:prSet/>
      <dgm:spPr/>
      <dgm:t>
        <a:bodyPr/>
        <a:lstStyle/>
        <a:p>
          <a:endParaRPr lang="en-US"/>
        </a:p>
      </dgm:t>
    </dgm:pt>
    <dgm:pt modelId="{B23841BB-28BE-4A31-AD98-FB7BB483F49B}" type="sibTrans" cxnId="{A750BC1B-A573-486E-8220-AAB15D987152}">
      <dgm:prSet/>
      <dgm:spPr>
        <a:solidFill>
          <a:srgbClr val="005584"/>
        </a:solidFill>
      </dgm:spPr>
      <dgm:t>
        <a:bodyPr/>
        <a:lstStyle/>
        <a:p>
          <a:endParaRPr lang="en-US"/>
        </a:p>
      </dgm:t>
    </dgm:pt>
    <dgm:pt modelId="{029BD35D-4212-403B-821D-ACAB9F711DE5}">
      <dgm:prSet phldrT="[Text]"/>
      <dgm:spPr>
        <a:solidFill>
          <a:srgbClr val="789C4A"/>
        </a:solidFill>
      </dgm:spPr>
      <dgm:t>
        <a:bodyPr/>
        <a:lstStyle/>
        <a:p>
          <a:endParaRPr lang="en-US"/>
        </a:p>
      </dgm:t>
    </dgm:pt>
    <dgm:pt modelId="{216B7076-2BA7-426C-8C47-DDDCFEADD5EB}" type="parTrans" cxnId="{59756F73-6A57-4A64-82EE-D8B27FAEA759}">
      <dgm:prSet/>
      <dgm:spPr/>
      <dgm:t>
        <a:bodyPr/>
        <a:lstStyle/>
        <a:p>
          <a:endParaRPr lang="en-US"/>
        </a:p>
      </dgm:t>
    </dgm:pt>
    <dgm:pt modelId="{8A785AC5-7A8F-49A1-843E-5FDB95F74BB9}" type="sibTrans" cxnId="{59756F73-6A57-4A64-82EE-D8B27FAEA759}">
      <dgm:prSet/>
      <dgm:spPr>
        <a:solidFill>
          <a:srgbClr val="789C4A"/>
        </a:solidFill>
      </dgm:spPr>
      <dgm:t>
        <a:bodyPr/>
        <a:lstStyle/>
        <a:p>
          <a:endParaRPr lang="en-US"/>
        </a:p>
      </dgm:t>
    </dgm:pt>
    <dgm:pt modelId="{C693E035-D488-42B5-B668-A560AF3C1682}">
      <dgm:prSet phldrT="[Text]"/>
      <dgm:spPr>
        <a:solidFill>
          <a:srgbClr val="297098"/>
        </a:solidFill>
      </dgm:spPr>
      <dgm:t>
        <a:bodyPr/>
        <a:lstStyle/>
        <a:p>
          <a:endParaRPr lang="en-US"/>
        </a:p>
      </dgm:t>
    </dgm:pt>
    <dgm:pt modelId="{A291E3EC-56C6-4399-B524-4A6F04157981}" type="parTrans" cxnId="{5110B56C-7D8D-40E6-9A7D-91693C5B8A16}">
      <dgm:prSet/>
      <dgm:spPr/>
      <dgm:t>
        <a:bodyPr/>
        <a:lstStyle/>
        <a:p>
          <a:endParaRPr lang="en-US"/>
        </a:p>
      </dgm:t>
    </dgm:pt>
    <dgm:pt modelId="{74ADCA76-C5BC-4E2D-A39D-E3E32F72D711}" type="sibTrans" cxnId="{5110B56C-7D8D-40E6-9A7D-91693C5B8A16}">
      <dgm:prSet/>
      <dgm:spPr>
        <a:solidFill>
          <a:srgbClr val="297098"/>
        </a:solidFill>
      </dgm:spPr>
      <dgm:t>
        <a:bodyPr/>
        <a:lstStyle/>
        <a:p>
          <a:endParaRPr lang="en-US"/>
        </a:p>
      </dgm:t>
    </dgm:pt>
    <dgm:pt modelId="{457FE3FC-DEE0-4D57-ACA2-E8AEF56824D7}" type="pres">
      <dgm:prSet presAssocID="{8ACC1C25-78F6-4B3D-BC89-A8C466667A56}" presName="composite" presStyleCnt="0">
        <dgm:presLayoutVars>
          <dgm:chMax val="3"/>
          <dgm:animLvl val="lvl"/>
          <dgm:resizeHandles val="exact"/>
        </dgm:presLayoutVars>
      </dgm:prSet>
      <dgm:spPr/>
    </dgm:pt>
    <dgm:pt modelId="{087AFD05-A1B8-4B26-832C-9CD0AC7DBAB1}" type="pres">
      <dgm:prSet presAssocID="{5F267A63-A410-4DAE-87DD-EBB528E2D0E2}" presName="gear1" presStyleLbl="node1" presStyleIdx="0" presStyleCnt="3">
        <dgm:presLayoutVars>
          <dgm:chMax val="1"/>
          <dgm:bulletEnabled val="1"/>
        </dgm:presLayoutVars>
      </dgm:prSet>
      <dgm:spPr/>
    </dgm:pt>
    <dgm:pt modelId="{2FCA3BB6-9AF3-4543-B104-1DCA97495310}" type="pres">
      <dgm:prSet presAssocID="{5F267A63-A410-4DAE-87DD-EBB528E2D0E2}" presName="gear1srcNode" presStyleLbl="node1" presStyleIdx="0" presStyleCnt="3"/>
      <dgm:spPr/>
    </dgm:pt>
    <dgm:pt modelId="{1CDDE636-69D9-42D3-A57D-F4F8BF3C6170}" type="pres">
      <dgm:prSet presAssocID="{5F267A63-A410-4DAE-87DD-EBB528E2D0E2}" presName="gear1dstNode" presStyleLbl="node1" presStyleIdx="0" presStyleCnt="3"/>
      <dgm:spPr/>
    </dgm:pt>
    <dgm:pt modelId="{046E7D88-AC40-447E-B0B7-E36B6300D698}" type="pres">
      <dgm:prSet presAssocID="{029BD35D-4212-403B-821D-ACAB9F711DE5}" presName="gear2" presStyleLbl="node1" presStyleIdx="1" presStyleCnt="3">
        <dgm:presLayoutVars>
          <dgm:chMax val="1"/>
          <dgm:bulletEnabled val="1"/>
        </dgm:presLayoutVars>
      </dgm:prSet>
      <dgm:spPr/>
    </dgm:pt>
    <dgm:pt modelId="{3DC68AC0-A1BB-4A54-8003-FD07CA06D6C6}" type="pres">
      <dgm:prSet presAssocID="{029BD35D-4212-403B-821D-ACAB9F711DE5}" presName="gear2srcNode" presStyleLbl="node1" presStyleIdx="1" presStyleCnt="3"/>
      <dgm:spPr/>
    </dgm:pt>
    <dgm:pt modelId="{96B4A42E-7AE4-442A-8B94-7E1C6AA12841}" type="pres">
      <dgm:prSet presAssocID="{029BD35D-4212-403B-821D-ACAB9F711DE5}" presName="gear2dstNode" presStyleLbl="node1" presStyleIdx="1" presStyleCnt="3"/>
      <dgm:spPr/>
    </dgm:pt>
    <dgm:pt modelId="{62E845AF-6CDC-459A-AF66-0B9D5BEB31A0}" type="pres">
      <dgm:prSet presAssocID="{C693E035-D488-42B5-B668-A560AF3C1682}" presName="gear3" presStyleLbl="node1" presStyleIdx="2" presStyleCnt="3"/>
      <dgm:spPr/>
    </dgm:pt>
    <dgm:pt modelId="{377E1833-4552-4043-A55C-E6A4360E3483}" type="pres">
      <dgm:prSet presAssocID="{C693E035-D488-42B5-B668-A560AF3C1682}" presName="gear3tx" presStyleLbl="node1" presStyleIdx="2" presStyleCnt="3">
        <dgm:presLayoutVars>
          <dgm:chMax val="1"/>
          <dgm:bulletEnabled val="1"/>
        </dgm:presLayoutVars>
      </dgm:prSet>
      <dgm:spPr/>
    </dgm:pt>
    <dgm:pt modelId="{D9E89467-C0B2-4F93-B486-00F762FE9691}" type="pres">
      <dgm:prSet presAssocID="{C693E035-D488-42B5-B668-A560AF3C1682}" presName="gear3srcNode" presStyleLbl="node1" presStyleIdx="2" presStyleCnt="3"/>
      <dgm:spPr/>
    </dgm:pt>
    <dgm:pt modelId="{14F54B14-323A-4E17-93F0-46B33F190825}" type="pres">
      <dgm:prSet presAssocID="{C693E035-D488-42B5-B668-A560AF3C1682}" presName="gear3dstNode" presStyleLbl="node1" presStyleIdx="2" presStyleCnt="3"/>
      <dgm:spPr/>
    </dgm:pt>
    <dgm:pt modelId="{B96E2862-FF3F-4B83-9AC2-4C062BCFD90E}" type="pres">
      <dgm:prSet presAssocID="{B23841BB-28BE-4A31-AD98-FB7BB483F49B}" presName="connector1" presStyleLbl="sibTrans2D1" presStyleIdx="0" presStyleCnt="3"/>
      <dgm:spPr/>
    </dgm:pt>
    <dgm:pt modelId="{9BF67770-5E64-4FF1-A9AF-DB123CC6DCD6}" type="pres">
      <dgm:prSet presAssocID="{8A785AC5-7A8F-49A1-843E-5FDB95F74BB9}" presName="connector2" presStyleLbl="sibTrans2D1" presStyleIdx="1" presStyleCnt="3"/>
      <dgm:spPr/>
    </dgm:pt>
    <dgm:pt modelId="{AEE2AB2D-D3D5-4027-AA27-EE25334298FE}" type="pres">
      <dgm:prSet presAssocID="{74ADCA76-C5BC-4E2D-A39D-E3E32F72D711}" presName="connector3" presStyleLbl="sibTrans2D1" presStyleIdx="2" presStyleCnt="3"/>
      <dgm:spPr/>
    </dgm:pt>
  </dgm:ptLst>
  <dgm:cxnLst>
    <dgm:cxn modelId="{1ACEDE11-3137-442E-BDDA-A7CB1AAB3372}" type="presOf" srcId="{029BD35D-4212-403B-821D-ACAB9F711DE5}" destId="{046E7D88-AC40-447E-B0B7-E36B6300D698}" srcOrd="0" destOrd="0" presId="urn:microsoft.com/office/officeart/2005/8/layout/gear1"/>
    <dgm:cxn modelId="{A750BC1B-A573-486E-8220-AAB15D987152}" srcId="{8ACC1C25-78F6-4B3D-BC89-A8C466667A56}" destId="{5F267A63-A410-4DAE-87DD-EBB528E2D0E2}" srcOrd="0" destOrd="0" parTransId="{B72765C3-29F5-4100-A4B7-A01912D976FB}" sibTransId="{B23841BB-28BE-4A31-AD98-FB7BB483F49B}"/>
    <dgm:cxn modelId="{47A0EF1D-974F-4D06-A2F4-5B2580E113DD}" type="presOf" srcId="{74ADCA76-C5BC-4E2D-A39D-E3E32F72D711}" destId="{AEE2AB2D-D3D5-4027-AA27-EE25334298FE}" srcOrd="0" destOrd="0" presId="urn:microsoft.com/office/officeart/2005/8/layout/gear1"/>
    <dgm:cxn modelId="{3D235032-009E-4767-9C2F-A4EAF9A53402}" type="presOf" srcId="{8A785AC5-7A8F-49A1-843E-5FDB95F74BB9}" destId="{9BF67770-5E64-4FF1-A9AF-DB123CC6DCD6}" srcOrd="0" destOrd="0" presId="urn:microsoft.com/office/officeart/2005/8/layout/gear1"/>
    <dgm:cxn modelId="{CE77ED40-926F-43EF-B1FF-C2A0DC62C79B}" type="presOf" srcId="{5F267A63-A410-4DAE-87DD-EBB528E2D0E2}" destId="{087AFD05-A1B8-4B26-832C-9CD0AC7DBAB1}" srcOrd="0" destOrd="0" presId="urn:microsoft.com/office/officeart/2005/8/layout/gear1"/>
    <dgm:cxn modelId="{7C60024A-59D5-47B3-8BD8-A33CF1867E47}" type="presOf" srcId="{5F267A63-A410-4DAE-87DD-EBB528E2D0E2}" destId="{2FCA3BB6-9AF3-4543-B104-1DCA97495310}" srcOrd="1" destOrd="0" presId="urn:microsoft.com/office/officeart/2005/8/layout/gear1"/>
    <dgm:cxn modelId="{5110B56C-7D8D-40E6-9A7D-91693C5B8A16}" srcId="{8ACC1C25-78F6-4B3D-BC89-A8C466667A56}" destId="{C693E035-D488-42B5-B668-A560AF3C1682}" srcOrd="2" destOrd="0" parTransId="{A291E3EC-56C6-4399-B524-4A6F04157981}" sibTransId="{74ADCA76-C5BC-4E2D-A39D-E3E32F72D711}"/>
    <dgm:cxn modelId="{07B9356F-8F49-4B0E-AFF4-59322C15D4EB}" type="presOf" srcId="{C693E035-D488-42B5-B668-A560AF3C1682}" destId="{D9E89467-C0B2-4F93-B486-00F762FE9691}" srcOrd="2" destOrd="0" presId="urn:microsoft.com/office/officeart/2005/8/layout/gear1"/>
    <dgm:cxn modelId="{A049DC70-9160-4CC8-B060-41B5F8717F88}" type="presOf" srcId="{029BD35D-4212-403B-821D-ACAB9F711DE5}" destId="{96B4A42E-7AE4-442A-8B94-7E1C6AA12841}" srcOrd="2" destOrd="0" presId="urn:microsoft.com/office/officeart/2005/8/layout/gear1"/>
    <dgm:cxn modelId="{59756F73-6A57-4A64-82EE-D8B27FAEA759}" srcId="{8ACC1C25-78F6-4B3D-BC89-A8C466667A56}" destId="{029BD35D-4212-403B-821D-ACAB9F711DE5}" srcOrd="1" destOrd="0" parTransId="{216B7076-2BA7-426C-8C47-DDDCFEADD5EB}" sibTransId="{8A785AC5-7A8F-49A1-843E-5FDB95F74BB9}"/>
    <dgm:cxn modelId="{E5F8CA7F-7FF1-4144-887C-E2849840D99E}" type="presOf" srcId="{029BD35D-4212-403B-821D-ACAB9F711DE5}" destId="{3DC68AC0-A1BB-4A54-8003-FD07CA06D6C6}" srcOrd="1" destOrd="0" presId="urn:microsoft.com/office/officeart/2005/8/layout/gear1"/>
    <dgm:cxn modelId="{04C1758E-EB10-4374-92A8-81764EA85544}" type="presOf" srcId="{8ACC1C25-78F6-4B3D-BC89-A8C466667A56}" destId="{457FE3FC-DEE0-4D57-ACA2-E8AEF56824D7}" srcOrd="0" destOrd="0" presId="urn:microsoft.com/office/officeart/2005/8/layout/gear1"/>
    <dgm:cxn modelId="{8AD26EAD-B303-4EB8-9E95-6BF153BA1987}" type="presOf" srcId="{B23841BB-28BE-4A31-AD98-FB7BB483F49B}" destId="{B96E2862-FF3F-4B83-9AC2-4C062BCFD90E}" srcOrd="0" destOrd="0" presId="urn:microsoft.com/office/officeart/2005/8/layout/gear1"/>
    <dgm:cxn modelId="{71604BC2-E5CD-477A-A60B-D4252D945094}" type="presOf" srcId="{C693E035-D488-42B5-B668-A560AF3C1682}" destId="{14F54B14-323A-4E17-93F0-46B33F190825}" srcOrd="3" destOrd="0" presId="urn:microsoft.com/office/officeart/2005/8/layout/gear1"/>
    <dgm:cxn modelId="{DA22EDD5-F524-4234-B7A3-7D3D523DC0C6}" type="presOf" srcId="{5F267A63-A410-4DAE-87DD-EBB528E2D0E2}" destId="{1CDDE636-69D9-42D3-A57D-F4F8BF3C6170}" srcOrd="2" destOrd="0" presId="urn:microsoft.com/office/officeart/2005/8/layout/gear1"/>
    <dgm:cxn modelId="{28B5B2D6-08B7-4CF0-A9D0-F16416359930}" type="presOf" srcId="{C693E035-D488-42B5-B668-A560AF3C1682}" destId="{377E1833-4552-4043-A55C-E6A4360E3483}" srcOrd="1" destOrd="0" presId="urn:microsoft.com/office/officeart/2005/8/layout/gear1"/>
    <dgm:cxn modelId="{109744DD-4BE4-4DF3-B203-2CD642E53680}" type="presOf" srcId="{C693E035-D488-42B5-B668-A560AF3C1682}" destId="{62E845AF-6CDC-459A-AF66-0B9D5BEB31A0}" srcOrd="0" destOrd="0" presId="urn:microsoft.com/office/officeart/2005/8/layout/gear1"/>
    <dgm:cxn modelId="{4EFF9B0D-FA97-4D15-B91D-B3C8FE99681C}" type="presParOf" srcId="{457FE3FC-DEE0-4D57-ACA2-E8AEF56824D7}" destId="{087AFD05-A1B8-4B26-832C-9CD0AC7DBAB1}" srcOrd="0" destOrd="0" presId="urn:microsoft.com/office/officeart/2005/8/layout/gear1"/>
    <dgm:cxn modelId="{E13E67E1-D620-415F-8BFD-D007FA7BC4DF}" type="presParOf" srcId="{457FE3FC-DEE0-4D57-ACA2-E8AEF56824D7}" destId="{2FCA3BB6-9AF3-4543-B104-1DCA97495310}" srcOrd="1" destOrd="0" presId="urn:microsoft.com/office/officeart/2005/8/layout/gear1"/>
    <dgm:cxn modelId="{66311D91-58BF-4E81-9134-62A6549A68B1}" type="presParOf" srcId="{457FE3FC-DEE0-4D57-ACA2-E8AEF56824D7}" destId="{1CDDE636-69D9-42D3-A57D-F4F8BF3C6170}" srcOrd="2" destOrd="0" presId="urn:microsoft.com/office/officeart/2005/8/layout/gear1"/>
    <dgm:cxn modelId="{2341DEDE-32C0-48F0-955A-4DA46DB7BA7B}" type="presParOf" srcId="{457FE3FC-DEE0-4D57-ACA2-E8AEF56824D7}" destId="{046E7D88-AC40-447E-B0B7-E36B6300D698}" srcOrd="3" destOrd="0" presId="urn:microsoft.com/office/officeart/2005/8/layout/gear1"/>
    <dgm:cxn modelId="{2FB929C9-7845-4B18-B75E-784A7A15DCF1}" type="presParOf" srcId="{457FE3FC-DEE0-4D57-ACA2-E8AEF56824D7}" destId="{3DC68AC0-A1BB-4A54-8003-FD07CA06D6C6}" srcOrd="4" destOrd="0" presId="urn:microsoft.com/office/officeart/2005/8/layout/gear1"/>
    <dgm:cxn modelId="{A7E5C101-AB29-422C-AD2C-7A639A716C5D}" type="presParOf" srcId="{457FE3FC-DEE0-4D57-ACA2-E8AEF56824D7}" destId="{96B4A42E-7AE4-442A-8B94-7E1C6AA12841}" srcOrd="5" destOrd="0" presId="urn:microsoft.com/office/officeart/2005/8/layout/gear1"/>
    <dgm:cxn modelId="{78F50FAC-3AB1-4A20-A3AA-7EFDE46F5D69}" type="presParOf" srcId="{457FE3FC-DEE0-4D57-ACA2-E8AEF56824D7}" destId="{62E845AF-6CDC-459A-AF66-0B9D5BEB31A0}" srcOrd="6" destOrd="0" presId="urn:microsoft.com/office/officeart/2005/8/layout/gear1"/>
    <dgm:cxn modelId="{B646C1A5-A2E7-4628-BADA-59EAB6032BFB}" type="presParOf" srcId="{457FE3FC-DEE0-4D57-ACA2-E8AEF56824D7}" destId="{377E1833-4552-4043-A55C-E6A4360E3483}" srcOrd="7" destOrd="0" presId="urn:microsoft.com/office/officeart/2005/8/layout/gear1"/>
    <dgm:cxn modelId="{3A3D8ADF-1B8F-4FE3-98D9-3215AA196A2C}" type="presParOf" srcId="{457FE3FC-DEE0-4D57-ACA2-E8AEF56824D7}" destId="{D9E89467-C0B2-4F93-B486-00F762FE9691}" srcOrd="8" destOrd="0" presId="urn:microsoft.com/office/officeart/2005/8/layout/gear1"/>
    <dgm:cxn modelId="{53B576AA-F1AB-466C-BC0E-81E5F1783584}" type="presParOf" srcId="{457FE3FC-DEE0-4D57-ACA2-E8AEF56824D7}" destId="{14F54B14-323A-4E17-93F0-46B33F190825}" srcOrd="9" destOrd="0" presId="urn:microsoft.com/office/officeart/2005/8/layout/gear1"/>
    <dgm:cxn modelId="{8BA85248-916F-45C5-AA71-B3F36CA728AB}" type="presParOf" srcId="{457FE3FC-DEE0-4D57-ACA2-E8AEF56824D7}" destId="{B96E2862-FF3F-4B83-9AC2-4C062BCFD90E}" srcOrd="10" destOrd="0" presId="urn:microsoft.com/office/officeart/2005/8/layout/gear1"/>
    <dgm:cxn modelId="{69D4CA12-2389-44D3-A437-B76E73BCDBBB}" type="presParOf" srcId="{457FE3FC-DEE0-4D57-ACA2-E8AEF56824D7}" destId="{9BF67770-5E64-4FF1-A9AF-DB123CC6DCD6}" srcOrd="11" destOrd="0" presId="urn:microsoft.com/office/officeart/2005/8/layout/gear1"/>
    <dgm:cxn modelId="{0F332E5E-B572-4B3D-AA13-F716160CDD12}" type="presParOf" srcId="{457FE3FC-DEE0-4D57-ACA2-E8AEF56824D7}" destId="{AEE2AB2D-D3D5-4027-AA27-EE25334298F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AEE96-E385-4561-B291-931694AC969E}">
      <dsp:nvSpPr>
        <dsp:cNvPr id="0" name=""/>
        <dsp:cNvSpPr/>
      </dsp:nvSpPr>
      <dsp:spPr>
        <a:xfrm>
          <a:off x="0" y="1079607"/>
          <a:ext cx="12038352"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50589-5E7B-4E58-BA78-3129DD7C5A00}">
      <dsp:nvSpPr>
        <dsp:cNvPr id="0" name=""/>
        <dsp:cNvSpPr/>
      </dsp:nvSpPr>
      <dsp:spPr>
        <a:xfrm>
          <a:off x="601917" y="150029"/>
          <a:ext cx="10075727" cy="11214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515" tIns="0" rIns="318515" bIns="0" numCol="1" spcCol="1270" anchor="ctr" anchorCtr="0">
          <a:noAutofit/>
        </a:bodyPr>
        <a:lstStyle/>
        <a:p>
          <a:pPr marL="0" lvl="0" indent="0" algn="l" defTabSz="1066800">
            <a:lnSpc>
              <a:spcPct val="90000"/>
            </a:lnSpc>
            <a:spcBef>
              <a:spcPct val="0"/>
            </a:spcBef>
            <a:spcAft>
              <a:spcPct val="35000"/>
            </a:spcAft>
            <a:buNone/>
          </a:pPr>
          <a:r>
            <a:rPr lang="en-US" sz="2400" kern="1200" dirty="0"/>
            <a:t>Conference president, in consultation with the pastor, appoints the conference spiritual advisor (and an associate as needed).</a:t>
          </a:r>
        </a:p>
      </dsp:txBody>
      <dsp:txXfrm>
        <a:off x="656662" y="204774"/>
        <a:ext cx="9966237" cy="1011968"/>
      </dsp:txXfrm>
    </dsp:sp>
    <dsp:sp modelId="{987372FF-C865-4B62-B3FE-BE469097F8EE}">
      <dsp:nvSpPr>
        <dsp:cNvPr id="0" name=""/>
        <dsp:cNvSpPr/>
      </dsp:nvSpPr>
      <dsp:spPr>
        <a:xfrm>
          <a:off x="0" y="2474082"/>
          <a:ext cx="12038352"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9C7DB7-D080-4F71-8579-09C18D17636C}">
      <dsp:nvSpPr>
        <dsp:cNvPr id="0" name=""/>
        <dsp:cNvSpPr/>
      </dsp:nvSpPr>
      <dsp:spPr>
        <a:xfrm>
          <a:off x="601329" y="1477407"/>
          <a:ext cx="10097457" cy="11885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515" tIns="0" rIns="318515" bIns="0" numCol="1" spcCol="1270" anchor="ctr" anchorCtr="0">
          <a:noAutofit/>
        </a:bodyPr>
        <a:lstStyle/>
        <a:p>
          <a:pPr marL="0" lvl="0" indent="0" algn="l" defTabSz="1066800">
            <a:lnSpc>
              <a:spcPct val="90000"/>
            </a:lnSpc>
            <a:spcBef>
              <a:spcPct val="0"/>
            </a:spcBef>
            <a:spcAft>
              <a:spcPct val="35000"/>
            </a:spcAft>
            <a:buNone/>
          </a:pPr>
          <a:r>
            <a:rPr lang="en-US" sz="2400" kern="1200" dirty="0"/>
            <a:t>Conference holds a commissioning service. </a:t>
          </a:r>
        </a:p>
      </dsp:txBody>
      <dsp:txXfrm>
        <a:off x="659349" y="1535427"/>
        <a:ext cx="9981417" cy="1072514"/>
      </dsp:txXfrm>
    </dsp:sp>
    <dsp:sp modelId="{B28464D6-AEFD-41C5-B53F-4410E30EFDBF}">
      <dsp:nvSpPr>
        <dsp:cNvPr id="0" name=""/>
        <dsp:cNvSpPr/>
      </dsp:nvSpPr>
      <dsp:spPr>
        <a:xfrm>
          <a:off x="0" y="3736950"/>
          <a:ext cx="12038352"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04BAC5-4262-421B-81E4-AA022C2B78E0}">
      <dsp:nvSpPr>
        <dsp:cNvPr id="0" name=""/>
        <dsp:cNvSpPr/>
      </dsp:nvSpPr>
      <dsp:spPr>
        <a:xfrm>
          <a:off x="601917" y="2871882"/>
          <a:ext cx="10195725" cy="10569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515" tIns="0" rIns="318515" bIns="0" numCol="1" spcCol="1270" anchor="ctr" anchorCtr="0">
          <a:noAutofit/>
        </a:bodyPr>
        <a:lstStyle/>
        <a:p>
          <a:pPr marL="0" lvl="0" indent="0" algn="l" defTabSz="1066800">
            <a:lnSpc>
              <a:spcPct val="90000"/>
            </a:lnSpc>
            <a:spcBef>
              <a:spcPct val="0"/>
            </a:spcBef>
            <a:spcAft>
              <a:spcPct val="35000"/>
            </a:spcAft>
            <a:buNone/>
          </a:pPr>
          <a:r>
            <a:rPr lang="en-US" sz="2400" kern="1200" dirty="0"/>
            <a:t>Register conference spiritual advisor on national data base and with the SVdP Georgia Vincentian Services Manager (Gina Wilson).</a:t>
          </a:r>
        </a:p>
      </dsp:txBody>
      <dsp:txXfrm>
        <a:off x="653513" y="2923478"/>
        <a:ext cx="10092533" cy="953755"/>
      </dsp:txXfrm>
    </dsp:sp>
    <dsp:sp modelId="{FC2EB8E5-4314-42FE-8137-35518A7582F6}">
      <dsp:nvSpPr>
        <dsp:cNvPr id="0" name=""/>
        <dsp:cNvSpPr/>
      </dsp:nvSpPr>
      <dsp:spPr>
        <a:xfrm>
          <a:off x="0" y="5131421"/>
          <a:ext cx="12038352"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DC8E6D-EACD-4012-A853-9D95CDA91162}">
      <dsp:nvSpPr>
        <dsp:cNvPr id="0" name=""/>
        <dsp:cNvSpPr/>
      </dsp:nvSpPr>
      <dsp:spPr>
        <a:xfrm>
          <a:off x="601329" y="4134750"/>
          <a:ext cx="10168258" cy="1188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515" tIns="0" rIns="318515" bIns="0" numCol="1" spcCol="1270" anchor="ctr" anchorCtr="0">
          <a:noAutofit/>
        </a:bodyPr>
        <a:lstStyle/>
        <a:p>
          <a:pPr marL="0" lvl="0" indent="0" algn="l" defTabSz="1066800">
            <a:lnSpc>
              <a:spcPct val="90000"/>
            </a:lnSpc>
            <a:spcBef>
              <a:spcPct val="0"/>
            </a:spcBef>
            <a:spcAft>
              <a:spcPct val="35000"/>
            </a:spcAft>
            <a:buNone/>
          </a:pPr>
          <a:r>
            <a:rPr lang="en-US" sz="2400" kern="1200" dirty="0"/>
            <a:t>Lapel pins may be requested from Vincentian Services and used during the commissioning.</a:t>
          </a:r>
        </a:p>
      </dsp:txBody>
      <dsp:txXfrm>
        <a:off x="659349" y="4192770"/>
        <a:ext cx="10052218" cy="1072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AFD05-A1B8-4B26-832C-9CD0AC7DBAB1}">
      <dsp:nvSpPr>
        <dsp:cNvPr id="0" name=""/>
        <dsp:cNvSpPr/>
      </dsp:nvSpPr>
      <dsp:spPr>
        <a:xfrm>
          <a:off x="2117913" y="1512778"/>
          <a:ext cx="1848950" cy="1848950"/>
        </a:xfrm>
        <a:prstGeom prst="gear9">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en-US" sz="5700" kern="1200"/>
        </a:p>
      </dsp:txBody>
      <dsp:txXfrm>
        <a:off x="2489634" y="1945886"/>
        <a:ext cx="1105508" cy="950398"/>
      </dsp:txXfrm>
    </dsp:sp>
    <dsp:sp modelId="{046E7D88-AC40-447E-B0B7-E36B6300D698}">
      <dsp:nvSpPr>
        <dsp:cNvPr id="0" name=""/>
        <dsp:cNvSpPr/>
      </dsp:nvSpPr>
      <dsp:spPr>
        <a:xfrm>
          <a:off x="1042160" y="1075753"/>
          <a:ext cx="1344691" cy="1344691"/>
        </a:xfrm>
        <a:prstGeom prst="gear6">
          <a:avLst/>
        </a:prstGeom>
        <a:solidFill>
          <a:srgbClr val="789C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1380690" y="1416329"/>
        <a:ext cx="667631" cy="663539"/>
      </dsp:txXfrm>
    </dsp:sp>
    <dsp:sp modelId="{62E845AF-6CDC-459A-AF66-0B9D5BEB31A0}">
      <dsp:nvSpPr>
        <dsp:cNvPr id="0" name=""/>
        <dsp:cNvSpPr/>
      </dsp:nvSpPr>
      <dsp:spPr>
        <a:xfrm rot="20700000">
          <a:off x="1795324" y="148053"/>
          <a:ext cx="1317523" cy="1317523"/>
        </a:xfrm>
        <a:prstGeom prst="gear6">
          <a:avLst/>
        </a:prstGeom>
        <a:solidFill>
          <a:srgbClr val="2970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rot="-20700000">
        <a:off x="2084296" y="437024"/>
        <a:ext cx="739580" cy="739580"/>
      </dsp:txXfrm>
    </dsp:sp>
    <dsp:sp modelId="{B96E2862-FF3F-4B83-9AC2-4C062BCFD90E}">
      <dsp:nvSpPr>
        <dsp:cNvPr id="0" name=""/>
        <dsp:cNvSpPr/>
      </dsp:nvSpPr>
      <dsp:spPr>
        <a:xfrm>
          <a:off x="1966816" y="1238814"/>
          <a:ext cx="2366657" cy="2366657"/>
        </a:xfrm>
        <a:prstGeom prst="circularArrow">
          <a:avLst>
            <a:gd name="adj1" fmla="val 4688"/>
            <a:gd name="adj2" fmla="val 299029"/>
            <a:gd name="adj3" fmla="val 2492475"/>
            <a:gd name="adj4" fmla="val 15913288"/>
            <a:gd name="adj5" fmla="val 5469"/>
          </a:avLst>
        </a:prstGeom>
        <a:solidFill>
          <a:srgbClr val="005584"/>
        </a:solidFill>
        <a:ln>
          <a:noFill/>
        </a:ln>
        <a:effectLst/>
      </dsp:spPr>
      <dsp:style>
        <a:lnRef idx="0">
          <a:scrgbClr r="0" g="0" b="0"/>
        </a:lnRef>
        <a:fillRef idx="1">
          <a:scrgbClr r="0" g="0" b="0"/>
        </a:fillRef>
        <a:effectRef idx="0">
          <a:scrgbClr r="0" g="0" b="0"/>
        </a:effectRef>
        <a:fontRef idx="minor">
          <a:schemeClr val="lt1"/>
        </a:fontRef>
      </dsp:style>
    </dsp:sp>
    <dsp:sp modelId="{9BF67770-5E64-4FF1-A9AF-DB123CC6DCD6}">
      <dsp:nvSpPr>
        <dsp:cNvPr id="0" name=""/>
        <dsp:cNvSpPr/>
      </dsp:nvSpPr>
      <dsp:spPr>
        <a:xfrm>
          <a:off x="804017" y="781796"/>
          <a:ext cx="1719524" cy="1719524"/>
        </a:xfrm>
        <a:prstGeom prst="leftCircularArrow">
          <a:avLst>
            <a:gd name="adj1" fmla="val 6452"/>
            <a:gd name="adj2" fmla="val 429999"/>
            <a:gd name="adj3" fmla="val 10489124"/>
            <a:gd name="adj4" fmla="val 14837806"/>
            <a:gd name="adj5" fmla="val 7527"/>
          </a:avLst>
        </a:prstGeom>
        <a:solidFill>
          <a:srgbClr val="789C4A"/>
        </a:solidFill>
        <a:ln>
          <a:noFill/>
        </a:ln>
        <a:effectLst/>
      </dsp:spPr>
      <dsp:style>
        <a:lnRef idx="0">
          <a:scrgbClr r="0" g="0" b="0"/>
        </a:lnRef>
        <a:fillRef idx="1">
          <a:scrgbClr r="0" g="0" b="0"/>
        </a:fillRef>
        <a:effectRef idx="0">
          <a:scrgbClr r="0" g="0" b="0"/>
        </a:effectRef>
        <a:fontRef idx="minor">
          <a:schemeClr val="lt1"/>
        </a:fontRef>
      </dsp:style>
    </dsp:sp>
    <dsp:sp modelId="{AEE2AB2D-D3D5-4027-AA27-EE25334298FE}">
      <dsp:nvSpPr>
        <dsp:cNvPr id="0" name=""/>
        <dsp:cNvSpPr/>
      </dsp:nvSpPr>
      <dsp:spPr>
        <a:xfrm>
          <a:off x="1490568" y="-136960"/>
          <a:ext cx="1853993" cy="1853993"/>
        </a:xfrm>
        <a:prstGeom prst="circularArrow">
          <a:avLst>
            <a:gd name="adj1" fmla="val 5984"/>
            <a:gd name="adj2" fmla="val 394124"/>
            <a:gd name="adj3" fmla="val 13313824"/>
            <a:gd name="adj4" fmla="val 10508221"/>
            <a:gd name="adj5" fmla="val 6981"/>
          </a:avLst>
        </a:prstGeom>
        <a:solidFill>
          <a:srgbClr val="297098"/>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0471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F934FCB4-09E7-A940-B5E7-0A1546B0C35A}" type="datetimeFigureOut">
              <a:rPr lang="en-US" smtClean="0"/>
              <a:t>11/21/2023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43B73A52-0F8B-694B-9541-7F27E4ED399C}" type="slidenum">
              <a:rPr lang="en-US" smtClean="0"/>
              <a:t>‹#›</a:t>
            </a:fld>
            <a:endParaRPr lang="en-US"/>
          </a:p>
        </p:txBody>
      </p:sp>
    </p:spTree>
    <p:extLst>
      <p:ext uri="{BB962C8B-B14F-4D97-AF65-F5344CB8AC3E}">
        <p14:creationId xmlns:p14="http://schemas.microsoft.com/office/powerpoint/2010/main" val="40900745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09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Watch for the next available virtual, national training for spiritual advisors, in the SVdP national newsletter, and sign up for this. </a:t>
            </a:r>
          </a:p>
          <a:p>
            <a:pPr marL="228600" indent="-228600">
              <a:buFont typeface="+mj-lt"/>
              <a:buAutoNum type="arabicPeriod"/>
            </a:pPr>
            <a:r>
              <a:rPr lang="en-US" dirty="0"/>
              <a:t>It is very important that spiritual advisors and presidents continue to increase their knowledge of what the national office teaches.</a:t>
            </a:r>
          </a:p>
          <a:p>
            <a:pPr marL="228600" indent="-228600">
              <a:buFont typeface="+mj-lt"/>
              <a:buAutoNum type="arabicPeriod"/>
            </a:pPr>
            <a:r>
              <a:rPr lang="en-US" dirty="0"/>
              <a:t>Equally important is that presidents and spiritual advisors work together to increase the spiritual growth of their conferences. </a:t>
            </a:r>
          </a:p>
          <a:p>
            <a:pPr marL="228600" indent="-228600">
              <a:buFont typeface="+mj-lt"/>
              <a:buAutoNum type="arabicPeriod"/>
            </a:pPr>
            <a:r>
              <a:rPr lang="en-US" dirty="0"/>
              <a:t>In the following slides, we will spend some time on the highlights of the St. Vincent de Paul national training, and review of resources. </a:t>
            </a:r>
          </a:p>
          <a:p>
            <a:endParaRPr lang="en-US" dirty="0"/>
          </a:p>
        </p:txBody>
      </p:sp>
    </p:spTree>
    <p:extLst>
      <p:ext uri="{BB962C8B-B14F-4D97-AF65-F5344CB8AC3E}">
        <p14:creationId xmlns:p14="http://schemas.microsoft.com/office/powerpoint/2010/main" val="226138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pPr marL="228600" indent="-228600" eaLnBrk="1" hangingPunct="1">
              <a:spcBef>
                <a:spcPct val="0"/>
              </a:spcBef>
              <a:buFont typeface="+mj-lt"/>
              <a:buAutoNum type="arabicPeriod"/>
            </a:pPr>
            <a:r>
              <a:rPr lang="en-US" sz="1100" dirty="0"/>
              <a:t>Our primary purpose as a society is to grow in holiness ourselves, AND THEN to serve those who are poor.  This may seem self-oriented but remember that holiness is to do the will of God, serving the least of our brethren (Matthew 25).  That is the holiness we are striving to achieve.</a:t>
            </a:r>
          </a:p>
          <a:p>
            <a:pPr marL="228600" indent="-228600" eaLnBrk="1" hangingPunct="1">
              <a:spcBef>
                <a:spcPct val="0"/>
              </a:spcBef>
              <a:buFont typeface="+mj-lt"/>
              <a:buAutoNum type="arabicPeriod"/>
            </a:pPr>
            <a:r>
              <a:rPr lang="en-US" sz="1100" dirty="0"/>
              <a:t>Striving to become more holy means to FIRST welcome Jesus into our hearts, to open our hearts, minds, and souls, to receive the Holy Spirit of God.</a:t>
            </a:r>
          </a:p>
          <a:p>
            <a:pPr marL="228600" indent="-228600" eaLnBrk="1" hangingPunct="1">
              <a:spcBef>
                <a:spcPct val="0"/>
              </a:spcBef>
              <a:buFont typeface="+mj-lt"/>
              <a:buAutoNum type="arabicPeriod"/>
            </a:pPr>
            <a:r>
              <a:rPr lang="en-US" sz="1100" dirty="0"/>
              <a:t>Our growth in spirituality is then transferred to those who are in need, and through prayer with them, we have the opportunity to plant seeds of faith.</a:t>
            </a:r>
          </a:p>
          <a:p>
            <a:pPr eaLnBrk="1" hangingPunct="1">
              <a:spcBef>
                <a:spcPct val="0"/>
              </a:spcBef>
            </a:pPr>
            <a:endParaRPr lang="en-US" sz="1100" dirty="0"/>
          </a:p>
        </p:txBody>
      </p:sp>
    </p:spTree>
    <p:extLst>
      <p:ext uri="{BB962C8B-B14F-4D97-AF65-F5344CB8AC3E}">
        <p14:creationId xmlns:p14="http://schemas.microsoft.com/office/powerpoint/2010/main" val="169145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anything we do as Christians, we focus on Jesus first, because it is through his teachings, that we learn HOW to become more holy.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 Vincent always turned people to Jesus in every situation, as we should do today.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To explore what it is to be a spiritual advisor, we remember we are forming ourselves in a certain way – the Vincentian way.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We are helping members stay in touch with this </a:t>
            </a:r>
            <a:r>
              <a:rPr lang="en-US" b="1" dirty="0"/>
              <a:t>most important truth of Vincentian spirituality; that is, that Jesus is present in the poor</a:t>
            </a:r>
            <a:r>
              <a:rPr lang="en-US" dirty="0"/>
              <a:t>.  Why? Because we are all divine creations of God.</a:t>
            </a:r>
          </a:p>
          <a:p>
            <a:endParaRPr lang="en-US" dirty="0"/>
          </a:p>
          <a:p>
            <a:endParaRPr lang="en-US" dirty="0"/>
          </a:p>
        </p:txBody>
      </p:sp>
    </p:spTree>
    <p:extLst>
      <p:ext uri="{BB962C8B-B14F-4D97-AF65-F5344CB8AC3E}">
        <p14:creationId xmlns:p14="http://schemas.microsoft.com/office/powerpoint/2010/main" val="212866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buFont typeface="+mj-lt"/>
              <a:buAutoNum type="arabicPeriod"/>
            </a:pPr>
            <a:r>
              <a:rPr lang="en-US" dirty="0"/>
              <a:t>We are committed to the things that are listed here. </a:t>
            </a:r>
          </a:p>
          <a:p>
            <a:pPr marL="228600" indent="-228600" eaLnBrk="1" hangingPunct="1">
              <a:buFont typeface="+mj-lt"/>
              <a:buAutoNum type="arabicPeriod"/>
            </a:pPr>
            <a:r>
              <a:rPr lang="en-US" dirty="0"/>
              <a:t>Becoming a spiritual advisor may seem overwhelming at first, or it may seem as though we aren’t worthy, or it can seem that we don’t possess the wisdom or gifts to be one. The fact is that we all begin somewhere, then we continue to grow through our experiences as spiritual advisors.  </a:t>
            </a:r>
          </a:p>
          <a:p>
            <a:pPr marL="228600" indent="-228600" eaLnBrk="1" hangingPunct="1">
              <a:buFont typeface="+mj-lt"/>
              <a:buAutoNum type="arabicPeriod"/>
            </a:pPr>
            <a:r>
              <a:rPr lang="en-US" dirty="0"/>
              <a:t>A spiritual advisor should be able to commit to these things </a:t>
            </a:r>
            <a:r>
              <a:rPr lang="en-US" u="sng" dirty="0"/>
              <a:t>or at least be willing to develop them.</a:t>
            </a:r>
            <a:r>
              <a:rPr lang="en-US" dirty="0"/>
              <a:t>  </a:t>
            </a:r>
          </a:p>
          <a:p>
            <a:pPr marL="228600" indent="-228600" eaLnBrk="1" hangingPunct="1">
              <a:buFont typeface="+mj-lt"/>
              <a:buAutoNum type="arabicPeriod"/>
            </a:pPr>
            <a:r>
              <a:rPr lang="en-US" dirty="0"/>
              <a:t>Catholic social teachings are the church’s instruction, and based upon the Gospels and tradition. The main themes can be found on the website of the United States Conference of Catholic Bishops (www.usccb.org).   </a:t>
            </a:r>
          </a:p>
          <a:p>
            <a:endParaRPr lang="en-US" dirty="0"/>
          </a:p>
        </p:txBody>
      </p:sp>
    </p:spTree>
    <p:extLst>
      <p:ext uri="{BB962C8B-B14F-4D97-AF65-F5344CB8AC3E}">
        <p14:creationId xmlns:p14="http://schemas.microsoft.com/office/powerpoint/2010/main" val="382131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7" name="Rectangle 3"/>
          <p:cNvSpPr>
            <a:spLocks noGrp="1" noChangeArrowheads="1"/>
          </p:cNvSpPr>
          <p:nvPr>
            <p:ph type="body" idx="1"/>
          </p:nvPr>
        </p:nvSpPr>
        <p:spPr/>
        <p:txBody>
          <a:bodyPr/>
          <a:lstStyle/>
          <a:p>
            <a:pPr marL="228600" indent="-228600">
              <a:buFont typeface="+mj-lt"/>
              <a:buAutoNum type="arabicPeriod"/>
            </a:pPr>
            <a:r>
              <a:rPr lang="en-US" dirty="0"/>
              <a:t>The role of a spiritual advisor includes several things.</a:t>
            </a:r>
          </a:p>
          <a:p>
            <a:pPr marL="228600" indent="-228600">
              <a:buFont typeface="+mj-lt"/>
              <a:buAutoNum type="arabicPeriod"/>
            </a:pPr>
            <a:r>
              <a:rPr lang="en-US" dirty="0"/>
              <a:t>Being a spiritual animator means to bring to life, to stir hearts, minds, and souls, to motivate individuals, spiritually. That is what we strive to do as spiritual advisors.</a:t>
            </a:r>
          </a:p>
        </p:txBody>
      </p:sp>
      <p:sp>
        <p:nvSpPr>
          <p:cNvPr id="10" name="Slide Image Placeholder 9"/>
          <p:cNvSpPr>
            <a:spLocks noGrp="1" noRot="1" noChangeAspect="1"/>
          </p:cNvSpPr>
          <p:nvPr>
            <p:ph type="sldImg"/>
          </p:nvPr>
        </p:nvSpPr>
        <p:spPr>
          <a:xfrm>
            <a:off x="1616075" y="742950"/>
            <a:ext cx="4259263" cy="2397125"/>
          </a:xfrm>
        </p:spPr>
      </p:sp>
    </p:spTree>
    <p:extLst>
      <p:ext uri="{BB962C8B-B14F-4D97-AF65-F5344CB8AC3E}">
        <p14:creationId xmlns:p14="http://schemas.microsoft.com/office/powerpoint/2010/main" val="151625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7" name="Rectangle 3"/>
          <p:cNvSpPr>
            <a:spLocks noGrp="1" noChangeArrowheads="1"/>
          </p:cNvSpPr>
          <p:nvPr>
            <p:ph type="body" idx="1"/>
          </p:nvPr>
        </p:nvSpPr>
        <p:spPr/>
        <p:txBody>
          <a:bodyPr/>
          <a:lstStyle/>
          <a:p>
            <a:pPr marL="228600" indent="-228600">
              <a:buFont typeface="+mj-lt"/>
              <a:buAutoNum type="arabicPeriod"/>
            </a:pPr>
            <a:r>
              <a:rPr lang="en-US" dirty="0"/>
              <a:t>Once we get used to the routine of being a spiritual advisor, the responsibilities become easier.  </a:t>
            </a:r>
          </a:p>
          <a:p>
            <a:pPr marL="228600" indent="-228600">
              <a:buFont typeface="+mj-lt"/>
              <a:buAutoNum type="arabicPeriod"/>
            </a:pPr>
            <a:r>
              <a:rPr lang="en-US" dirty="0"/>
              <a:t>We help other Vincentians and our clients with a deepening of their faith </a:t>
            </a:r>
            <a:r>
              <a:rPr lang="en-US" b="1" dirty="0"/>
              <a:t>if they welcome this</a:t>
            </a:r>
            <a:r>
              <a:rPr lang="en-US" dirty="0"/>
              <a:t>.  </a:t>
            </a:r>
          </a:p>
          <a:p>
            <a:pPr marL="228600" indent="-228600">
              <a:buFont typeface="+mj-lt"/>
              <a:buAutoNum type="arabicPeriod"/>
            </a:pPr>
            <a:r>
              <a:rPr lang="en-US" dirty="0"/>
              <a:t>St. Vincent and the other founders evangelized as they served those in need.</a:t>
            </a:r>
          </a:p>
        </p:txBody>
      </p:sp>
      <p:sp>
        <p:nvSpPr>
          <p:cNvPr id="10" name="Slide Image Placeholder 9"/>
          <p:cNvSpPr>
            <a:spLocks noGrp="1" noRot="1" noChangeAspect="1"/>
          </p:cNvSpPr>
          <p:nvPr>
            <p:ph type="sldImg"/>
          </p:nvPr>
        </p:nvSpPr>
        <p:spPr>
          <a:xfrm>
            <a:off x="1360488" y="742950"/>
            <a:ext cx="4341812" cy="2443163"/>
          </a:xfrm>
        </p:spPr>
      </p:sp>
    </p:spTree>
    <p:extLst>
      <p:ext uri="{BB962C8B-B14F-4D97-AF65-F5344CB8AC3E}">
        <p14:creationId xmlns:p14="http://schemas.microsoft.com/office/powerpoint/2010/main" val="344932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Vincentian way of spirituality is a </a:t>
            </a:r>
            <a:r>
              <a:rPr lang="en-US" b="1" dirty="0"/>
              <a:t>certain way of being</a:t>
            </a:r>
            <a:r>
              <a:rPr lang="en-US" dirty="0"/>
              <a:t>. These are the 5 important components of Vincentian Spirituality.</a:t>
            </a:r>
          </a:p>
        </p:txBody>
      </p:sp>
      <p:sp>
        <p:nvSpPr>
          <p:cNvPr id="10" name="Slide Image Placeholder 9"/>
          <p:cNvSpPr>
            <a:spLocks noGrp="1" noRot="1" noChangeAspect="1"/>
          </p:cNvSpPr>
          <p:nvPr>
            <p:ph type="sldImg"/>
          </p:nvPr>
        </p:nvSpPr>
        <p:spPr>
          <a:xfrm>
            <a:off x="1360488" y="742950"/>
            <a:ext cx="4341812" cy="2443163"/>
          </a:xfrm>
        </p:spPr>
      </p:sp>
    </p:spTree>
    <p:extLst>
      <p:ext uri="{BB962C8B-B14F-4D97-AF65-F5344CB8AC3E}">
        <p14:creationId xmlns:p14="http://schemas.microsoft.com/office/powerpoint/2010/main" val="422649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pPr marL="228600" indent="-228600">
              <a:buFont typeface="+mj-lt"/>
              <a:buAutoNum type="arabicPeriod"/>
            </a:pPr>
            <a:r>
              <a:rPr lang="en-US" sz="1100" dirty="0"/>
              <a:t>We are Catholic first, drawn into the mystery of the Church through the Eucharist and sacred scripture.  As spiritual advisors, we arrange, as possible, to attend the Mass together on St. Vincent de Paul Society feast days.  </a:t>
            </a:r>
            <a:r>
              <a:rPr lang="en-US" sz="1100" u="sng" dirty="0"/>
              <a:t>The dates are in your spiritual advisor handbook</a:t>
            </a:r>
            <a:r>
              <a:rPr lang="en-US" sz="1100" dirty="0"/>
              <a:t>.  Add these dates to your calendar, inform your conference of these dates, then invite them to attend Mass together on these days.  A spiritual advisor, in coordination with president and pastor, may also arrange for a Vincentian altar server, lector, and Extraordinary Ministers of Communion, and ask the pastor to give a homily on Vincentian spirituality. </a:t>
            </a:r>
          </a:p>
          <a:p>
            <a:pPr marL="228600" indent="-228600">
              <a:buFont typeface="+mj-lt"/>
              <a:buAutoNum type="arabicPeriod"/>
            </a:pPr>
            <a:r>
              <a:rPr lang="en-US" sz="1100" dirty="0"/>
              <a:t>Spiritual Advisors call Vincentians together as a </a:t>
            </a:r>
            <a:r>
              <a:rPr lang="en-US" sz="1100" b="0" dirty="0"/>
              <a:t>faith community, </a:t>
            </a:r>
            <a:r>
              <a:rPr lang="en-US" sz="1100" dirty="0"/>
              <a:t>loving &amp; accepting one another in Christ, as friends.</a:t>
            </a:r>
          </a:p>
          <a:p>
            <a:pPr marL="228600" indent="-228600">
              <a:buFont typeface="+mj-lt"/>
              <a:buAutoNum type="arabicPeriod"/>
            </a:pPr>
            <a:r>
              <a:rPr lang="en-US" sz="1100" dirty="0"/>
              <a:t>We must continually nurture our belief of Christ’s presence in the poor, by serving them in-person, if this is possible. </a:t>
            </a:r>
          </a:p>
          <a:p>
            <a:pPr marL="228600" indent="-228600">
              <a:buFont typeface="+mj-lt"/>
              <a:buAutoNum type="arabicPeriod"/>
            </a:pPr>
            <a:r>
              <a:rPr lang="en-US" sz="1100" dirty="0"/>
              <a:t>We meet the poor on a very personal level.  They are the neighbors of our conferences.</a:t>
            </a:r>
          </a:p>
          <a:p>
            <a:endParaRPr lang="en-US" sz="1100" dirty="0"/>
          </a:p>
        </p:txBody>
      </p:sp>
    </p:spTree>
    <p:extLst>
      <p:ext uri="{BB962C8B-B14F-4D97-AF65-F5344CB8AC3E}">
        <p14:creationId xmlns:p14="http://schemas.microsoft.com/office/powerpoint/2010/main" val="348948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pPr marL="228600" indent="-228600">
              <a:buFont typeface="Calibri" pitchFamily="34" charset="0"/>
              <a:buAutoNum type="arabicPeriod"/>
            </a:pPr>
            <a:r>
              <a:rPr lang="en-US" sz="1100" dirty="0"/>
              <a:t>One example of a spiritual Vincentian gathering is a retreat (see retreat checklist in SVdP Georgia Spiritual Advisor Resources at the end of this training). </a:t>
            </a:r>
          </a:p>
          <a:p>
            <a:pPr marL="228600" indent="-228600">
              <a:buFont typeface="Calibri" pitchFamily="34" charset="0"/>
              <a:buAutoNum type="arabicPeriod"/>
            </a:pPr>
            <a:r>
              <a:rPr lang="en-US" sz="1100" dirty="0"/>
              <a:t>Examples of resources are the </a:t>
            </a:r>
            <a:r>
              <a:rPr lang="en-US" sz="1100" i="1" dirty="0"/>
              <a:t>Serving in Hope </a:t>
            </a:r>
            <a:r>
              <a:rPr lang="en-US" sz="1100" dirty="0"/>
              <a:t>series, Vincentian spiritual reflections, and Vincentian celebrations and books. We will review a list of resources towards the end of this presentation.</a:t>
            </a:r>
          </a:p>
          <a:p>
            <a:pPr marL="228600" indent="-228600">
              <a:buFont typeface="Calibri" pitchFamily="34" charset="0"/>
              <a:buAutoNum type="arabicPeriod"/>
            </a:pPr>
            <a:r>
              <a:rPr lang="en-US" sz="1100" dirty="0"/>
              <a:t>Number 3 of this slide includes not only personal prayer and receiving the Eucharist, but also reading Vincentian materials, sacred scripture, and participating in Bible Study classes, for example.</a:t>
            </a:r>
          </a:p>
          <a:p>
            <a:pPr marL="228600" indent="-228600">
              <a:buFont typeface="Calibri" pitchFamily="34" charset="0"/>
              <a:buAutoNum type="arabicPeriod"/>
            </a:pPr>
            <a:r>
              <a:rPr lang="en-US" sz="1100" dirty="0"/>
              <a:t>The presence of the church pastor can infuse additional spiritual insight into Vincentian meetings, and can make the conference a more cohesive family of Vincentians. This can also help to develop a healthy relationship between the conference and the hosting Catholic Church. Consider inviting the pastor to attend Vincentian meetings to learn more about this ministry.</a:t>
            </a:r>
          </a:p>
        </p:txBody>
      </p:sp>
    </p:spTree>
    <p:extLst>
      <p:ext uri="{BB962C8B-B14F-4D97-AF65-F5344CB8AC3E}">
        <p14:creationId xmlns:p14="http://schemas.microsoft.com/office/powerpoint/2010/main" val="96716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is a list of helpful guidelines of how to maintain friendly conference meetings. </a:t>
            </a:r>
          </a:p>
          <a:p>
            <a:r>
              <a:rPr lang="en-US" dirty="0"/>
              <a:t>Number 3 is especially effective when two people seem to be polarized on a particular issue. </a:t>
            </a:r>
          </a:p>
          <a:p>
            <a:r>
              <a:rPr lang="en-US" dirty="0"/>
              <a:t>Number 4 is essential to understanding how to remain spiritually-grounded – turning to Jesus in all matters.</a:t>
            </a:r>
          </a:p>
          <a:p>
            <a:endParaRPr lang="en-US" b="0"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25509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t>Welcome to the annual spiritual advisor training.  We are glad you joined us today.  </a:t>
            </a:r>
            <a:r>
              <a:rPr lang="en-US" sz="1200" b="1" dirty="0"/>
              <a:t>Please keep your microphones muted throughout the training. If you have questions, please submit them through the CHAT function.</a:t>
            </a:r>
          </a:p>
          <a:p>
            <a:pPr marL="228600" indent="-228600">
              <a:buFont typeface="+mj-lt"/>
              <a:buAutoNum type="arabicPeriod"/>
            </a:pPr>
            <a:r>
              <a:rPr lang="en-US" sz="1200" b="0" dirty="0"/>
              <a:t>Four speakers of the spirituality committee will present the training to you today. They are myself, John Kirksey, Charles Jones, and Deacon Bill Boyd. </a:t>
            </a:r>
          </a:p>
          <a:p>
            <a:pPr marL="228600" indent="-228600">
              <a:buFont typeface="+mj-lt"/>
              <a:buAutoNum type="arabicPeriod"/>
            </a:pPr>
            <a:r>
              <a:rPr lang="en-US" sz="1200" b="0" dirty="0">
                <a:effectLst/>
                <a:latin typeface="Calibri" panose="020F0502020204030204" pitchFamily="34" charset="0"/>
                <a:ea typeface="Calibri" panose="020F0502020204030204" pitchFamily="34" charset="0"/>
                <a:cs typeface="Calibri" panose="020F0502020204030204" pitchFamily="34" charset="0"/>
              </a:rPr>
              <a:t>In</a:t>
            </a:r>
            <a:r>
              <a:rPr lang="en-US" sz="1800" dirty="0">
                <a:effectLst/>
                <a:latin typeface="Calibri" panose="020F0502020204030204" pitchFamily="34" charset="0"/>
                <a:ea typeface="Calibri" panose="020F0502020204030204" pitchFamily="34" charset="0"/>
                <a:cs typeface="Calibri" panose="020F0502020204030204" pitchFamily="34" charset="0"/>
              </a:rPr>
              <a:t>troduce the first speaker</a:t>
            </a:r>
            <a:endParaRPr lang="en-US" sz="1200" b="0" dirty="0"/>
          </a:p>
          <a:p>
            <a:endParaRPr lang="en-US" dirty="0"/>
          </a:p>
        </p:txBody>
      </p:sp>
    </p:spTree>
    <p:extLst>
      <p:ext uri="{BB962C8B-B14F-4D97-AF65-F5344CB8AC3E}">
        <p14:creationId xmlns:p14="http://schemas.microsoft.com/office/powerpoint/2010/main" val="2095719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p:cNvSpPr>
            <a:spLocks noGrp="1"/>
          </p:cNvSpPr>
          <p:nvPr>
            <p:ph type="body" idx="1"/>
          </p:nvPr>
        </p:nvSpPr>
        <p:spPr/>
        <p:txBody>
          <a:bodyPr>
            <a:normAutofit/>
          </a:bodyPr>
          <a:lstStyle/>
          <a:p>
            <a:pPr marL="228600" indent="-228600" eaLnBrk="1" hangingPunct="1">
              <a:spcBef>
                <a:spcPct val="0"/>
              </a:spcBef>
              <a:buFont typeface="+mj-lt"/>
              <a:buAutoNum type="arabicPeriod"/>
            </a:pPr>
            <a:r>
              <a:rPr lang="en-US" dirty="0"/>
              <a:t>This slide helps us to see where we want to be eventually.</a:t>
            </a:r>
          </a:p>
          <a:p>
            <a:pPr marL="228600" indent="-228600" eaLnBrk="1" hangingPunct="1">
              <a:spcBef>
                <a:spcPct val="0"/>
              </a:spcBef>
              <a:buFont typeface="+mj-lt"/>
              <a:buAutoNum type="arabicPeriod"/>
            </a:pPr>
            <a:r>
              <a:rPr lang="en-US" dirty="0"/>
              <a:t>We evaluate our effectiveness as spiritual advisors by seeing our members grow in these desired outcomes.  </a:t>
            </a:r>
          </a:p>
          <a:p>
            <a:pPr marL="228600" indent="-228600" eaLnBrk="1" hangingPunct="1">
              <a:spcBef>
                <a:spcPct val="0"/>
              </a:spcBef>
              <a:buFont typeface="+mj-lt"/>
              <a:buAutoNum type="arabicPeriod"/>
            </a:pPr>
            <a:r>
              <a:rPr lang="en-US" dirty="0"/>
              <a:t>We achieve spiritual growth through the Eucharist, praying unceasingly, and meditating and reflecting on sacred scripture, as a minimum.</a:t>
            </a:r>
          </a:p>
          <a:p>
            <a:pPr marL="228600" indent="-228600" eaLnBrk="1" hangingPunct="1">
              <a:spcBef>
                <a:spcPct val="0"/>
              </a:spcBef>
              <a:buFont typeface="+mj-lt"/>
              <a:buAutoNum type="arabicPeriod"/>
            </a:pPr>
            <a:r>
              <a:rPr lang="en-US" dirty="0"/>
              <a:t>Of course, there are many other ways to grow spiritually. </a:t>
            </a:r>
          </a:p>
          <a:p>
            <a:endParaRPr lang="en-US" dirty="0"/>
          </a:p>
        </p:txBody>
      </p:sp>
      <p:sp>
        <p:nvSpPr>
          <p:cNvPr id="6" name="Slide Image Placeholder 5"/>
          <p:cNvSpPr>
            <a:spLocks noGrp="1" noRot="1" noChangeAspect="1"/>
          </p:cNvSpPr>
          <p:nvPr>
            <p:ph type="sldImg"/>
          </p:nvPr>
        </p:nvSpPr>
        <p:spPr>
          <a:xfrm>
            <a:off x="1360488" y="742950"/>
            <a:ext cx="4341812" cy="2443163"/>
          </a:xfrm>
        </p:spPr>
      </p:sp>
    </p:spTree>
    <p:extLst>
      <p:ext uri="{BB962C8B-B14F-4D97-AF65-F5344CB8AC3E}">
        <p14:creationId xmlns:p14="http://schemas.microsoft.com/office/powerpoint/2010/main" val="1901237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eaLnBrk="1" hangingPunct="1">
              <a:buFont typeface="+mj-lt"/>
              <a:buAutoNum type="arabicPeriod"/>
            </a:pPr>
            <a:r>
              <a:rPr lang="en-US" dirty="0"/>
              <a:t>Generally, you can sense when you are around someone you consider genuinely spiritually-grounded in their faith. </a:t>
            </a:r>
          </a:p>
          <a:p>
            <a:pPr marL="228600" indent="-228600" eaLnBrk="1" hangingPunct="1">
              <a:buFont typeface="+mj-lt"/>
              <a:buAutoNum type="arabicPeriod"/>
            </a:pPr>
            <a:r>
              <a:rPr lang="en-US" dirty="0"/>
              <a:t>The Spiritual Advisor needs to be capable of good human interaction.</a:t>
            </a:r>
          </a:p>
          <a:p>
            <a:pPr marL="228600" indent="-228600" eaLnBrk="1" hangingPunct="1">
              <a:buFont typeface="+mj-lt"/>
              <a:buAutoNum type="arabicPeriod"/>
            </a:pPr>
            <a:r>
              <a:rPr lang="en-US" dirty="0"/>
              <a:t>The Spiritual Advisor must become very familiar with the Rule of the Society and Vincentian spirituality, and be compliant with it.  </a:t>
            </a:r>
          </a:p>
          <a:p>
            <a:pPr marL="228600" indent="-228600" eaLnBrk="1" hangingPunct="1">
              <a:buFont typeface="+mj-lt"/>
              <a:buAutoNum type="arabicPeriod"/>
            </a:pPr>
            <a:r>
              <a:rPr lang="en-US" dirty="0"/>
              <a:t>Inform the candidate that they will need to sacrifice personal time to study the resources.</a:t>
            </a: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78724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228600" indent="-228600">
              <a:buFont typeface="+mj-lt"/>
              <a:buAutoNum type="arabicPeriod"/>
            </a:pPr>
            <a:r>
              <a:rPr lang="en-US" sz="1400" dirty="0"/>
              <a:t>St. Vincent de Paul &amp; St. Louise de Marillac are wonderful models for a spiritual advisor to follow.  </a:t>
            </a:r>
          </a:p>
          <a:p>
            <a:pPr marL="228600" indent="-228600">
              <a:buFont typeface="+mj-lt"/>
              <a:buAutoNum type="arabicPeriod"/>
            </a:pPr>
            <a:r>
              <a:rPr lang="en-US" sz="1400" dirty="0"/>
              <a:t>They were present and listened in person or by mail, to those who shared their mission.  </a:t>
            </a:r>
          </a:p>
          <a:p>
            <a:pPr marL="228600" indent="-228600">
              <a:buFont typeface="+mj-lt"/>
              <a:buAutoNum type="arabicPeriod"/>
            </a:pPr>
            <a:r>
              <a:rPr lang="en-US" sz="1400" dirty="0"/>
              <a:t>They encouraged the creative development of many types of new works based on the needs presented to them.  Their lives were centered in Jesus, and they were servants &amp; evangelizers of the poor, while they strived to imitate Jesus. </a:t>
            </a:r>
          </a:p>
        </p:txBody>
      </p:sp>
      <p:sp>
        <p:nvSpPr>
          <p:cNvPr id="41" name="Slide Image Placeholder 40"/>
          <p:cNvSpPr>
            <a:spLocks noGrp="1" noRot="1" noChangeAspect="1"/>
          </p:cNvSpPr>
          <p:nvPr>
            <p:ph type="sldImg"/>
          </p:nvPr>
        </p:nvSpPr>
        <p:spPr/>
      </p:sp>
    </p:spTree>
    <p:extLst>
      <p:ext uri="{BB962C8B-B14F-4D97-AF65-F5344CB8AC3E}">
        <p14:creationId xmlns:p14="http://schemas.microsoft.com/office/powerpoint/2010/main" val="193456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Presidents should be aware that these are some obstacles that might make it difficult to find a spiritual advisor for a conference.</a:t>
            </a:r>
          </a:p>
          <a:p>
            <a:pPr marL="228600" indent="-228600">
              <a:buFont typeface="+mj-lt"/>
              <a:buAutoNum type="arabicPeriod"/>
            </a:pPr>
            <a:r>
              <a:rPr lang="en-US" dirty="0"/>
              <a:t>Presidents may need to help candidates feel more comfortable about the divine calling of being a spiritual advisor, assuring them that God will provide for their needs. </a:t>
            </a:r>
          </a:p>
          <a:p>
            <a:pPr marL="228600" indent="-228600">
              <a:buFont typeface="+mj-lt"/>
              <a:buAutoNum type="arabicPeriod"/>
            </a:pPr>
            <a:r>
              <a:rPr lang="en-US" dirty="0"/>
              <a:t>Presidents may need to budget more time for spiritual reflections to allow for more full discussions.</a:t>
            </a:r>
          </a:p>
          <a:p>
            <a:pPr marL="228600" indent="-228600">
              <a:buFont typeface="+mj-lt"/>
              <a:buAutoNum type="arabicPeriod"/>
            </a:pPr>
            <a:r>
              <a:rPr lang="en-US" dirty="0"/>
              <a:t>Presidents may need to help the spiritual advisor in making Vincentians feel comfortable about sharing their thoughts and feelings during meetings, and as friends working together to serve the suffering Christ.</a:t>
            </a:r>
          </a:p>
          <a:p>
            <a:endParaRPr lang="en-US" dirty="0"/>
          </a:p>
        </p:txBody>
      </p:sp>
    </p:spTree>
    <p:extLst>
      <p:ext uri="{BB962C8B-B14F-4D97-AF65-F5344CB8AC3E}">
        <p14:creationId xmlns:p14="http://schemas.microsoft.com/office/powerpoint/2010/main" val="102206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Please take 10 minutes to share your thoughts about these questions with others in your break out session.  </a:t>
            </a:r>
          </a:p>
          <a:p>
            <a:pPr marL="0" indent="0">
              <a:buFont typeface="+mj-lt"/>
              <a:buNone/>
            </a:pPr>
            <a:r>
              <a:rPr lang="en-US" dirty="0"/>
              <a:t>2.    After 10 minutes - Would anyone like to share their thoughts with our larger group? (allow 2 minutes for larger group)</a:t>
            </a:r>
          </a:p>
          <a:p>
            <a:endParaRPr lang="en-US" dirty="0"/>
          </a:p>
        </p:txBody>
      </p:sp>
    </p:spTree>
    <p:extLst>
      <p:ext uri="{BB962C8B-B14F-4D97-AF65-F5344CB8AC3E}">
        <p14:creationId xmlns:p14="http://schemas.microsoft.com/office/powerpoint/2010/main" val="177557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Calibri" pitchFamily="34" charset="0"/>
              <a:buAutoNum type="arabicPeriod"/>
            </a:pPr>
            <a:r>
              <a:rPr lang="en-US" dirty="0"/>
              <a:t>The conference may identify a spiritual advisor either from the conference itself, or another spiritually-grounded group.  The president approves the choice after consultation with the pastor, then commissions the new spiritual advisor during a Vincentian meeting.</a:t>
            </a:r>
          </a:p>
          <a:p>
            <a:pPr marL="228600" indent="-228600">
              <a:buFont typeface="Calibri" pitchFamily="34" charset="0"/>
              <a:buAutoNum type="arabicPeriod"/>
            </a:pPr>
            <a:r>
              <a:rPr lang="en-US" dirty="0"/>
              <a:t>The commissioning service documentation is in the Spiritual Advisor Handbook.  Singing the “Servant Song” (for example) by all Vincentians adds to the commissioning service.  Copies of the song can be handed out before the commissioning begins. Lapel pins may be given to those who are commissioned, and are available at the national web site.</a:t>
            </a:r>
          </a:p>
          <a:p>
            <a:pPr marL="228600" indent="-228600">
              <a:buFont typeface="Calibri" pitchFamily="34" charset="0"/>
              <a:buAutoNum type="arabicPeriod"/>
            </a:pPr>
            <a:r>
              <a:rPr lang="en-US" dirty="0"/>
              <a:t>The conference president, or whoever is responsible in the conference for submitting notice to SVdP-national of the appointment, does so after the commissioning ceremony, so that the name of the new spiritual advisor will be added to the national database.  Notice should also be given to Amanda Stricklin of our SVdP Georgia staff.</a:t>
            </a:r>
          </a:p>
          <a:p>
            <a:endParaRPr lang="en-US" dirty="0"/>
          </a:p>
        </p:txBody>
      </p:sp>
    </p:spTree>
    <p:extLst>
      <p:ext uri="{BB962C8B-B14F-4D97-AF65-F5344CB8AC3E}">
        <p14:creationId xmlns:p14="http://schemas.microsoft.com/office/powerpoint/2010/main" val="52589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buFont typeface="+mj-lt"/>
              <a:buAutoNum type="arabicPeriod"/>
            </a:pPr>
            <a:r>
              <a:rPr lang="en-US" dirty="0"/>
              <a:t>It is important that the conference president &amp; members support the spiritual advisor in these ways.</a:t>
            </a:r>
          </a:p>
          <a:p>
            <a:pPr marL="228600" indent="-228600" eaLnBrk="1" hangingPunct="1">
              <a:buFont typeface="+mj-lt"/>
              <a:buAutoNum type="arabicPeriod"/>
            </a:pPr>
            <a:r>
              <a:rPr lang="en-US" dirty="0"/>
              <a:t>There should be a minimum of 15 minutes for prayer &amp; reflection at conference meetings. </a:t>
            </a:r>
            <a:r>
              <a:rPr lang="en-US" b="1" dirty="0"/>
              <a:t>30 minutes is preferable, because the primary purpose in being a Vincentian is to grow in spirituality</a:t>
            </a:r>
            <a:r>
              <a:rPr lang="en-US" dirty="0"/>
              <a:t>. Our opportunity to do this is while we are meeting together to discuss, not only funds management, but also specific challenging cases, and as we grow in our spirituality, we begin to see things differently, as with the eyes of Christ, and we learn how to serve, while respecting the dignity of the client.</a:t>
            </a:r>
          </a:p>
          <a:p>
            <a:pPr marL="228600" indent="-228600" eaLnBrk="1" hangingPunct="1">
              <a:buFont typeface="+mj-lt"/>
              <a:buAutoNum type="arabicPeriod"/>
            </a:pPr>
            <a:r>
              <a:rPr lang="en-US" dirty="0"/>
              <a:t>The conference also budgets to provide funds for spiritual resources, as needed.  </a:t>
            </a:r>
          </a:p>
          <a:p>
            <a:pPr eaLnBrk="1" hangingPunct="1"/>
            <a:endParaRPr lang="en-US" dirty="0"/>
          </a:p>
          <a:p>
            <a:endParaRPr lang="en-US" dirty="0"/>
          </a:p>
        </p:txBody>
      </p:sp>
    </p:spTree>
    <p:extLst>
      <p:ext uri="{BB962C8B-B14F-4D97-AF65-F5344CB8AC3E}">
        <p14:creationId xmlns:p14="http://schemas.microsoft.com/office/powerpoint/2010/main" val="200196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buFont typeface="+mj-lt"/>
              <a:buAutoNum type="arabicPeriod"/>
            </a:pPr>
            <a:r>
              <a:rPr lang="en-US" dirty="0"/>
              <a:t>All conference members, including the spiritual advisor, give thanks to one another for each others’ work with the poor, in the spirit of developing friendship with one another, </a:t>
            </a:r>
            <a:r>
              <a:rPr lang="en-US" b="1" dirty="0"/>
              <a:t>remembering that friendship is one of the essential elements of being a Vincentian. </a:t>
            </a:r>
          </a:p>
          <a:p>
            <a:pPr marL="228600" indent="-228600" eaLnBrk="1" hangingPunct="1">
              <a:buFont typeface="+mj-lt"/>
              <a:buAutoNum type="arabicPeriod"/>
            </a:pPr>
            <a:r>
              <a:rPr lang="en-US" dirty="0"/>
              <a:t>The president should let the spiritual advisor know of case problems, service issues, and friendship challenges, that need prayer and reflection by the group, as well as possible helpful advice from the spiritual advisor.</a:t>
            </a:r>
          </a:p>
        </p:txBody>
      </p:sp>
    </p:spTree>
    <p:extLst>
      <p:ext uri="{BB962C8B-B14F-4D97-AF65-F5344CB8AC3E}">
        <p14:creationId xmlns:p14="http://schemas.microsoft.com/office/powerpoint/2010/main" val="324339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a:t>This is a list of the most-often used resources of the spiritual advisor.</a:t>
            </a:r>
          </a:p>
          <a:p>
            <a:pPr marL="228600" indent="-228600">
              <a:buFont typeface="+mj-lt"/>
              <a:buAutoNum type="arabicPeriod"/>
            </a:pPr>
            <a:r>
              <a:rPr lang="en-US" baseline="0" dirty="0"/>
              <a:t>Most of these resources are found on the national website. A few are found at other websites.  </a:t>
            </a:r>
          </a:p>
          <a:p>
            <a:pPr marL="228600" indent="-228600">
              <a:buFont typeface="+mj-lt"/>
              <a:buAutoNum type="arabicPeriod"/>
            </a:pPr>
            <a:r>
              <a:rPr lang="en-US" baseline="0" dirty="0"/>
              <a:t>Contemplations are a different resource than spiritual reflections, and are also found at the national-SVdP website.</a:t>
            </a:r>
          </a:p>
          <a:p>
            <a:endParaRPr lang="en-US" dirty="0"/>
          </a:p>
        </p:txBody>
      </p:sp>
    </p:spTree>
    <p:extLst>
      <p:ext uri="{BB962C8B-B14F-4D97-AF65-F5344CB8AC3E}">
        <p14:creationId xmlns:p14="http://schemas.microsoft.com/office/powerpoint/2010/main" val="68597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Some may not find the given discussion questions of the reflections to be helpful. Alternatively, you can create your own questions, such as “What surprised you, or what struck you?”</a:t>
            </a:r>
          </a:p>
          <a:p>
            <a:pPr marL="228600" indent="-228600">
              <a:buFont typeface="+mj-lt"/>
              <a:buAutoNum type="arabicPeriod"/>
            </a:pPr>
            <a:r>
              <a:rPr lang="en-US" dirty="0"/>
              <a:t>Be sure to tell the conference members about taking at least one minute for quiet reflection. </a:t>
            </a:r>
          </a:p>
          <a:p>
            <a:pPr marL="228600" indent="-228600">
              <a:buFont typeface="+mj-lt"/>
              <a:buAutoNum type="arabicPeriod"/>
            </a:pPr>
            <a:r>
              <a:rPr lang="en-US" dirty="0"/>
              <a:t>And sharing is usually optional; however, I have found that going around the room, asking everyone to contribute their thoughts, is not unreasonable to ask. Sometimes we need a little nudge to move out of our comfort zones. Then they might find that their contributions are as valuable as the next person’s thoughts are!</a:t>
            </a:r>
          </a:p>
          <a:p>
            <a:pPr marL="228600" indent="-228600">
              <a:buFont typeface="+mj-lt"/>
              <a:buAutoNum type="arabicPeriod"/>
            </a:pPr>
            <a:r>
              <a:rPr lang="en-US" dirty="0"/>
              <a:t>Try to stretch the conference in 5-minute increments with each meeting, to take more time with spiritual reflections.</a:t>
            </a:r>
          </a:p>
          <a:p>
            <a:endParaRPr lang="en-US" dirty="0"/>
          </a:p>
        </p:txBody>
      </p:sp>
    </p:spTree>
    <p:extLst>
      <p:ext uri="{BB962C8B-B14F-4D97-AF65-F5344CB8AC3E}">
        <p14:creationId xmlns:p14="http://schemas.microsoft.com/office/powerpoint/2010/main" val="159505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22912" cy="3106738"/>
          </a:xfrm>
        </p:spPr>
      </p:sp>
      <p:sp>
        <p:nvSpPr>
          <p:cNvPr id="3" name="Notes Placeholder 2"/>
          <p:cNvSpPr>
            <a:spLocks noGrp="1"/>
          </p:cNvSpPr>
          <p:nvPr>
            <p:ph type="body" idx="1"/>
          </p:nvPr>
        </p:nvSpPr>
        <p:spPr>
          <a:xfrm>
            <a:off x="812293" y="4388369"/>
            <a:ext cx="5634076" cy="4241545"/>
          </a:xfrm>
        </p:spPr>
        <p:txBody>
          <a:bodyPr/>
          <a:lstStyle/>
          <a:p>
            <a:pPr marL="228600" indent="-228600">
              <a:buFont typeface="+mj-lt"/>
              <a:buAutoNum type="arabicPeriod"/>
            </a:pPr>
            <a:r>
              <a:rPr lang="en-US" sz="1100" dirty="0"/>
              <a:t>We will begin with the SVdP opening prayer that is recommended by the national office to use at conference meetings. </a:t>
            </a:r>
          </a:p>
          <a:p>
            <a:pPr marL="228600" indent="-228600">
              <a:buFont typeface="+mj-lt"/>
              <a:buAutoNum type="arabicPeriod"/>
            </a:pPr>
            <a:r>
              <a:rPr lang="en-US" sz="1100" dirty="0"/>
              <a:t>I will pray the prayer on the next two slides, and all of you can follow along.  </a:t>
            </a:r>
          </a:p>
          <a:p>
            <a:pPr marL="228600" indent="-228600">
              <a:buFont typeface="+mj-lt"/>
              <a:buAutoNum type="arabicPeriod"/>
            </a:pPr>
            <a:r>
              <a:rPr lang="en-US" sz="1100" dirty="0"/>
              <a:t>This is how Vincentian meetings are facilitated, with opening and closing prayers. </a:t>
            </a:r>
          </a:p>
          <a:p>
            <a:pPr marL="228600" indent="-228600">
              <a:buAutoNum type="arabicPeriod" startAt="4"/>
            </a:pPr>
            <a:r>
              <a:rPr lang="en-US" sz="1100" dirty="0"/>
              <a:t>L is leader, who is your spiritual advisor, and All is everyone else, praying in unison.</a:t>
            </a:r>
          </a:p>
          <a:p>
            <a:pPr marL="228600" indent="-228600">
              <a:buAutoNum type="arabicPeriod" startAt="4"/>
            </a:pPr>
            <a:r>
              <a:rPr lang="en-US" sz="1100" dirty="0"/>
              <a:t>You can either light the candle in the middle of the prayer, as is shown here, or you can light it at the beginning of the prayer.  As spiritual advisors, you will have the flexibility to choose from a couple ways of doing things, and this is one of them.  I personally chose to light the candle </a:t>
            </a:r>
            <a:r>
              <a:rPr lang="en-US" sz="1100" i="1" dirty="0"/>
              <a:t>before</a:t>
            </a:r>
            <a:r>
              <a:rPr lang="en-US" sz="1100" dirty="0"/>
              <a:t> the prayer begins so as to not interrupt the flow of the prayer. </a:t>
            </a:r>
          </a:p>
          <a:p>
            <a:endParaRPr lang="en-US" sz="1100" dirty="0">
              <a:latin typeface="Calibri" panose="020F0502020204030204" pitchFamily="34" charset="0"/>
            </a:endParaRPr>
          </a:p>
        </p:txBody>
      </p:sp>
    </p:spTree>
    <p:extLst>
      <p:ext uri="{BB962C8B-B14F-4D97-AF65-F5344CB8AC3E}">
        <p14:creationId xmlns:p14="http://schemas.microsoft.com/office/powerpoint/2010/main" val="196408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what a typical Vincentian spiritual reflection looks like.  If you find typographical errors, you can, of course, correct them, then print enough copies for your Vincentian meetings so that everyone has a copy at the meeting. </a:t>
            </a:r>
          </a:p>
          <a:p>
            <a:endParaRPr lang="en-US" dirty="0"/>
          </a:p>
        </p:txBody>
      </p:sp>
    </p:spTree>
    <p:extLst>
      <p:ext uri="{BB962C8B-B14F-4D97-AF65-F5344CB8AC3E}">
        <p14:creationId xmlns:p14="http://schemas.microsoft.com/office/powerpoint/2010/main" val="3611208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Times New Roman" panose="02020603050405020304" pitchFamily="18" charset="0"/>
                <a:cs typeface="Times New Roman" panose="02020603050405020304" pitchFamily="18" charset="0"/>
              </a:rPr>
              <a:t>After the spiritual reflection has been read, the spiritual advisor will read the discussion question. </a:t>
            </a:r>
          </a:p>
          <a:p>
            <a:pPr marL="0" indent="0">
              <a:buFont typeface="+mj-lt"/>
              <a:buNone/>
            </a:pPr>
            <a:r>
              <a:rPr lang="en-US" sz="1200" dirty="0">
                <a:solidFill>
                  <a:schemeClr val="bg1"/>
                </a:solidFill>
                <a:latin typeface="Times New Roman" panose="02020603050405020304" pitchFamily="18" charset="0"/>
                <a:cs typeface="Times New Roman" panose="02020603050405020304" pitchFamily="18" charset="0"/>
              </a:rPr>
              <a:t>1. Share your own thoughts and feelings in the most genuine way, speaking from your heart, to motivate them. That is a function of our role as spiritual advisors. </a:t>
            </a:r>
          </a:p>
          <a:p>
            <a:pPr marL="0" indent="0">
              <a:buFont typeface="+mj-lt"/>
              <a:buNone/>
            </a:pPr>
            <a:r>
              <a:rPr lang="en-US" sz="1200" dirty="0">
                <a:solidFill>
                  <a:schemeClr val="bg1"/>
                </a:solidFill>
                <a:latin typeface="Times New Roman" panose="02020603050405020304" pitchFamily="18" charset="0"/>
                <a:cs typeface="Times New Roman" panose="02020603050405020304" pitchFamily="18" charset="0"/>
              </a:rPr>
              <a:t>2. Open the discussion, inviting EVERYONE to share their thoughts and feelings.</a:t>
            </a:r>
          </a:p>
          <a:p>
            <a:pPr marL="0" indent="0">
              <a:buFont typeface="+mj-lt"/>
              <a:buNone/>
            </a:pPr>
            <a:r>
              <a:rPr lang="en-US" sz="1200" dirty="0">
                <a:solidFill>
                  <a:schemeClr val="bg1"/>
                </a:solidFill>
                <a:latin typeface="Times New Roman" panose="02020603050405020304" pitchFamily="18" charset="0"/>
                <a:cs typeface="Times New Roman" panose="02020603050405020304" pitchFamily="18" charset="0"/>
              </a:rPr>
              <a:t>3. When there is a lull in the conversation, BE QUIET, resisting the temptation to speak. BE STILL. Let the Holy Spirit work through everyone, to stir their hearts, minds, and voices.</a:t>
            </a:r>
          </a:p>
          <a:p>
            <a:pPr marL="0" indent="0">
              <a:buFont typeface="+mj-lt"/>
              <a:buNone/>
            </a:pPr>
            <a:r>
              <a:rPr lang="en-US" sz="1200" dirty="0">
                <a:solidFill>
                  <a:schemeClr val="bg1"/>
                </a:solidFill>
                <a:latin typeface="Times New Roman" panose="02020603050405020304" pitchFamily="18" charset="0"/>
                <a:cs typeface="Times New Roman" panose="02020603050405020304" pitchFamily="18" charset="0"/>
              </a:rPr>
              <a:t>4. Keep in mind that the Holy Spirit will likely speak to each person differently. That is okay, because this is how God works.  </a:t>
            </a:r>
          </a:p>
          <a:p>
            <a:endParaRPr lang="en-US" dirty="0"/>
          </a:p>
          <a:p>
            <a:endParaRPr lang="en-US" dirty="0"/>
          </a:p>
        </p:txBody>
      </p:sp>
    </p:spTree>
    <p:extLst>
      <p:ext uri="{BB962C8B-B14F-4D97-AF65-F5344CB8AC3E}">
        <p14:creationId xmlns:p14="http://schemas.microsoft.com/office/powerpoint/2010/main" val="1637068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343" indent="-231343" defTabSz="942215">
              <a:buFont typeface="+mj-lt"/>
              <a:buAutoNum type="arabicPeriod"/>
              <a:defRPr/>
            </a:pPr>
            <a:r>
              <a:rPr lang="en-US" dirty="0"/>
              <a:t>Serving in Hope is a St. Vincent de Paul resource, used for the formation of the Vincentian. </a:t>
            </a:r>
          </a:p>
          <a:p>
            <a:pPr marL="231343" indent="-231343" defTabSz="942215">
              <a:buFont typeface="+mj-lt"/>
              <a:buAutoNum type="arabicPeriod"/>
              <a:defRPr/>
            </a:pPr>
            <a:r>
              <a:rPr lang="en-US" dirty="0"/>
              <a:t>The purpose of this particular program is to root us in Vincentian spirituality. </a:t>
            </a:r>
          </a:p>
          <a:p>
            <a:pPr marL="231343" indent="-231343" defTabSz="942215">
              <a:buFont typeface="+mj-lt"/>
              <a:buAutoNum type="arabicPeriod"/>
              <a:defRPr/>
            </a:pPr>
            <a:r>
              <a:rPr lang="en-US" dirty="0"/>
              <a:t>It can be used during the spiritual reflection part of Vincentian meetings, or separate meetings, or retreats could be scheduled just to focus on this material. </a:t>
            </a:r>
          </a:p>
          <a:p>
            <a:pPr marL="228600" indent="-228600" defTabSz="942215">
              <a:buFont typeface="+mj-lt"/>
              <a:buAutoNum type="arabicPeriod" startAt="4"/>
              <a:defRPr/>
            </a:pPr>
            <a:r>
              <a:rPr lang="en-US" dirty="0"/>
              <a:t>If you would like to use this for your conference, you will need to order it directly from the national web site, which is</a:t>
            </a:r>
          </a:p>
          <a:p>
            <a:pPr marL="0" indent="0" defTabSz="942215">
              <a:buFont typeface="+mj-lt"/>
              <a:buNone/>
              <a:defRPr/>
            </a:pPr>
            <a:r>
              <a:rPr lang="en-US" dirty="0"/>
              <a:t>      www.svdpusa.org, then click on shop.</a:t>
            </a:r>
          </a:p>
          <a:p>
            <a:endParaRPr lang="en-US" dirty="0"/>
          </a:p>
        </p:txBody>
      </p:sp>
    </p:spTree>
    <p:extLst>
      <p:ext uri="{BB962C8B-B14F-4D97-AF65-F5344CB8AC3E}">
        <p14:creationId xmlns:p14="http://schemas.microsoft.com/office/powerpoint/2010/main" val="3209987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mj-lt"/>
              <a:buAutoNum type="arabicPeriod"/>
            </a:pPr>
            <a:r>
              <a:rPr lang="en-US" b="0" dirty="0"/>
              <a:t>These are the modules of the Serving in Hope series. Each module is a booklet. </a:t>
            </a:r>
          </a:p>
          <a:p>
            <a:pPr marL="228600" indent="-228600">
              <a:buFont typeface="+mj-lt"/>
              <a:buAutoNum type="arabicPeriod"/>
            </a:pPr>
            <a:r>
              <a:rPr lang="en-US" b="0" dirty="0"/>
              <a:t>Our spirituality committee led a 1-day spirituality retreat using module #2, titled Spirituality, at the Ignatius House, and it was a spirit-filled, educational, and enlightening day. </a:t>
            </a:r>
          </a:p>
          <a:p>
            <a:pPr marL="228600" indent="-228600">
              <a:buFont typeface="+mj-lt"/>
              <a:buAutoNum type="arabicPeriod"/>
            </a:pPr>
            <a:r>
              <a:rPr lang="en-US" b="0" dirty="0"/>
              <a:t>Towards the end of the day, we also prayed the Vincentian Stations of the Cross together outside. These can also be found at the national web site under programs, then tools, then formation, then prayers. We also provide printed copies in the Spiritual Advisor Resources we provided to you for this training. We will give you resource links at the end of this training.</a:t>
            </a:r>
          </a:p>
          <a:p>
            <a:endParaRPr lang="en-US" dirty="0"/>
          </a:p>
        </p:txBody>
      </p:sp>
      <p:sp>
        <p:nvSpPr>
          <p:cNvPr id="11" name="Slide Image Placeholder 10"/>
          <p:cNvSpPr>
            <a:spLocks noGrp="1" noRot="1" noChangeAspect="1"/>
          </p:cNvSpPr>
          <p:nvPr>
            <p:ph type="sldImg"/>
          </p:nvPr>
        </p:nvSpPr>
        <p:spPr>
          <a:xfrm>
            <a:off x="1143000" y="757238"/>
            <a:ext cx="4683125" cy="2635250"/>
          </a:xfrm>
        </p:spPr>
      </p:sp>
    </p:spTree>
    <p:extLst>
      <p:ext uri="{BB962C8B-B14F-4D97-AF65-F5344CB8AC3E}">
        <p14:creationId xmlns:p14="http://schemas.microsoft.com/office/powerpoint/2010/main" val="3665390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a:t>Please share your thoughts with others about these questions in the 10-minute breakout session. </a:t>
            </a:r>
          </a:p>
          <a:p>
            <a:pPr marL="228600" indent="-228600">
              <a:buFont typeface="+mj-lt"/>
              <a:buAutoNum type="arabicPeriod"/>
            </a:pPr>
            <a:r>
              <a:rPr lang="en-US" b="0" baseline="0" dirty="0"/>
              <a:t>After sharing, allow 2-5 minutes (total) for 1 or 2 people to share with the large group.  </a:t>
            </a:r>
            <a:endParaRPr lang="en-US" b="0" dirty="0"/>
          </a:p>
          <a:p>
            <a:endParaRPr lang="en-US" dirty="0"/>
          </a:p>
        </p:txBody>
      </p:sp>
    </p:spTree>
    <p:extLst>
      <p:ext uri="{BB962C8B-B14F-4D97-AF65-F5344CB8AC3E}">
        <p14:creationId xmlns:p14="http://schemas.microsoft.com/office/powerpoint/2010/main" val="3133974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And it is okay to facilitate the spiritual reflection AND to discuss a part of the Rule or Manual during conference meetings. </a:t>
            </a:r>
          </a:p>
          <a:p>
            <a:pPr marL="228600" indent="-228600">
              <a:buFont typeface="+mj-lt"/>
              <a:buAutoNum type="arabicPeriod"/>
            </a:pPr>
            <a:r>
              <a:rPr lang="en-US" dirty="0"/>
              <a:t>Highlight the importance of working with the conference president to identify what will be offered in the way of spirituality at the meetings, and set aside adequate time for this.</a:t>
            </a:r>
          </a:p>
        </p:txBody>
      </p:sp>
    </p:spTree>
    <p:extLst>
      <p:ext uri="{BB962C8B-B14F-4D97-AF65-F5344CB8AC3E}">
        <p14:creationId xmlns:p14="http://schemas.microsoft.com/office/powerpoint/2010/main" val="3990871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Renewing Vincentian promises of service during Mass, and with permission of the pastor, can highlight the importance of the commitment of the Vincentian.</a:t>
            </a:r>
          </a:p>
          <a:p>
            <a:pPr marL="228600" indent="-228600">
              <a:buFont typeface="+mj-lt"/>
              <a:buAutoNum type="arabicPeriod"/>
            </a:pPr>
            <a:r>
              <a:rPr lang="en-US" dirty="0"/>
              <a:t>Renewing vows during Mass makes this a holy event, as it takes place in the presence of the tabernacle of Jesus Christ.</a:t>
            </a:r>
          </a:p>
          <a:p>
            <a:pPr marL="228600" indent="-228600">
              <a:buFont typeface="+mj-lt"/>
              <a:buAutoNum type="arabicPeriod"/>
            </a:pPr>
            <a:r>
              <a:rPr lang="en-US" dirty="0"/>
              <a:t>Please note that a Mass can be facilitated not only with the renewal of promises, but also a reading of the names of deceased Vincentians, and to pray for the poor.</a:t>
            </a:r>
          </a:p>
          <a:p>
            <a:endParaRPr lang="en-US" dirty="0"/>
          </a:p>
        </p:txBody>
      </p:sp>
    </p:spTree>
    <p:extLst>
      <p:ext uri="{BB962C8B-B14F-4D97-AF65-F5344CB8AC3E}">
        <p14:creationId xmlns:p14="http://schemas.microsoft.com/office/powerpoint/2010/main" val="415160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10Min</a:t>
            </a:r>
          </a:p>
        </p:txBody>
      </p:sp>
    </p:spTree>
    <p:extLst>
      <p:ext uri="{BB962C8B-B14F-4D97-AF65-F5344CB8AC3E}">
        <p14:creationId xmlns:p14="http://schemas.microsoft.com/office/powerpoint/2010/main" val="3872395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312738"/>
            <a:ext cx="5456238" cy="3070225"/>
          </a:xfrm>
        </p:spPr>
      </p:sp>
      <p:sp>
        <p:nvSpPr>
          <p:cNvPr id="3" name="Notes Placeholder 2"/>
          <p:cNvSpPr>
            <a:spLocks noGrp="1"/>
          </p:cNvSpPr>
          <p:nvPr>
            <p:ph type="body" idx="1"/>
          </p:nvPr>
        </p:nvSpPr>
        <p:spPr>
          <a:xfrm>
            <a:off x="382101" y="3500205"/>
            <a:ext cx="6113607" cy="5317907"/>
          </a:xfrm>
        </p:spPr>
        <p:txBody>
          <a:bodyPr/>
          <a:lstStyle/>
          <a:p>
            <a:r>
              <a:rPr lang="en-US" b="1"/>
              <a:t>7min – Tim Williams explains HV</a:t>
            </a:r>
          </a:p>
          <a:p>
            <a:endParaRPr lang="en-US"/>
          </a:p>
          <a:p>
            <a:r>
              <a:rPr lang="en-US"/>
              <a:t>https://vimeo.com/525784479 </a:t>
            </a:r>
          </a:p>
          <a:p>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3419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100" dirty="0"/>
              <a:t>You will need the commissioning documents, which have already been mailed or emailed to you for this training, along with the liturgies for feast days and other reasons.</a:t>
            </a:r>
          </a:p>
          <a:p>
            <a:pPr marL="228600" indent="-228600">
              <a:buFont typeface="+mj-lt"/>
              <a:buAutoNum type="arabicPeriod"/>
            </a:pPr>
            <a:r>
              <a:rPr lang="en-US" sz="1100" dirty="0"/>
              <a:t>If you are not sure who-commissions-who, the note at the bottom of this slide gives you that information.</a:t>
            </a:r>
          </a:p>
          <a:p>
            <a:endParaRPr lang="en-US" dirty="0"/>
          </a:p>
        </p:txBody>
      </p:sp>
    </p:spTree>
    <p:extLst>
      <p:ext uri="{BB962C8B-B14F-4D97-AF65-F5344CB8AC3E}">
        <p14:creationId xmlns:p14="http://schemas.microsoft.com/office/powerpoint/2010/main" val="1464465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7249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343" indent="-231343">
              <a:buFont typeface="+mj-lt"/>
              <a:buAutoNum type="arabicPeriod"/>
            </a:pPr>
            <a:r>
              <a:rPr lang="en-US" sz="1100" dirty="0">
                <a:latin typeface="Arial" pitchFamily="34" charset="0"/>
              </a:rPr>
              <a:t>Please take about 10 minutes to reflect on these questions with others in your breakout session. </a:t>
            </a:r>
          </a:p>
          <a:p>
            <a:pPr marL="231343" indent="-231343">
              <a:buFont typeface="+mj-lt"/>
              <a:buAutoNum type="arabicPeriod"/>
            </a:pPr>
            <a:r>
              <a:rPr lang="en-US" sz="1100" dirty="0">
                <a:latin typeface="Arial" pitchFamily="34" charset="0"/>
              </a:rPr>
              <a:t>After 10 minutes, ask for 1 or 2 volunteers to share their thoughts with the large group (2 mins for this – total combined time).</a:t>
            </a:r>
          </a:p>
          <a:p>
            <a:endParaRPr lang="en-US" dirty="0"/>
          </a:p>
        </p:txBody>
      </p:sp>
    </p:spTree>
    <p:extLst>
      <p:ext uri="{BB962C8B-B14F-4D97-AF65-F5344CB8AC3E}">
        <p14:creationId xmlns:p14="http://schemas.microsoft.com/office/powerpoint/2010/main" val="4028928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Review this with attendees.</a:t>
            </a:r>
          </a:p>
          <a:p>
            <a:endParaRPr lang="en-US" dirty="0"/>
          </a:p>
        </p:txBody>
      </p:sp>
    </p:spTree>
    <p:extLst>
      <p:ext uri="{BB962C8B-B14F-4D97-AF65-F5344CB8AC3E}">
        <p14:creationId xmlns:p14="http://schemas.microsoft.com/office/powerpoint/2010/main" val="70991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100" dirty="0"/>
              <a:t>We cannot stress enough, the importance of virtually attending the national spiritual advisor training, as it is the most comprehensive training of the St. Vincent de Paul Society. </a:t>
            </a:r>
          </a:p>
          <a:p>
            <a:pPr marL="228600" indent="-228600">
              <a:buFont typeface="+mj-lt"/>
              <a:buAutoNum type="arabicPeriod"/>
            </a:pPr>
            <a:r>
              <a:rPr lang="en-US" sz="1100" dirty="0"/>
              <a:t>We mailed or emailed to you, a collection of the most important resources, Spiritual Advisor Resources, and they should accompany your national spiritual advisor training file, whether this is a saved document on your hard drive, or one that is printed and added to a binder. </a:t>
            </a:r>
          </a:p>
        </p:txBody>
      </p:sp>
    </p:spTree>
    <p:extLst>
      <p:ext uri="{BB962C8B-B14F-4D97-AF65-F5344CB8AC3E}">
        <p14:creationId xmlns:p14="http://schemas.microsoft.com/office/powerpoint/2010/main" val="758082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next three slides are the table of contents of the Spiritual Advisor Resources that we mailed or emailed to you.</a:t>
            </a:r>
          </a:p>
          <a:p>
            <a:endParaRPr lang="en-US" dirty="0"/>
          </a:p>
        </p:txBody>
      </p:sp>
    </p:spTree>
    <p:extLst>
      <p:ext uri="{BB962C8B-B14F-4D97-AF65-F5344CB8AC3E}">
        <p14:creationId xmlns:p14="http://schemas.microsoft.com/office/powerpoint/2010/main" val="3860560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This collection of documents is what we consider to be the most helpful spiritual resources that are found at the national web site, to serve as a spiritual advisor. </a:t>
            </a:r>
          </a:p>
          <a:p>
            <a:pPr marL="228600" indent="-228600">
              <a:buFont typeface="+mj-lt"/>
              <a:buAutoNum type="arabicPeriod"/>
            </a:pPr>
            <a:r>
              <a:rPr lang="en-US" dirty="0"/>
              <a:t>Some resources will need to be purchased by your conference for you and the Vincentians of your conference, and some can be downloaded to your hard drive. </a:t>
            </a:r>
          </a:p>
          <a:p>
            <a:pPr marL="228600" indent="-228600">
              <a:buFont typeface="+mj-lt"/>
              <a:buAutoNum type="arabicPeriod"/>
            </a:pPr>
            <a:r>
              <a:rPr lang="en-US" dirty="0"/>
              <a:t>When you get to the national web site, you will see very quickly, which ones can be downloaded, and which must be purchased.</a:t>
            </a:r>
          </a:p>
          <a:p>
            <a:pPr marL="228600" indent="-228600">
              <a:buFont typeface="+mj-lt"/>
              <a:buAutoNum type="arabicPeriod"/>
            </a:pPr>
            <a:r>
              <a:rPr lang="en-US" dirty="0"/>
              <a:t>Every year, a new set of spiritual reflections are made available by the national office, and are found at the national website. Make sure you retrieve these at the beginning of the new (calendar) year to use at each conference meeting.</a:t>
            </a:r>
          </a:p>
          <a:p>
            <a:endParaRPr lang="en-US" dirty="0"/>
          </a:p>
        </p:txBody>
      </p:sp>
    </p:spTree>
    <p:extLst>
      <p:ext uri="{BB962C8B-B14F-4D97-AF65-F5344CB8AC3E}">
        <p14:creationId xmlns:p14="http://schemas.microsoft.com/office/powerpoint/2010/main" val="1748303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Rot="1" noChangeAspect="1" noChangeArrowheads="1" noTextEdit="1"/>
          </p:cNvSpPr>
          <p:nvPr>
            <p:ph type="sldImg"/>
          </p:nvPr>
        </p:nvSpPr>
        <p:spPr>
          <a:ln/>
        </p:spPr>
      </p:sp>
      <p:sp>
        <p:nvSpPr>
          <p:cNvPr id="56324" name="Rectangle 4"/>
          <p:cNvSpPr>
            <a:spLocks noGrp="1" noChangeArrowheads="1"/>
          </p:cNvSpPr>
          <p:nvPr>
            <p:ph type="body" idx="1"/>
          </p:nvPr>
        </p:nvSpPr>
        <p:spPr>
          <a:noFill/>
          <a:ln/>
        </p:spPr>
        <p:txBody>
          <a:bodyPr/>
          <a:lstStyle/>
          <a:p>
            <a:pPr marL="228600" indent="-228600">
              <a:buFont typeface="+mj-lt"/>
              <a:buAutoNum type="arabicPeriod"/>
            </a:pPr>
            <a:r>
              <a:rPr lang="en-US" dirty="0"/>
              <a:t>Number 10, the Vincentian Stations of The Cross, is a beautiful collection of reflections and prayer, with focus on those who are in need of assistance. This resource may be used at the end of a retreat, using the Serving in Hope Modules. Together, these resources provide Vincentians with a beautiful, spirit-filled day of reflection. </a:t>
            </a:r>
          </a:p>
          <a:p>
            <a:pPr marL="228600" indent="-228600">
              <a:buFont typeface="+mj-lt"/>
              <a:buAutoNum type="arabicPeriod"/>
            </a:pPr>
            <a:r>
              <a:rPr lang="en-US" dirty="0"/>
              <a:t>Number 11, the Vincentian Retreat Checklist, is a handy tool to use in planning and facilitating retreats.</a:t>
            </a:r>
          </a:p>
        </p:txBody>
      </p:sp>
    </p:spTree>
    <p:extLst>
      <p:ext uri="{BB962C8B-B14F-4D97-AF65-F5344CB8AC3E}">
        <p14:creationId xmlns:p14="http://schemas.microsoft.com/office/powerpoint/2010/main" val="3673887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Rot="1" noChangeAspect="1" noChangeArrowheads="1" noTextEdit="1"/>
          </p:cNvSpPr>
          <p:nvPr>
            <p:ph type="sldImg"/>
          </p:nvPr>
        </p:nvSpPr>
        <p:spPr>
          <a:ln/>
        </p:spPr>
      </p:sp>
      <p:sp>
        <p:nvSpPr>
          <p:cNvPr id="59396" name="Rectangle 4"/>
          <p:cNvSpPr>
            <a:spLocks noGrp="1" noChangeArrowheads="1"/>
          </p:cNvSpPr>
          <p:nvPr>
            <p:ph type="body" idx="1"/>
          </p:nvPr>
        </p:nvSpPr>
        <p:spPr>
          <a:noFill/>
          <a:ln/>
        </p:spPr>
        <p:txBody>
          <a:bodyPr/>
          <a:lstStyle/>
          <a:p>
            <a:pPr marL="228600" indent="-228600">
              <a:buFont typeface="+mj-lt"/>
              <a:buAutoNum type="arabicPeriod"/>
            </a:pPr>
            <a:r>
              <a:rPr lang="en-US" dirty="0"/>
              <a:t>Discuss both notes.</a:t>
            </a:r>
          </a:p>
          <a:p>
            <a:pPr marL="228600" indent="-228600">
              <a:buFont typeface="+mj-lt"/>
              <a:buAutoNum type="arabicPeriod"/>
            </a:pPr>
            <a:r>
              <a:rPr lang="en-US" dirty="0"/>
              <a:t>Please take the time to study the Spiritual Advisor Resources we gave you, and become familiar with them. </a:t>
            </a:r>
          </a:p>
        </p:txBody>
      </p:sp>
    </p:spTree>
    <p:extLst>
      <p:ext uri="{BB962C8B-B14F-4D97-AF65-F5344CB8AC3E}">
        <p14:creationId xmlns:p14="http://schemas.microsoft.com/office/powerpoint/2010/main" val="3047680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Rot="1" noChangeAspect="1" noChangeArrowheads="1" noTextEdit="1"/>
          </p:cNvSpPr>
          <p:nvPr>
            <p:ph type="sldImg"/>
          </p:nvPr>
        </p:nvSpPr>
        <p:spPr>
          <a:ln/>
        </p:spPr>
      </p:sp>
      <p:sp>
        <p:nvSpPr>
          <p:cNvPr id="400391" name="Rectangle 7"/>
          <p:cNvSpPr>
            <a:spLocks noGrp="1" noChangeArrowheads="1"/>
          </p:cNvSpPr>
          <p:nvPr>
            <p:ph type="body" idx="1"/>
          </p:nvPr>
        </p:nvSpPr>
        <p:spPr>
          <a:ln/>
        </p:spPr>
        <p:txBody>
          <a:bodyPr/>
          <a:lstStyle/>
          <a:p>
            <a:pPr marL="228600" indent="-228600">
              <a:buFont typeface="+mj-lt"/>
              <a:buAutoNum type="arabicPeriod"/>
            </a:pPr>
            <a:r>
              <a:rPr lang="en-US" dirty="0"/>
              <a:t>The contact list is included in your Spiritual Advisor Resources that we either mailed or emailed to you. Feel free to contact us with questions.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Discuss your training and ideas for change, with your conference President and fellow Vincentians. </a:t>
            </a:r>
          </a:p>
          <a:p>
            <a:pPr marL="228600" indent="-228600">
              <a:buFont typeface="+mj-lt"/>
              <a:buAutoNum type="arabicPeriod"/>
            </a:pPr>
            <a:r>
              <a:rPr lang="en-US" dirty="0"/>
              <a:t>The training survey will be emailed to you.  </a:t>
            </a:r>
          </a:p>
          <a:p>
            <a:pPr marL="228600" indent="-228600">
              <a:buFont typeface="+mj-lt"/>
              <a:buAutoNum type="arabicPeriod"/>
            </a:pPr>
            <a:r>
              <a:rPr lang="en-US" dirty="0"/>
              <a:t>And we thank you for attending this training! Please pray, meditate, and reflect on the information we shared with you today. </a:t>
            </a:r>
          </a:p>
          <a:p>
            <a:pPr marL="228600" indent="-228600">
              <a:buFont typeface="+mj-lt"/>
              <a:buAutoNum type="arabicPeriod"/>
            </a:pPr>
            <a:r>
              <a:rPr lang="en-US" dirty="0"/>
              <a:t>Now we will end with the closing prayer. </a:t>
            </a:r>
          </a:p>
        </p:txBody>
      </p:sp>
    </p:spTree>
    <p:extLst>
      <p:ext uri="{BB962C8B-B14F-4D97-AF65-F5344CB8AC3E}">
        <p14:creationId xmlns:p14="http://schemas.microsoft.com/office/powerpoint/2010/main" val="31981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10Min</a:t>
            </a:r>
            <a:endParaRPr lang="en-US"/>
          </a:p>
        </p:txBody>
      </p:sp>
    </p:spTree>
    <p:extLst>
      <p:ext uri="{BB962C8B-B14F-4D97-AF65-F5344CB8AC3E}">
        <p14:creationId xmlns:p14="http://schemas.microsoft.com/office/powerpoint/2010/main" val="3710335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399364" name="Rectangle 4"/>
          <p:cNvSpPr>
            <a:spLocks noGrp="1" noChangeArrowheads="1"/>
          </p:cNvSpPr>
          <p:nvPr>
            <p:ph type="body" idx="1"/>
          </p:nvPr>
        </p:nvSpPr>
        <p:spPr>
          <a:ln/>
        </p:spPr>
        <p:txBody>
          <a:bodyPr/>
          <a:lstStyle/>
          <a:p>
            <a:pPr marL="229155" indent="-229155" defTabSz="946854">
              <a:buFont typeface="Wingdings" pitchFamily="2" charset="2"/>
              <a:buChar char="ü"/>
              <a:defRPr/>
            </a:pPr>
            <a:endParaRPr lang="en-US"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348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endParaRPr lang="en-US" sz="1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7914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72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pPr marL="228600" indent="-228600">
              <a:buFont typeface="+mj-lt"/>
              <a:buAutoNum type="arabicPeriod"/>
            </a:pPr>
            <a:r>
              <a:rPr lang="en-US" sz="1100" dirty="0"/>
              <a:t>What is the most important word of our mission statement? (pause) Dignity. </a:t>
            </a:r>
          </a:p>
          <a:p>
            <a:pPr marL="228600" indent="-228600">
              <a:buFont typeface="+mj-lt"/>
              <a:buAutoNum type="arabicPeriod"/>
            </a:pPr>
            <a:r>
              <a:rPr lang="en-US" sz="1100" dirty="0"/>
              <a:t>As spiritual advisors, we help fellow Vincentians focus on the dignity of the person when we are working with clients/neighbors.</a:t>
            </a:r>
          </a:p>
        </p:txBody>
      </p:sp>
    </p:spTree>
    <p:extLst>
      <p:ext uri="{BB962C8B-B14F-4D97-AF65-F5344CB8AC3E}">
        <p14:creationId xmlns:p14="http://schemas.microsoft.com/office/powerpoint/2010/main" val="404984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clearly speaks to the role of the spiritual advisor, and the spirituality of our work. </a:t>
            </a:r>
          </a:p>
          <a:p>
            <a:endParaRPr lang="en-US" dirty="0"/>
          </a:p>
        </p:txBody>
      </p:sp>
    </p:spTree>
    <p:extLst>
      <p:ext uri="{BB962C8B-B14F-4D97-AF65-F5344CB8AC3E}">
        <p14:creationId xmlns:p14="http://schemas.microsoft.com/office/powerpoint/2010/main" val="255416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pPr marL="228600" indent="-228600">
              <a:buAutoNum type="arabicPeriod"/>
            </a:pPr>
            <a:r>
              <a:rPr lang="en-US" sz="1100" dirty="0"/>
              <a:t>In this training, we will cover some of the highlights of the newest spiritual advisor handbook. You will need to download the 2021 spiritual advisor handbook from the SVdP national website, to your computer hard drive, as you will be referencing this document on a regular basis. If you are not able to download or to print the handbook, ask the Georgia staff for a printed copy.</a:t>
            </a:r>
          </a:p>
          <a:p>
            <a:pPr marL="228600" indent="-228600">
              <a:buAutoNum type="arabicPeriod"/>
            </a:pPr>
            <a:r>
              <a:rPr lang="en-US" sz="1100" dirty="0"/>
              <a:t>Some of you may want to also print it and add it to a binder, then purchase a numbered tab index to organize the documentation.  </a:t>
            </a:r>
          </a:p>
        </p:txBody>
      </p:sp>
    </p:spTree>
    <p:extLst>
      <p:ext uri="{BB962C8B-B14F-4D97-AF65-F5344CB8AC3E}">
        <p14:creationId xmlns:p14="http://schemas.microsoft.com/office/powerpoint/2010/main" val="325739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This slide is an abbreviated list of the handbook, and as you can see, there is a lot of information that is useful to the spiritual advisor and presidents.</a:t>
            </a:r>
          </a:p>
          <a:p>
            <a:pPr marL="228600" indent="-228600">
              <a:buFont typeface="+mj-lt"/>
              <a:buAutoNum type="arabicPeriod"/>
            </a:pPr>
            <a:r>
              <a:rPr lang="en-US" dirty="0"/>
              <a:t>There are times when presidents may need to fill in for spiritual advisors, so it is important for presidents to learn about the role, responsibilities, and resources that the spiritual advisor can share at the conference.</a:t>
            </a:r>
          </a:p>
          <a:p>
            <a:pPr marL="228600" indent="-228600">
              <a:buFont typeface="+mj-lt"/>
              <a:buAutoNum type="arabicPeriod"/>
            </a:pPr>
            <a:r>
              <a:rPr lang="en-US" dirty="0"/>
              <a:t>All the resources that a spiritual advisor needs to do their job are at the national website, which is www.svdpusa.org, with special emphasis on the 2021 spiritual advisor handbook, and the national training.</a:t>
            </a:r>
          </a:p>
          <a:p>
            <a:endParaRPr lang="en-US" dirty="0"/>
          </a:p>
        </p:txBody>
      </p:sp>
    </p:spTree>
    <p:extLst>
      <p:ext uri="{BB962C8B-B14F-4D97-AF65-F5344CB8AC3E}">
        <p14:creationId xmlns:p14="http://schemas.microsoft.com/office/powerpoint/2010/main" val="39174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544C-0DA8-2DBD-B6DA-0A983818C478}"/>
              </a:ext>
            </a:extLst>
          </p:cNvPr>
          <p:cNvSpPr>
            <a:spLocks noGrp="1"/>
          </p:cNvSpPr>
          <p:nvPr>
            <p:ph type="ctrTitle"/>
          </p:nvPr>
        </p:nvSpPr>
        <p:spPr>
          <a:xfrm>
            <a:off x="1524000" y="1122363"/>
            <a:ext cx="9144000" cy="2387600"/>
          </a:xfrm>
          <a:prstGeom prst="rect">
            <a:avLst/>
          </a:prstGeom>
        </p:spPr>
        <p:txBody>
          <a:bodyPr anchor="b"/>
          <a:lstStyle>
            <a:lvl1pPr algn="ctr">
              <a:defRPr sz="48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6E44D4D-587A-50DB-D6B0-55C13B86F0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05584"/>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057E6725-D956-C988-C6FA-DBCADA1082F7}"/>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717A6-DBA1-9A41-804E-C92B77DF44BE}" type="slidenum">
              <a:rPr lang="en-US" smtClean="0">
                <a:latin typeface="Georgia" panose="02040502050405020303" pitchFamily="18" charset="0"/>
              </a:rPr>
              <a:pPr/>
              <a:t>‹#›</a:t>
            </a:fld>
            <a:endParaRPr lang="en-US">
              <a:latin typeface="Georgia" panose="02040502050405020303" pitchFamily="18" charset="0"/>
            </a:endParaRPr>
          </a:p>
        </p:txBody>
      </p:sp>
      <p:sp>
        <p:nvSpPr>
          <p:cNvPr id="5" name="Rectangle 4">
            <a:extLst>
              <a:ext uri="{FF2B5EF4-FFF2-40B4-BE49-F238E27FC236}">
                <a16:creationId xmlns:a16="http://schemas.microsoft.com/office/drawing/2014/main" id="{6513FE09-1E89-A7F7-D751-512D61F999D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3825C9-03B9-7930-1FAB-1C037B3F06F5}"/>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281E23-C6CD-63EB-E687-F95E013B2842}"/>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39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84"/>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Tree>
    <p:extLst>
      <p:ext uri="{BB962C8B-B14F-4D97-AF65-F5344CB8AC3E}">
        <p14:creationId xmlns:p14="http://schemas.microsoft.com/office/powerpoint/2010/main" val="328810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
        <p:nvSpPr>
          <p:cNvPr id="6" name="Content Placeholder 2"/>
          <p:cNvSpPr>
            <a:spLocks noGrp="1"/>
          </p:cNvSpPr>
          <p:nvPr>
            <p:ph idx="1"/>
          </p:nvPr>
        </p:nvSpPr>
        <p:spPr>
          <a:xfrm>
            <a:off x="837229" y="1094606"/>
            <a:ext cx="10517545" cy="5082818"/>
          </a:xfrm>
        </p:spPr>
        <p:txBody>
          <a:bodyPr/>
          <a:lstStyle>
            <a:lvl1pPr marL="0" indent="0" algn="ctr">
              <a:buNone/>
              <a:defRPr/>
            </a:lvl1pPr>
            <a:lvl2pPr marL="442432" indent="0" algn="ctr">
              <a:buNone/>
              <a:defRPr/>
            </a:lvl2pPr>
            <a:lvl3pPr marL="884865" indent="0" algn="ctr">
              <a:buNone/>
              <a:defRPr/>
            </a:lvl3pPr>
            <a:lvl4pPr marL="1327297" indent="0" algn="ctr">
              <a:buNone/>
              <a:defRPr/>
            </a:lvl4pPr>
            <a:lvl5pPr marL="1769730" indent="0" algn="ctr">
              <a:buNone/>
              <a:defRPr/>
            </a:lvl5pPr>
          </a:lstStyle>
          <a:p>
            <a:pPr lvl="0"/>
            <a:r>
              <a:rPr lang="en-US"/>
              <a:t>Click to edit Master text styles</a:t>
            </a:r>
          </a:p>
        </p:txBody>
      </p:sp>
    </p:spTree>
    <p:extLst>
      <p:ext uri="{BB962C8B-B14F-4D97-AF65-F5344CB8AC3E}">
        <p14:creationId xmlns:p14="http://schemas.microsoft.com/office/powerpoint/2010/main" val="133090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Justifi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
        <p:nvSpPr>
          <p:cNvPr id="6" name="Content Placeholder 2"/>
          <p:cNvSpPr>
            <a:spLocks noGrp="1"/>
          </p:cNvSpPr>
          <p:nvPr>
            <p:ph idx="1"/>
          </p:nvPr>
        </p:nvSpPr>
        <p:spPr>
          <a:xfrm>
            <a:off x="837229" y="1094606"/>
            <a:ext cx="10517545" cy="5082818"/>
          </a:xfrm>
        </p:spPr>
        <p:txBody>
          <a:bodyPr/>
          <a:lstStyle>
            <a:lvl1pPr marL="0" indent="0" algn="l">
              <a:buNone/>
              <a:defRPr/>
            </a:lvl1pPr>
            <a:lvl2pPr marL="442432" indent="0" algn="ctr">
              <a:buNone/>
              <a:defRPr/>
            </a:lvl2pPr>
            <a:lvl3pPr marL="884865" indent="0" algn="ctr">
              <a:buNone/>
              <a:defRPr/>
            </a:lvl3pPr>
            <a:lvl4pPr marL="1327297" indent="0" algn="ctr">
              <a:buNone/>
              <a:defRPr/>
            </a:lvl4pPr>
            <a:lvl5pPr marL="1769730" indent="0" algn="ctr">
              <a:buNone/>
              <a:defRPr/>
            </a:lvl5pPr>
          </a:lstStyle>
          <a:p>
            <a:pPr lvl="0"/>
            <a:r>
              <a:rPr lang="en-US"/>
              <a:t>Click to edit Master text styles</a:t>
            </a:r>
          </a:p>
        </p:txBody>
      </p:sp>
    </p:spTree>
    <p:extLst>
      <p:ext uri="{BB962C8B-B14F-4D97-AF65-F5344CB8AC3E}">
        <p14:creationId xmlns:p14="http://schemas.microsoft.com/office/powerpoint/2010/main" val="349312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Tree>
    <p:extLst>
      <p:ext uri="{BB962C8B-B14F-4D97-AF65-F5344CB8AC3E}">
        <p14:creationId xmlns:p14="http://schemas.microsoft.com/office/powerpoint/2010/main" val="6432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Tree>
    <p:extLst>
      <p:ext uri="{BB962C8B-B14F-4D97-AF65-F5344CB8AC3E}">
        <p14:creationId xmlns:p14="http://schemas.microsoft.com/office/powerpoint/2010/main" val="349696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age Layout">
    <p:spTree>
      <p:nvGrpSpPr>
        <p:cNvPr id="1" name=""/>
        <p:cNvGrpSpPr/>
        <p:nvPr/>
      </p:nvGrpSpPr>
      <p:grpSpPr>
        <a:xfrm>
          <a:off x="0" y="0"/>
          <a:ext cx="0" cy="0"/>
          <a:chOff x="0" y="0"/>
          <a:chExt cx="0" cy="0"/>
        </a:xfrm>
      </p:grpSpPr>
      <p:sp>
        <p:nvSpPr>
          <p:cNvPr id="6" name="Title 1"/>
          <p:cNvSpPr txBox="1">
            <a:spLocks/>
          </p:cNvSpPr>
          <p:nvPr userDrawn="1"/>
        </p:nvSpPr>
        <p:spPr>
          <a:xfrm>
            <a:off x="684715" y="5493774"/>
            <a:ext cx="10822573" cy="1132209"/>
          </a:xfrm>
          <a:prstGeom prst="rect">
            <a:avLst/>
          </a:prstGeom>
          <a:solidFill>
            <a:srgbClr val="006BB4"/>
          </a:solid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endParaRPr lang="en-GB" sz="3484" i="0">
              <a:solidFill>
                <a:prstClr val="white"/>
              </a:solidFill>
              <a:latin typeface="Comic Sans MS" panose="030F0702030302020204" pitchFamily="66" charset="0"/>
            </a:endParaRPr>
          </a:p>
        </p:txBody>
      </p:sp>
      <p:grpSp>
        <p:nvGrpSpPr>
          <p:cNvPr id="8" name="Group 42"/>
          <p:cNvGrpSpPr>
            <a:grpSpLocks/>
          </p:cNvGrpSpPr>
          <p:nvPr userDrawn="1"/>
        </p:nvGrpSpPr>
        <p:grpSpPr bwMode="auto">
          <a:xfrm>
            <a:off x="2931321" y="1459477"/>
            <a:ext cx="6200397" cy="3723968"/>
            <a:chOff x="1411" y="830"/>
            <a:chExt cx="3029" cy="2424"/>
          </a:xfrm>
        </p:grpSpPr>
        <p:sp>
          <p:nvSpPr>
            <p:cNvPr id="9" name="AutoShape 34"/>
            <p:cNvSpPr>
              <a:spLocks noChangeAspect="1" noChangeArrowheads="1"/>
            </p:cNvSpPr>
            <p:nvPr/>
          </p:nvSpPr>
          <p:spPr bwMode="auto">
            <a:xfrm>
              <a:off x="1776" y="830"/>
              <a:ext cx="2368" cy="2299"/>
            </a:xfrm>
            <a:prstGeom prst="bevel">
              <a:avLst>
                <a:gd name="adj" fmla="val 12500"/>
              </a:avLst>
            </a:prstGeom>
            <a:solidFill>
              <a:srgbClr val="FFFFFF"/>
            </a:solidFill>
            <a:ln w="9525">
              <a:solidFill>
                <a:srgbClr val="000000"/>
              </a:solidFill>
              <a:miter lim="800000"/>
              <a:headEnd/>
              <a:tailEnd/>
            </a:ln>
          </p:spPr>
          <p:txBody>
            <a:bodyPr wrap="none" anchor="ctr"/>
            <a:lstStyle/>
            <a:p>
              <a:pPr algn="ctr"/>
              <a:endParaRPr lang="en-US" sz="1742">
                <a:solidFill>
                  <a:srgbClr val="000000"/>
                </a:solidFill>
              </a:endParaRPr>
            </a:p>
          </p:txBody>
        </p:sp>
        <p:sp>
          <p:nvSpPr>
            <p:cNvPr id="10" name="Text Box 41"/>
            <p:cNvSpPr txBox="1">
              <a:spLocks noChangeAspect="1" noChangeArrowheads="1"/>
            </p:cNvSpPr>
            <p:nvPr/>
          </p:nvSpPr>
          <p:spPr bwMode="auto">
            <a:xfrm rot="10800000" flipV="1">
              <a:off x="1411" y="2874"/>
              <a:ext cx="3029" cy="380"/>
            </a:xfrm>
            <a:prstGeom prst="rect">
              <a:avLst/>
            </a:prstGeom>
            <a:noFill/>
            <a:ln w="9525">
              <a:noFill/>
              <a:miter lim="800000"/>
              <a:headEnd/>
              <a:tailEnd/>
            </a:ln>
          </p:spPr>
          <p:txBody>
            <a:bodyPr/>
            <a:lstStyle/>
            <a:p>
              <a:pPr algn="ctr"/>
              <a:endParaRPr lang="en-US" sz="1548">
                <a:solidFill>
                  <a:srgbClr val="000000"/>
                </a:solidFill>
              </a:endParaRPr>
            </a:p>
          </p:txBody>
        </p:sp>
      </p:grpSp>
      <p:pic>
        <p:nvPicPr>
          <p:cNvPr id="11" name="Picture 10"/>
          <p:cNvPicPr>
            <a:picLocks noChangeAspect="1"/>
          </p:cNvPicPr>
          <p:nvPr userDrawn="1"/>
        </p:nvPicPr>
        <p:blipFill>
          <a:blip r:embed="rId2" cstate="print">
            <a:biLevel thresh="75000"/>
            <a:extLst>
              <a:ext uri="{28A0092B-C50C-407E-A947-70E740481C1C}">
                <a14:useLocalDpi xmlns:a14="http://schemas.microsoft.com/office/drawing/2010/main" val="0"/>
              </a:ext>
            </a:extLst>
          </a:blip>
          <a:stretch>
            <a:fillRect/>
          </a:stretch>
        </p:blipFill>
        <p:spPr>
          <a:xfrm>
            <a:off x="4461600" y="2052997"/>
            <a:ext cx="3139836" cy="2427604"/>
          </a:xfrm>
          <a:prstGeom prst="rect">
            <a:avLst/>
          </a:prstGeom>
        </p:spPr>
      </p:pic>
      <p:sp>
        <p:nvSpPr>
          <p:cNvPr id="14" name="Title 1"/>
          <p:cNvSpPr txBox="1">
            <a:spLocks/>
          </p:cNvSpPr>
          <p:nvPr userDrawn="1"/>
        </p:nvSpPr>
        <p:spPr>
          <a:xfrm>
            <a:off x="1" y="1768"/>
            <a:ext cx="12192000" cy="873917"/>
          </a:xfrm>
          <a:prstGeom prst="rect">
            <a:avLst/>
          </a:prstGeom>
          <a:solidFill>
            <a:srgbClr val="006BB4"/>
          </a:solid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endParaRPr lang="en-GB" sz="3484" i="0">
              <a:solidFill>
                <a:prstClr val="white"/>
              </a:solidFill>
              <a:latin typeface="Comic Sans MS" panose="030F0702030302020204" pitchFamily="66" charset="0"/>
            </a:endParaRPr>
          </a:p>
        </p:txBody>
      </p:sp>
      <p:sp>
        <p:nvSpPr>
          <p:cNvPr id="2" name="Title 1"/>
          <p:cNvSpPr>
            <a:spLocks noGrp="1"/>
          </p:cNvSpPr>
          <p:nvPr>
            <p:ph type="title" hasCustomPrompt="1"/>
          </p:nvPr>
        </p:nvSpPr>
        <p:spPr/>
        <p:txBody>
          <a:bodyPr>
            <a:noAutofit/>
          </a:bodyPr>
          <a:lstStyle>
            <a:lvl1pPr>
              <a:defRPr sz="3484" i="1" baseline="0">
                <a:latin typeface="Arial" panose="020B0604020202020204" pitchFamily="34" charset="0"/>
                <a:cs typeface="Arial" panose="020B0604020202020204" pitchFamily="34" charset="0"/>
              </a:defRPr>
            </a:lvl1pPr>
          </a:lstStyle>
          <a:p>
            <a:r>
              <a:rPr lang="en-US"/>
              <a:t>Society of St. Vincent de Paul</a:t>
            </a:r>
          </a:p>
        </p:txBody>
      </p:sp>
    </p:spTree>
    <p:extLst>
      <p:ext uri="{BB962C8B-B14F-4D97-AF65-F5344CB8AC3E}">
        <p14:creationId xmlns:p14="http://schemas.microsoft.com/office/powerpoint/2010/main" val="371124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3"/>
            <a:ext cx="8825658" cy="3329581"/>
          </a:xfrm>
        </p:spPr>
        <p:txBody>
          <a:bodyPr anchor="b"/>
          <a:lstStyle>
            <a:lvl1pPr>
              <a:defRPr sz="5404"/>
            </a:lvl1pPr>
          </a:lstStyle>
          <a:p>
            <a:r>
              <a:rPr lang="en-US"/>
              <a:t>Click to edit Master title style</a:t>
            </a:r>
          </a:p>
        </p:txBody>
      </p:sp>
      <p:sp>
        <p:nvSpPr>
          <p:cNvPr id="3" name="Subtitle 2"/>
          <p:cNvSpPr>
            <a:spLocks noGrp="1"/>
          </p:cNvSpPr>
          <p:nvPr>
            <p:ph type="subTitle" idx="1"/>
          </p:nvPr>
        </p:nvSpPr>
        <p:spPr>
          <a:xfrm>
            <a:off x="1154956" y="4777380"/>
            <a:ext cx="8825658" cy="861420"/>
          </a:xfrm>
        </p:spPr>
        <p:txBody>
          <a:bodyPr anchor="t"/>
          <a:lstStyle>
            <a:lvl1pPr marL="0" indent="0" algn="l">
              <a:buNone/>
              <a:defRPr cap="all">
                <a:solidFill>
                  <a:schemeClr val="accent1"/>
                </a:solidFill>
              </a:defRPr>
            </a:lvl1pPr>
            <a:lvl2pPr marL="343098" indent="0" algn="ctr">
              <a:buNone/>
              <a:defRPr>
                <a:solidFill>
                  <a:schemeClr val="tx1">
                    <a:tint val="75000"/>
                  </a:schemeClr>
                </a:solidFill>
              </a:defRPr>
            </a:lvl2pPr>
            <a:lvl3pPr marL="686195" indent="0" algn="ctr">
              <a:buNone/>
              <a:defRPr>
                <a:solidFill>
                  <a:schemeClr val="tx1">
                    <a:tint val="75000"/>
                  </a:schemeClr>
                </a:solidFill>
              </a:defRPr>
            </a:lvl3pPr>
            <a:lvl4pPr marL="1029293" indent="0" algn="ctr">
              <a:buNone/>
              <a:defRPr>
                <a:solidFill>
                  <a:schemeClr val="tx1">
                    <a:tint val="75000"/>
                  </a:schemeClr>
                </a:solidFill>
              </a:defRPr>
            </a:lvl4pPr>
            <a:lvl5pPr marL="1372391" indent="0" algn="ctr">
              <a:buNone/>
              <a:defRPr>
                <a:solidFill>
                  <a:schemeClr val="tx1">
                    <a:tint val="75000"/>
                  </a:schemeClr>
                </a:solidFill>
              </a:defRPr>
            </a:lvl5pPr>
            <a:lvl6pPr marL="1715489" indent="0" algn="ctr">
              <a:buNone/>
              <a:defRPr>
                <a:solidFill>
                  <a:schemeClr val="tx1">
                    <a:tint val="75000"/>
                  </a:schemeClr>
                </a:solidFill>
              </a:defRPr>
            </a:lvl6pPr>
            <a:lvl7pPr marL="2058586" indent="0" algn="ctr">
              <a:buNone/>
              <a:defRPr>
                <a:solidFill>
                  <a:schemeClr val="tx1">
                    <a:tint val="75000"/>
                  </a:schemeClr>
                </a:solidFill>
              </a:defRPr>
            </a:lvl7pPr>
            <a:lvl8pPr marL="2401684" indent="0" algn="ctr">
              <a:buNone/>
              <a:defRPr>
                <a:solidFill>
                  <a:schemeClr val="tx1">
                    <a:tint val="75000"/>
                  </a:schemeClr>
                </a:solidFill>
              </a:defRPr>
            </a:lvl8pPr>
            <a:lvl9pPr marL="27447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E93B9-6440-42BF-BC1D-F42C929FE7C2}" type="slidenum">
              <a:rPr lang="en-US" smtClean="0"/>
              <a:pPr/>
              <a:t>‹#›</a:t>
            </a:fld>
            <a:endParaRPr lang="en-US"/>
          </a:p>
        </p:txBody>
      </p:sp>
    </p:spTree>
    <p:extLst>
      <p:ext uri="{BB962C8B-B14F-4D97-AF65-F5344CB8AC3E}">
        <p14:creationId xmlns:p14="http://schemas.microsoft.com/office/powerpoint/2010/main" val="4113862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295205"/>
            <a:ext cx="7766936" cy="1646302"/>
          </a:xfrm>
        </p:spPr>
        <p:txBody>
          <a:bodyPr anchor="b">
            <a:noAutofit/>
          </a:bodyPr>
          <a:lstStyle>
            <a:lvl1pPr algn="r">
              <a:defRPr sz="60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9" name="Rectangle 28">
            <a:extLst>
              <a:ext uri="{FF2B5EF4-FFF2-40B4-BE49-F238E27FC236}">
                <a16:creationId xmlns:a16="http://schemas.microsoft.com/office/drawing/2014/main" id="{EF30CC17-FA69-4A8E-AE58-9C2B48D6CE40}"/>
              </a:ext>
            </a:extLst>
          </p:cNvPr>
          <p:cNvSpPr/>
          <p:nvPr userDrawn="1"/>
        </p:nvSpPr>
        <p:spPr>
          <a:xfrm>
            <a:off x="0" y="5684240"/>
            <a:ext cx="12192000" cy="3696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160B12E-9965-A600-248E-F43B20B613DA}"/>
              </a:ext>
            </a:extLst>
          </p:cNvPr>
          <p:cNvSpPr/>
          <p:nvPr userDrawn="1"/>
        </p:nvSpPr>
        <p:spPr>
          <a:xfrm>
            <a:off x="298702" y="5116225"/>
            <a:ext cx="1481330" cy="14813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5B99351F-A906-29A0-CFBB-3F71CD934B29}"/>
              </a:ext>
            </a:extLst>
          </p:cNvPr>
          <p:cNvPicPr>
            <a:picLocks noChangeAspect="1"/>
          </p:cNvPicPr>
          <p:nvPr userDrawn="1"/>
        </p:nvPicPr>
        <p:blipFill>
          <a:blip r:embed="rId2"/>
          <a:stretch>
            <a:fillRect/>
          </a:stretch>
        </p:blipFill>
        <p:spPr>
          <a:xfrm>
            <a:off x="298702" y="5116225"/>
            <a:ext cx="1481330" cy="1481330"/>
          </a:xfrm>
          <a:prstGeom prst="rect">
            <a:avLst/>
          </a:prstGeom>
        </p:spPr>
      </p:pic>
    </p:spTree>
    <p:extLst>
      <p:ext uri="{BB962C8B-B14F-4D97-AF65-F5344CB8AC3E}">
        <p14:creationId xmlns:p14="http://schemas.microsoft.com/office/powerpoint/2010/main" val="289545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202097"/>
            <a:ext cx="10911692" cy="1320800"/>
          </a:xfrm>
        </p:spPr>
        <p:txBody>
          <a:bodyPr>
            <a:normAutofit/>
          </a:bodyPr>
          <a:lstStyle>
            <a:lvl1pPr>
              <a:defRPr sz="4400">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a:xfrm>
            <a:off x="677333" y="1520687"/>
            <a:ext cx="10911692" cy="452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97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all" baseline="0"/>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134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D0C6B-64CC-5C72-919D-F305AD34BD8A}"/>
              </a:ext>
            </a:extLst>
          </p:cNvPr>
          <p:cNvSpPr>
            <a:spLocks noGrp="1"/>
          </p:cNvSpPr>
          <p:nvPr>
            <p:ph idx="1"/>
          </p:nvPr>
        </p:nvSpPr>
        <p:spPr>
          <a:xfrm>
            <a:off x="838200" y="1825625"/>
            <a:ext cx="10515600" cy="4351338"/>
          </a:xfrm>
          <a:prstGeom prst="rect">
            <a:avLst/>
          </a:prstGeom>
        </p:spPr>
        <p:txBody>
          <a:bodyPr/>
          <a:lstStyle>
            <a:lvl1pPr>
              <a:defRPr>
                <a:solidFill>
                  <a:srgbClr val="789C4A"/>
                </a:solidFill>
                <a:latin typeface="Georgia" panose="02040502050405020303" pitchFamily="18" charset="0"/>
              </a:defRPr>
            </a:lvl1pPr>
            <a:lvl2pPr>
              <a:defRPr>
                <a:solidFill>
                  <a:schemeClr val="bg2">
                    <a:lumMod val="50000"/>
                  </a:schemeClr>
                </a:solidFill>
                <a:latin typeface="Georgia" panose="02040502050405020303" pitchFamily="18" charset="0"/>
              </a:defRPr>
            </a:lvl2pPr>
            <a:lvl3pPr>
              <a:defRPr>
                <a:solidFill>
                  <a:schemeClr val="bg2">
                    <a:lumMod val="50000"/>
                  </a:schemeClr>
                </a:solidFill>
                <a:latin typeface="Georgia" panose="02040502050405020303" pitchFamily="18" charset="0"/>
              </a:defRPr>
            </a:lvl3pPr>
            <a:lvl4pPr>
              <a:defRPr>
                <a:solidFill>
                  <a:schemeClr val="bg2">
                    <a:lumMod val="50000"/>
                  </a:schemeClr>
                </a:solidFill>
                <a:latin typeface="Georgia" panose="02040502050405020303" pitchFamily="18" charset="0"/>
              </a:defRPr>
            </a:lvl4pPr>
            <a:lvl5pPr>
              <a:defRPr>
                <a:solidFill>
                  <a:schemeClr val="bg2">
                    <a:lumMod val="50000"/>
                  </a:schemeClr>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1D2437-5073-6D57-B40D-EC303B6FD76E}"/>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A03A1-C52E-7152-72AF-87E7B0C11FD0}"/>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0B554C6-D2D1-D7F3-1C65-D989B95EE619}"/>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eorgia" panose="02040502050405020303" pitchFamily="18" charset="0"/>
            </a:endParaRPr>
          </a:p>
        </p:txBody>
      </p:sp>
      <p:sp>
        <p:nvSpPr>
          <p:cNvPr id="10" name="Rectangle 9">
            <a:extLst>
              <a:ext uri="{FF2B5EF4-FFF2-40B4-BE49-F238E27FC236}">
                <a16:creationId xmlns:a16="http://schemas.microsoft.com/office/drawing/2014/main" id="{2DAB72CC-6C2A-FE60-97DA-24BCDC57E3CC}"/>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5516C2-A2F8-B8D8-4213-828AC0F69ECE}"/>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99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0190" y="1831976"/>
            <a:ext cx="5216260"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83007" y="1831976"/>
            <a:ext cx="5216259"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25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1789505"/>
            <a:ext cx="516069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651517"/>
            <a:ext cx="5160699"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52835" y="1789505"/>
            <a:ext cx="516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52837" y="2651517"/>
            <a:ext cx="516069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894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1609" y="295275"/>
            <a:ext cx="11281304" cy="933450"/>
          </a:xfrm>
        </p:spPr>
        <p:txBody>
          <a:bodyPr/>
          <a:lstStyle/>
          <a:p>
            <a:r>
              <a:rPr lang="en-US"/>
              <a:t>Click to edit Master title style</a:t>
            </a:r>
          </a:p>
        </p:txBody>
      </p:sp>
    </p:spTree>
    <p:extLst>
      <p:ext uri="{BB962C8B-B14F-4D97-AF65-F5344CB8AC3E}">
        <p14:creationId xmlns:p14="http://schemas.microsoft.com/office/powerpoint/2010/main" val="3269544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38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5621" y="831056"/>
            <a:ext cx="10905860" cy="3022600"/>
          </a:xfrm>
          <a:solidFill>
            <a:srgbClr val="336699"/>
          </a:solidFill>
        </p:spPr>
        <p:txBody>
          <a:bodyPr anchor="ctr">
            <a:normAutofit/>
          </a:bodyPr>
          <a:lstStyle>
            <a:lvl1pPr algn="ctr">
              <a:defRPr sz="3600" b="0" cap="none">
                <a:solidFill>
                  <a:schemeClr val="bg1"/>
                </a:solidFill>
              </a:defRPr>
            </a:lvl1pPr>
          </a:lstStyle>
          <a:p>
            <a:r>
              <a:rPr lang="en-US"/>
              <a:t>Click to edit Master title style</a:t>
            </a:r>
          </a:p>
        </p:txBody>
      </p:sp>
      <p:sp>
        <p:nvSpPr>
          <p:cNvPr id="23" name="Text Placeholder 9"/>
          <p:cNvSpPr>
            <a:spLocks noGrp="1"/>
          </p:cNvSpPr>
          <p:nvPr>
            <p:ph type="body" sz="quarter" idx="13"/>
          </p:nvPr>
        </p:nvSpPr>
        <p:spPr>
          <a:xfrm>
            <a:off x="1873344" y="3967956"/>
            <a:ext cx="9734166" cy="381000"/>
          </a:xfrm>
        </p:spPr>
        <p:txBody>
          <a:bodyPr anchor="ctr">
            <a:noAutofit/>
          </a:bodyPr>
          <a:lstStyle>
            <a:lvl1pPr marL="0" indent="0" algn="r">
              <a:buFontTx/>
              <a:buNone/>
              <a:defRPr sz="24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Box 19"/>
          <p:cNvSpPr txBox="1"/>
          <p:nvPr/>
        </p:nvSpPr>
        <p:spPr>
          <a:xfrm>
            <a:off x="907256" y="1133278"/>
            <a:ext cx="609600" cy="584776"/>
          </a:xfrm>
          <a:prstGeom prst="rect">
            <a:avLst/>
          </a:prstGeom>
        </p:spPr>
        <p:txBody>
          <a:bodyPr vert="horz" lIns="91440" tIns="45720" rIns="91440" bIns="45720" rtlCol="0" anchor="ctr">
            <a:noAutofit/>
          </a:bodyPr>
          <a:lstStyle/>
          <a:p>
            <a:pPr lvl="0"/>
            <a:r>
              <a:rPr lang="en-US" sz="11500" b="1" spc="-500" baseline="0">
                <a:ln w="3175" cmpd="sng">
                  <a:noFill/>
                </a:ln>
                <a:solidFill>
                  <a:schemeClr val="bg1"/>
                </a:solidFill>
                <a:effectLst/>
                <a:latin typeface="Gill Sans MT" panose="020B0502020104020203" pitchFamily="34" charset="0"/>
                <a:cs typeface="Arial" panose="020B0604020202020204" pitchFamily="34" charset="0"/>
              </a:rPr>
              <a:t>“</a:t>
            </a:r>
          </a:p>
        </p:txBody>
      </p:sp>
      <p:sp>
        <p:nvSpPr>
          <p:cNvPr id="22" name="TextBox 21"/>
          <p:cNvSpPr txBox="1"/>
          <p:nvPr/>
        </p:nvSpPr>
        <p:spPr>
          <a:xfrm>
            <a:off x="10843255" y="3371851"/>
            <a:ext cx="609600" cy="628119"/>
          </a:xfrm>
          <a:prstGeom prst="rect">
            <a:avLst/>
          </a:prstGeom>
        </p:spPr>
        <p:txBody>
          <a:bodyPr vert="horz" lIns="91440" tIns="45720" rIns="91440" bIns="45720" rtlCol="0" anchor="ctr">
            <a:noAutofit/>
          </a:bodyPr>
          <a:lstStyle/>
          <a:p>
            <a:pPr lvl="0"/>
            <a:r>
              <a:rPr lang="en-US" sz="11500" b="1" spc="-500" baseline="0">
                <a:ln w="3175" cmpd="sng">
                  <a:noFill/>
                </a:ln>
                <a:solidFill>
                  <a:schemeClr val="bg1"/>
                </a:solidFill>
                <a:latin typeface="Gill Sans MT" panose="020B0502020104020203" pitchFamily="34" charset="0"/>
              </a:rPr>
              <a:t>”</a:t>
            </a:r>
            <a:endParaRPr lang="en-US" sz="2800" b="1" spc="-500" baseline="0">
              <a:solidFill>
                <a:schemeClr val="bg1"/>
              </a:solidFill>
              <a:latin typeface="Gill Sans MT" panose="020B0502020104020203" pitchFamily="34" charset="0"/>
            </a:endParaRPr>
          </a:p>
        </p:txBody>
      </p:sp>
    </p:spTree>
    <p:extLst>
      <p:ext uri="{BB962C8B-B14F-4D97-AF65-F5344CB8AC3E}">
        <p14:creationId xmlns:p14="http://schemas.microsoft.com/office/powerpoint/2010/main" val="2789487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enter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F5E83A9F-4943-46E7-889C-87777598F311}" type="slidenum">
              <a:rPr lang="en-US" smtClean="0"/>
              <a:pPr/>
              <a:t>‹#›</a:t>
            </a:fld>
            <a:endParaRPr lang="en-US"/>
          </a:p>
        </p:txBody>
      </p:sp>
      <p:sp>
        <p:nvSpPr>
          <p:cNvPr id="6" name="Content Placeholder 2"/>
          <p:cNvSpPr>
            <a:spLocks noGrp="1"/>
          </p:cNvSpPr>
          <p:nvPr>
            <p:ph idx="1"/>
          </p:nvPr>
        </p:nvSpPr>
        <p:spPr>
          <a:xfrm>
            <a:off x="837229" y="1094606"/>
            <a:ext cx="10517545" cy="5082818"/>
          </a:xfrm>
        </p:spPr>
        <p:txBody>
          <a:bodyPr/>
          <a:lstStyle>
            <a:lvl1pPr marL="0" indent="0" algn="ctr">
              <a:buNone/>
              <a:defRPr/>
            </a:lvl1pPr>
            <a:lvl2pPr marL="442432" indent="0" algn="ctr">
              <a:buNone/>
              <a:defRPr/>
            </a:lvl2pPr>
            <a:lvl3pPr marL="884865" indent="0" algn="ctr">
              <a:buNone/>
              <a:defRPr/>
            </a:lvl3pPr>
            <a:lvl4pPr marL="1327297" indent="0" algn="ctr">
              <a:buNone/>
              <a:defRPr/>
            </a:lvl4pPr>
            <a:lvl5pPr marL="1769730" indent="0" algn="ctr">
              <a:buNone/>
              <a:defRPr/>
            </a:lvl5pPr>
          </a:lstStyle>
          <a:p>
            <a:pPr lvl="0"/>
            <a:r>
              <a:rPr lang="en-US"/>
              <a:t>Click to edit Master text styles</a:t>
            </a:r>
          </a:p>
        </p:txBody>
      </p:sp>
    </p:spTree>
    <p:extLst>
      <p:ext uri="{BB962C8B-B14F-4D97-AF65-F5344CB8AC3E}">
        <p14:creationId xmlns:p14="http://schemas.microsoft.com/office/powerpoint/2010/main" val="3643652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544C-0DA8-2DBD-B6DA-0A983818C478}"/>
              </a:ext>
            </a:extLst>
          </p:cNvPr>
          <p:cNvSpPr>
            <a:spLocks noGrp="1"/>
          </p:cNvSpPr>
          <p:nvPr>
            <p:ph type="ctrTitle"/>
          </p:nvPr>
        </p:nvSpPr>
        <p:spPr>
          <a:xfrm>
            <a:off x="1524000" y="1122363"/>
            <a:ext cx="9144000" cy="2387600"/>
          </a:xfrm>
          <a:prstGeom prst="rect">
            <a:avLst/>
          </a:prstGeom>
        </p:spPr>
        <p:txBody>
          <a:bodyPr anchor="b"/>
          <a:lstStyle>
            <a:lvl1pPr algn="ctr">
              <a:defRPr sz="48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6E44D4D-587A-50DB-D6B0-55C13B86F0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05584"/>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057E6725-D956-C988-C6FA-DBCADA1082F7}"/>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717A6-DBA1-9A41-804E-C92B77DF44BE}" type="slidenum">
              <a:rPr lang="en-US" smtClean="0">
                <a:latin typeface="Georgia" panose="02040502050405020303" pitchFamily="18" charset="0"/>
              </a:rPr>
              <a:pPr/>
              <a:t>‹#›</a:t>
            </a:fld>
            <a:endParaRPr lang="en-US">
              <a:latin typeface="Georgia" panose="02040502050405020303" pitchFamily="18" charset="0"/>
            </a:endParaRPr>
          </a:p>
        </p:txBody>
      </p:sp>
      <p:sp>
        <p:nvSpPr>
          <p:cNvPr id="5" name="Rectangle 4">
            <a:extLst>
              <a:ext uri="{FF2B5EF4-FFF2-40B4-BE49-F238E27FC236}">
                <a16:creationId xmlns:a16="http://schemas.microsoft.com/office/drawing/2014/main" id="{6513FE09-1E89-A7F7-D751-512D61F999D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3825C9-03B9-7930-1FAB-1C037B3F06F5}"/>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281E23-C6CD-63EB-E687-F95E013B2842}"/>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88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D0C6B-64CC-5C72-919D-F305AD34BD8A}"/>
              </a:ext>
            </a:extLst>
          </p:cNvPr>
          <p:cNvSpPr>
            <a:spLocks noGrp="1"/>
          </p:cNvSpPr>
          <p:nvPr>
            <p:ph idx="1"/>
          </p:nvPr>
        </p:nvSpPr>
        <p:spPr>
          <a:xfrm>
            <a:off x="838200" y="1825625"/>
            <a:ext cx="10515600" cy="4351338"/>
          </a:xfrm>
          <a:prstGeom prst="rect">
            <a:avLst/>
          </a:prstGeom>
        </p:spPr>
        <p:txBody>
          <a:bodyPr/>
          <a:lstStyle>
            <a:lvl1pPr>
              <a:defRPr>
                <a:solidFill>
                  <a:srgbClr val="789C4A"/>
                </a:solidFill>
                <a:latin typeface="Georgia" panose="02040502050405020303" pitchFamily="18" charset="0"/>
              </a:defRPr>
            </a:lvl1pPr>
            <a:lvl2pPr>
              <a:defRPr>
                <a:solidFill>
                  <a:schemeClr val="bg2">
                    <a:lumMod val="50000"/>
                  </a:schemeClr>
                </a:solidFill>
                <a:latin typeface="Georgia" panose="02040502050405020303" pitchFamily="18" charset="0"/>
              </a:defRPr>
            </a:lvl2pPr>
            <a:lvl3pPr>
              <a:defRPr>
                <a:solidFill>
                  <a:schemeClr val="bg2">
                    <a:lumMod val="50000"/>
                  </a:schemeClr>
                </a:solidFill>
                <a:latin typeface="Georgia" panose="02040502050405020303" pitchFamily="18" charset="0"/>
              </a:defRPr>
            </a:lvl3pPr>
            <a:lvl4pPr>
              <a:defRPr>
                <a:solidFill>
                  <a:schemeClr val="bg2">
                    <a:lumMod val="50000"/>
                  </a:schemeClr>
                </a:solidFill>
                <a:latin typeface="Georgia" panose="02040502050405020303" pitchFamily="18" charset="0"/>
              </a:defRPr>
            </a:lvl4pPr>
            <a:lvl5pPr>
              <a:defRPr>
                <a:solidFill>
                  <a:schemeClr val="bg2">
                    <a:lumMod val="50000"/>
                  </a:schemeClr>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1D2437-5073-6D57-B40D-EC303B6FD76E}"/>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A03A1-C52E-7152-72AF-87E7B0C11FD0}"/>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0B554C6-D2D1-D7F3-1C65-D989B95EE619}"/>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717A6-DBA1-9A41-804E-C92B77DF44BE}" type="slidenum">
              <a:rPr lang="en-US" smtClean="0">
                <a:latin typeface="Georgia" panose="02040502050405020303" pitchFamily="18" charset="0"/>
              </a:rPr>
              <a:pPr/>
              <a:t>‹#›</a:t>
            </a:fld>
            <a:endParaRPr lang="en-US">
              <a:latin typeface="Georgia" panose="02040502050405020303" pitchFamily="18" charset="0"/>
            </a:endParaRPr>
          </a:p>
        </p:txBody>
      </p:sp>
      <p:sp>
        <p:nvSpPr>
          <p:cNvPr id="10" name="Rectangle 9">
            <a:extLst>
              <a:ext uri="{FF2B5EF4-FFF2-40B4-BE49-F238E27FC236}">
                <a16:creationId xmlns:a16="http://schemas.microsoft.com/office/drawing/2014/main" id="{2DAB72CC-6C2A-FE60-97DA-24BCDC57E3CC}"/>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5516C2-A2F8-B8D8-4213-828AC0F69ECE}"/>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577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43EF0A-2632-D85F-9319-A29268F17540}"/>
              </a:ext>
            </a:extLst>
          </p:cNvPr>
          <p:cNvSpPr/>
          <p:nvPr userDrawn="1"/>
        </p:nvSpPr>
        <p:spPr>
          <a:xfrm>
            <a:off x="0" y="0"/>
            <a:ext cx="12192000" cy="5979975"/>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A3AC0-5A06-6E3E-F3C2-0801CD6A593C}"/>
              </a:ext>
            </a:extLst>
          </p:cNvPr>
          <p:cNvSpPr>
            <a:spLocks noGrp="1"/>
          </p:cNvSpPr>
          <p:nvPr>
            <p:ph type="title"/>
          </p:nvPr>
        </p:nvSpPr>
        <p:spPr>
          <a:xfrm>
            <a:off x="831850" y="1709738"/>
            <a:ext cx="10515600" cy="2852737"/>
          </a:xfrm>
          <a:prstGeom prst="rect">
            <a:avLst/>
          </a:prstGeom>
        </p:spPr>
        <p:txBody>
          <a:bodyPr anchor="b"/>
          <a:lstStyle>
            <a:lvl1pPr>
              <a:defRPr sz="48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C816EE88-509A-8A78-9C02-875240732B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45F3BE2D-FCEB-4D43-0467-985C5C2A94F1}"/>
              </a:ext>
            </a:extLst>
          </p:cNvPr>
          <p:cNvSpPr/>
          <p:nvPr userDrawn="1"/>
        </p:nvSpPr>
        <p:spPr>
          <a:xfrm>
            <a:off x="0" y="4959626"/>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1957E9-9D1E-9278-0B32-C626861CE559}"/>
              </a:ext>
            </a:extLst>
          </p:cNvPr>
          <p:cNvSpPr/>
          <p:nvPr userDrawn="1"/>
        </p:nvSpPr>
        <p:spPr>
          <a:xfrm>
            <a:off x="0" y="5928209"/>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EF3C8F8-7E37-C564-C326-75D49612F9E7}"/>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717A6-DBA1-9A41-804E-C92B77DF44BE}" type="slidenum">
              <a:rPr lang="en-US" smtClean="0">
                <a:solidFill>
                  <a:schemeClr val="bg1"/>
                </a:solidFill>
                <a:latin typeface="Georgia" panose="02040502050405020303" pitchFamily="18" charset="0"/>
              </a:rPr>
              <a:pPr/>
              <a:t>‹#›</a:t>
            </a:fld>
            <a:endParaRPr lang="en-US">
              <a:solidFill>
                <a:schemeClr val="bg1"/>
              </a:solidFill>
              <a:latin typeface="Georgia" panose="02040502050405020303" pitchFamily="18" charset="0"/>
            </a:endParaRPr>
          </a:p>
        </p:txBody>
      </p:sp>
    </p:spTree>
    <p:extLst>
      <p:ext uri="{BB962C8B-B14F-4D97-AF65-F5344CB8AC3E}">
        <p14:creationId xmlns:p14="http://schemas.microsoft.com/office/powerpoint/2010/main" val="411103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6A686-9770-D3A4-F784-C72C06AAA4AB}"/>
              </a:ext>
            </a:extLst>
          </p:cNvPr>
          <p:cNvPicPr>
            <a:picLocks noChangeAspect="1"/>
          </p:cNvPicPr>
          <p:nvPr userDrawn="1"/>
        </p:nvPicPr>
        <p:blipFill>
          <a:blip r:embed="rId2"/>
          <a:stretch>
            <a:fillRect/>
          </a:stretch>
        </p:blipFill>
        <p:spPr>
          <a:xfrm>
            <a:off x="-17117" y="6267726"/>
            <a:ext cx="12293098" cy="590274"/>
          </a:xfrm>
          <a:prstGeom prst="rect">
            <a:avLst/>
          </a:prstGeom>
        </p:spPr>
      </p:pic>
      <p:cxnSp>
        <p:nvCxnSpPr>
          <p:cNvPr id="8" name="Straight Connector 7">
            <a:extLst>
              <a:ext uri="{FF2B5EF4-FFF2-40B4-BE49-F238E27FC236}">
                <a16:creationId xmlns:a16="http://schemas.microsoft.com/office/drawing/2014/main" id="{060BDC62-D534-BD8F-4087-9161C62CB981}"/>
              </a:ext>
            </a:extLst>
          </p:cNvPr>
          <p:cNvCxnSpPr/>
          <p:nvPr userDrawn="1"/>
        </p:nvCxnSpPr>
        <p:spPr>
          <a:xfrm>
            <a:off x="616226" y="6379680"/>
            <a:ext cx="0" cy="488259"/>
          </a:xfrm>
          <a:prstGeom prst="line">
            <a:avLst/>
          </a:prstGeom>
          <a:ln w="28575">
            <a:solidFill>
              <a:srgbClr val="005584"/>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325941A-ECF7-5CFC-D9D6-03320F29CAC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DB55B1E-D93D-7CCE-E48B-7162FFA22526}"/>
              </a:ext>
            </a:extLst>
          </p:cNvPr>
          <p:cNvPicPr>
            <a:picLocks noChangeAspect="1"/>
          </p:cNvPicPr>
          <p:nvPr userDrawn="1"/>
        </p:nvPicPr>
        <p:blipFill>
          <a:blip r:embed="rId3"/>
          <a:stretch>
            <a:fillRect/>
          </a:stretch>
        </p:blipFill>
        <p:spPr>
          <a:xfrm>
            <a:off x="8153290" y="532019"/>
            <a:ext cx="2087218" cy="2087218"/>
          </a:xfrm>
          <a:prstGeom prst="rect">
            <a:avLst/>
          </a:prstGeom>
        </p:spPr>
      </p:pic>
      <p:pic>
        <p:nvPicPr>
          <p:cNvPr id="4" name="Picture 3" descr="A collage of a person&#10;&#10;Description automatically generated with low confidence">
            <a:extLst>
              <a:ext uri="{FF2B5EF4-FFF2-40B4-BE49-F238E27FC236}">
                <a16:creationId xmlns:a16="http://schemas.microsoft.com/office/drawing/2014/main" id="{C1BD3A7B-8FD2-F19B-AEE0-57500A349FCD}"/>
              </a:ext>
            </a:extLst>
          </p:cNvPr>
          <p:cNvPicPr>
            <a:picLocks noChangeAspect="1"/>
          </p:cNvPicPr>
          <p:nvPr userDrawn="1"/>
        </p:nvPicPr>
        <p:blipFill>
          <a:blip r:embed="rId4"/>
          <a:stretch>
            <a:fillRect/>
          </a:stretch>
        </p:blipFill>
        <p:spPr>
          <a:xfrm>
            <a:off x="0" y="13252"/>
            <a:ext cx="6147788" cy="6254474"/>
          </a:xfrm>
          <a:prstGeom prst="rect">
            <a:avLst/>
          </a:prstGeom>
        </p:spPr>
      </p:pic>
      <p:sp>
        <p:nvSpPr>
          <p:cNvPr id="12" name="Text Placeholder 11">
            <a:extLst>
              <a:ext uri="{FF2B5EF4-FFF2-40B4-BE49-F238E27FC236}">
                <a16:creationId xmlns:a16="http://schemas.microsoft.com/office/drawing/2014/main" id="{2725ED32-B89B-8D91-42E7-E99283810732}"/>
              </a:ext>
            </a:extLst>
          </p:cNvPr>
          <p:cNvSpPr>
            <a:spLocks noGrp="1"/>
          </p:cNvSpPr>
          <p:nvPr>
            <p:ph type="body" sz="quarter" idx="13"/>
          </p:nvPr>
        </p:nvSpPr>
        <p:spPr>
          <a:xfrm>
            <a:off x="6718195" y="3229564"/>
            <a:ext cx="4957408" cy="2763732"/>
          </a:xfrm>
          <a:prstGeom prst="rect">
            <a:avLst/>
          </a:prstGeom>
        </p:spPr>
        <p:txBody>
          <a:bodyPr/>
          <a:lstStyle>
            <a:lvl1pPr marL="0" indent="0" algn="ctr">
              <a:buFontTx/>
              <a:buNone/>
              <a:defRPr sz="4800" b="1">
                <a:solidFill>
                  <a:srgbClr val="789C4A"/>
                </a:solidFill>
                <a:latin typeface="Arial" panose="020B0604020202020204" pitchFamily="34" charset="0"/>
                <a:cs typeface="Arial" panose="020B0604020202020204" pitchFamily="34" charset="0"/>
              </a:defRPr>
            </a:lvl1pPr>
            <a:lvl2pPr marL="457200" indent="0" algn="ctr">
              <a:buFont typeface="Arial" panose="020B0604020202020204" pitchFamily="34" charset="0"/>
              <a:buNone/>
              <a:defRPr b="1">
                <a:solidFill>
                  <a:srgbClr val="789C4A"/>
                </a:solidFill>
                <a:latin typeface="Arial" panose="020B0604020202020204" pitchFamily="34" charset="0"/>
                <a:cs typeface="Arial" panose="020B0604020202020204" pitchFamily="34" charset="0"/>
              </a:defRPr>
            </a:lvl2pPr>
            <a:lvl3pPr marL="914400" indent="0">
              <a:buFontTx/>
              <a:buNone/>
              <a:defRPr b="1">
                <a:solidFill>
                  <a:srgbClr val="789C4A"/>
                </a:solidFill>
                <a:latin typeface="Arial" panose="020B0604020202020204" pitchFamily="34" charset="0"/>
                <a:cs typeface="Arial" panose="020B0604020202020204" pitchFamily="34" charset="0"/>
              </a:defRPr>
            </a:lvl3pPr>
            <a:lvl4pPr marL="1371600" indent="0">
              <a:buFontTx/>
              <a:buNone/>
              <a:defRPr b="1">
                <a:solidFill>
                  <a:srgbClr val="789C4A"/>
                </a:solidFill>
                <a:latin typeface="Arial" panose="020B0604020202020204" pitchFamily="34" charset="0"/>
                <a:cs typeface="Arial" panose="020B0604020202020204" pitchFamily="34" charset="0"/>
              </a:defRPr>
            </a:lvl4pPr>
            <a:lvl5pPr marL="1828800" indent="0">
              <a:buFontTx/>
              <a:buNone/>
              <a:defRPr b="1">
                <a:solidFill>
                  <a:srgbClr val="789C4A"/>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0645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43EF0A-2632-D85F-9319-A29268F17540}"/>
              </a:ext>
            </a:extLst>
          </p:cNvPr>
          <p:cNvSpPr/>
          <p:nvPr userDrawn="1"/>
        </p:nvSpPr>
        <p:spPr>
          <a:xfrm>
            <a:off x="0" y="-19456"/>
            <a:ext cx="12192000" cy="5979975"/>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A3AC0-5A06-6E3E-F3C2-0801CD6A593C}"/>
              </a:ext>
            </a:extLst>
          </p:cNvPr>
          <p:cNvSpPr>
            <a:spLocks noGrp="1"/>
          </p:cNvSpPr>
          <p:nvPr>
            <p:ph type="title"/>
          </p:nvPr>
        </p:nvSpPr>
        <p:spPr>
          <a:xfrm>
            <a:off x="831850" y="1709738"/>
            <a:ext cx="10515600" cy="2852737"/>
          </a:xfrm>
          <a:prstGeom prst="rect">
            <a:avLst/>
          </a:prstGeom>
        </p:spPr>
        <p:txBody>
          <a:bodyPr anchor="b"/>
          <a:lstStyle>
            <a:lvl1pPr>
              <a:defRPr sz="48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C816EE88-509A-8A78-9C02-875240732B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45F3BE2D-FCEB-4D43-0467-985C5C2A94F1}"/>
              </a:ext>
            </a:extLst>
          </p:cNvPr>
          <p:cNvSpPr/>
          <p:nvPr userDrawn="1"/>
        </p:nvSpPr>
        <p:spPr>
          <a:xfrm>
            <a:off x="0" y="4959626"/>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1957E9-9D1E-9278-0B32-C626861CE559}"/>
              </a:ext>
            </a:extLst>
          </p:cNvPr>
          <p:cNvSpPr/>
          <p:nvPr userDrawn="1"/>
        </p:nvSpPr>
        <p:spPr>
          <a:xfrm>
            <a:off x="0" y="5928209"/>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EF3C8F8-7E37-C564-C326-75D49612F9E7}"/>
              </a:ext>
            </a:extLst>
          </p:cNvPr>
          <p:cNvSpPr txBox="1">
            <a:spLocks/>
          </p:cNvSpPr>
          <p:nvPr userDrawn="1"/>
        </p:nvSpPr>
        <p:spPr>
          <a:xfrm>
            <a:off x="0" y="6369741"/>
            <a:ext cx="616220" cy="365125"/>
          </a:xfrm>
          <a:prstGeom prst="rect">
            <a:avLst/>
          </a:prstGeom>
        </p:spPr>
        <p:txBody>
          <a:bodyPr/>
          <a:lstStyle>
            <a:defPPr>
              <a:defRPr lang="en-US"/>
            </a:defPPr>
            <a:lvl1pPr marL="0" algn="ctr" defTabSz="914400" rtl="0" eaLnBrk="1" latinLnBrk="0" hangingPunct="1">
              <a:defRPr sz="1800" kern="1200">
                <a:solidFill>
                  <a:srgbClr val="00558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717A6-DBA1-9A41-804E-C92B77DF44BE}" type="slidenum">
              <a:rPr lang="en-US" smtClean="0">
                <a:solidFill>
                  <a:schemeClr val="bg1"/>
                </a:solidFill>
                <a:latin typeface="Georgia" panose="02040502050405020303" pitchFamily="18" charset="0"/>
              </a:rPr>
              <a:pPr/>
              <a:t>‹#›</a:t>
            </a:fld>
            <a:endParaRPr lang="en-US">
              <a:solidFill>
                <a:schemeClr val="bg1"/>
              </a:solidFill>
              <a:latin typeface="Georgia" panose="02040502050405020303" pitchFamily="18" charset="0"/>
            </a:endParaRPr>
          </a:p>
        </p:txBody>
      </p:sp>
    </p:spTree>
    <p:extLst>
      <p:ext uri="{BB962C8B-B14F-4D97-AF65-F5344CB8AC3E}">
        <p14:creationId xmlns:p14="http://schemas.microsoft.com/office/powerpoint/2010/main" val="3157738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6A686-9770-D3A4-F784-C72C06AAA4AB}"/>
              </a:ext>
            </a:extLst>
          </p:cNvPr>
          <p:cNvPicPr>
            <a:picLocks noChangeAspect="1"/>
          </p:cNvPicPr>
          <p:nvPr userDrawn="1"/>
        </p:nvPicPr>
        <p:blipFill>
          <a:blip r:embed="rId2"/>
          <a:stretch>
            <a:fillRect/>
          </a:stretch>
        </p:blipFill>
        <p:spPr>
          <a:xfrm>
            <a:off x="-17117" y="6267726"/>
            <a:ext cx="12293098" cy="590274"/>
          </a:xfrm>
          <a:prstGeom prst="rect">
            <a:avLst/>
          </a:prstGeom>
        </p:spPr>
      </p:pic>
      <p:cxnSp>
        <p:nvCxnSpPr>
          <p:cNvPr id="8" name="Straight Connector 7">
            <a:extLst>
              <a:ext uri="{FF2B5EF4-FFF2-40B4-BE49-F238E27FC236}">
                <a16:creationId xmlns:a16="http://schemas.microsoft.com/office/drawing/2014/main" id="{060BDC62-D534-BD8F-4087-9161C62CB981}"/>
              </a:ext>
            </a:extLst>
          </p:cNvPr>
          <p:cNvCxnSpPr/>
          <p:nvPr userDrawn="1"/>
        </p:nvCxnSpPr>
        <p:spPr>
          <a:xfrm>
            <a:off x="616226" y="6379680"/>
            <a:ext cx="0" cy="488259"/>
          </a:xfrm>
          <a:prstGeom prst="line">
            <a:avLst/>
          </a:prstGeom>
          <a:ln w="28575">
            <a:solidFill>
              <a:srgbClr val="005584"/>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325941A-ECF7-5CFC-D9D6-03320F29CAC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DB55B1E-D93D-7CCE-E48B-7162FFA22526}"/>
              </a:ext>
            </a:extLst>
          </p:cNvPr>
          <p:cNvPicPr>
            <a:picLocks noChangeAspect="1"/>
          </p:cNvPicPr>
          <p:nvPr userDrawn="1"/>
        </p:nvPicPr>
        <p:blipFill>
          <a:blip r:embed="rId3"/>
          <a:stretch>
            <a:fillRect/>
          </a:stretch>
        </p:blipFill>
        <p:spPr>
          <a:xfrm>
            <a:off x="5128590" y="532019"/>
            <a:ext cx="2087218" cy="2087218"/>
          </a:xfrm>
          <a:prstGeom prst="rect">
            <a:avLst/>
          </a:prstGeom>
        </p:spPr>
      </p:pic>
      <p:sp>
        <p:nvSpPr>
          <p:cNvPr id="10" name="Text Placeholder 9">
            <a:extLst>
              <a:ext uri="{FF2B5EF4-FFF2-40B4-BE49-F238E27FC236}">
                <a16:creationId xmlns:a16="http://schemas.microsoft.com/office/drawing/2014/main" id="{3720A1E0-1E14-311A-367C-6B92B2DAA74E}"/>
              </a:ext>
            </a:extLst>
          </p:cNvPr>
          <p:cNvSpPr>
            <a:spLocks noGrp="1"/>
          </p:cNvSpPr>
          <p:nvPr>
            <p:ph type="body" sz="quarter" idx="13"/>
          </p:nvPr>
        </p:nvSpPr>
        <p:spPr>
          <a:xfrm>
            <a:off x="927100" y="3037714"/>
            <a:ext cx="10337800" cy="2940050"/>
          </a:xfrm>
          <a:prstGeom prst="rect">
            <a:avLst/>
          </a:prstGeom>
        </p:spPr>
        <p:txBody>
          <a:bodyPr/>
          <a:lstStyle>
            <a:lvl1pPr marL="0" indent="0" algn="ctr">
              <a:buNone/>
              <a:defRPr sz="4800" b="1">
                <a:solidFill>
                  <a:srgbClr val="789C4A"/>
                </a:solidFill>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99227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BD914B-C582-2111-BEAE-4260E9D6BF1E}"/>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6C8830-8C09-5C6F-23FC-F2C0E7095D12}"/>
              </a:ext>
            </a:extLst>
          </p:cNvPr>
          <p:cNvSpPr>
            <a:spLocks noGrp="1"/>
          </p:cNvSpPr>
          <p:nvPr>
            <p:ph sz="half" idx="2"/>
          </p:nvPr>
        </p:nvSpPr>
        <p:spPr>
          <a:xfrm>
            <a:off x="839788" y="2505075"/>
            <a:ext cx="5157787" cy="3684588"/>
          </a:xfrm>
          <a:prstGeom prst="rect">
            <a:avLst/>
          </a:prstGeom>
        </p:spPr>
        <p:txBody>
          <a:bodyPr/>
          <a:lstStyle>
            <a:lvl1pPr>
              <a:defRPr sz="2400">
                <a:solidFill>
                  <a:srgbClr val="005584"/>
                </a:solidFill>
                <a:latin typeface="Georgia" panose="02040502050405020303" pitchFamily="18" charset="0"/>
              </a:defRPr>
            </a:lvl1pPr>
            <a:lvl2pPr>
              <a:defRPr>
                <a:solidFill>
                  <a:srgbClr val="005584"/>
                </a:solidFill>
                <a:latin typeface="Georgia" panose="02040502050405020303" pitchFamily="18" charset="0"/>
              </a:defRPr>
            </a:lvl2pPr>
            <a:lvl3pPr>
              <a:defRPr>
                <a:solidFill>
                  <a:srgbClr val="005584"/>
                </a:solidFill>
                <a:latin typeface="Georgia" panose="02040502050405020303" pitchFamily="18" charset="0"/>
              </a:defRPr>
            </a:lvl3pPr>
            <a:lvl4pPr>
              <a:defRPr>
                <a:solidFill>
                  <a:srgbClr val="005584"/>
                </a:solidFill>
                <a:latin typeface="Georgia" panose="02040502050405020303" pitchFamily="18" charset="0"/>
              </a:defRPr>
            </a:lvl4pPr>
            <a:lvl5pPr>
              <a:defRPr>
                <a:solidFill>
                  <a:srgbClr val="005584"/>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05B78-974E-44F4-FA11-9CA93FD742F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6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A7023-1906-3FB3-D6C7-3029800C1194}"/>
              </a:ext>
            </a:extLst>
          </p:cNvPr>
          <p:cNvSpPr>
            <a:spLocks noGrp="1"/>
          </p:cNvSpPr>
          <p:nvPr>
            <p:ph sz="quarter" idx="4"/>
          </p:nvPr>
        </p:nvSpPr>
        <p:spPr>
          <a:xfrm>
            <a:off x="6172200" y="2505075"/>
            <a:ext cx="5183188" cy="3684588"/>
          </a:xfrm>
          <a:prstGeom prst="rect">
            <a:avLst/>
          </a:prstGeom>
        </p:spPr>
        <p:txBody>
          <a:bodyPr/>
          <a:lstStyle>
            <a:lvl1pPr>
              <a:defRPr sz="2400">
                <a:solidFill>
                  <a:srgbClr val="005584"/>
                </a:solidFill>
                <a:latin typeface="Georgia" panose="02040502050405020303" pitchFamily="18" charset="0"/>
              </a:defRPr>
            </a:lvl1pPr>
            <a:lvl2pPr>
              <a:defRPr>
                <a:solidFill>
                  <a:srgbClr val="005584"/>
                </a:solidFill>
                <a:latin typeface="Georgia" panose="02040502050405020303" pitchFamily="18" charset="0"/>
              </a:defRPr>
            </a:lvl2pPr>
            <a:lvl3pPr>
              <a:defRPr>
                <a:solidFill>
                  <a:srgbClr val="005584"/>
                </a:solidFill>
                <a:latin typeface="Georgia" panose="02040502050405020303" pitchFamily="18" charset="0"/>
              </a:defRPr>
            </a:lvl3pPr>
            <a:lvl4pPr>
              <a:defRPr>
                <a:solidFill>
                  <a:srgbClr val="005584"/>
                </a:solidFill>
                <a:latin typeface="Georgia" panose="02040502050405020303" pitchFamily="18" charset="0"/>
              </a:defRPr>
            </a:lvl4pPr>
            <a:lvl5pPr>
              <a:defRPr>
                <a:solidFill>
                  <a:srgbClr val="005584"/>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D2A3185-FED7-E37B-71C3-82ED1EBB4D60}"/>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0B78D17-B8AC-D8BF-9134-B47E4DE35E69}"/>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9CC7FEC4-724F-D5FE-AF25-BE9739463E95}"/>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3B0605-6098-3B41-B0AF-893BBE1D048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9AC0F224-E0ED-35E8-9A12-E6958A29176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3382288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07E1-DAED-524E-6013-6596B11BC137}"/>
              </a:ext>
            </a:extLst>
          </p:cNvPr>
          <p:cNvSpPr>
            <a:spLocks noGrp="1"/>
          </p:cNvSpPr>
          <p:nvPr>
            <p:ph type="title"/>
          </p:nvPr>
        </p:nvSpPr>
        <p:spPr>
          <a:xfrm>
            <a:off x="839788" y="1108213"/>
            <a:ext cx="5471560" cy="1600200"/>
          </a:xfrm>
          <a:prstGeom prst="rect">
            <a:avLst/>
          </a:prstGeom>
        </p:spPr>
        <p:txBody>
          <a:bodyPr anchor="b"/>
          <a:lstStyle>
            <a:lvl1pPr>
              <a:defRPr sz="2800" b="1">
                <a:solidFill>
                  <a:srgbClr val="789C4A"/>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4B1952B-3B3D-6517-A121-17C1C6985C7B}"/>
              </a:ext>
            </a:extLst>
          </p:cNvPr>
          <p:cNvSpPr>
            <a:spLocks noGrp="1"/>
          </p:cNvSpPr>
          <p:nvPr>
            <p:ph type="pic" idx="1"/>
          </p:nvPr>
        </p:nvSpPr>
        <p:spPr>
          <a:xfrm>
            <a:off x="6798365"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C189E-CB8F-0E2F-9095-8DD0B9549DDB}"/>
              </a:ext>
            </a:extLst>
          </p:cNvPr>
          <p:cNvSpPr>
            <a:spLocks noGrp="1"/>
          </p:cNvSpPr>
          <p:nvPr>
            <p:ph type="body" sz="half" idx="2"/>
          </p:nvPr>
        </p:nvSpPr>
        <p:spPr>
          <a:xfrm>
            <a:off x="839788" y="2708413"/>
            <a:ext cx="5471560" cy="3811588"/>
          </a:xfrm>
          <a:prstGeom prst="rect">
            <a:avLst/>
          </a:prstGeom>
        </p:spPr>
        <p:txBody>
          <a:bodyPr/>
          <a:lstStyle>
            <a:lvl1pPr marL="0" indent="0">
              <a:buNone/>
              <a:defRPr sz="1800">
                <a:solidFill>
                  <a:srgbClr val="005584"/>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ED25EBAA-0C0B-30E8-4283-76299DC56841}"/>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009A2D-C08B-AB7E-A01D-7E5972A774CF}"/>
              </a:ext>
            </a:extLst>
          </p:cNvPr>
          <p:cNvSpPr/>
          <p:nvPr userDrawn="1"/>
        </p:nvSpPr>
        <p:spPr>
          <a:xfrm>
            <a:off x="0" y="9939"/>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8A81B-F8E0-2977-F806-51B76CB599BC}"/>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F2EE26-8757-144D-575F-9E0CB1C9653E}"/>
              </a:ext>
            </a:extLst>
          </p:cNvPr>
          <p:cNvSpPr txBox="1">
            <a:spLocks/>
          </p:cNvSpPr>
          <p:nvPr userDrawn="1"/>
        </p:nvSpPr>
        <p:spPr>
          <a:xfrm>
            <a:off x="838200" y="218661"/>
            <a:ext cx="10515600" cy="811627"/>
          </a:xfrm>
          <a:prstGeom prst="rect">
            <a:avLst/>
          </a:prstGeom>
        </p:spPr>
        <p:txBody>
          <a:bodyPr/>
          <a:lst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DEFAB9E2-D45C-D20D-BB57-82BFBDB66580}"/>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3005030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25F838-A02F-C8DA-D252-7E513CA7007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4B9586-346C-78EE-8809-3987818494A4}"/>
              </a:ext>
            </a:extLst>
          </p:cNvPr>
          <p:cNvSpPr/>
          <p:nvPr userDrawn="1"/>
        </p:nvSpPr>
        <p:spPr>
          <a:xfrm>
            <a:off x="0" y="29335"/>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713411-9E99-5111-837A-5FDF250B5E1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36D7C44-296A-8990-53BB-5D082938D0B8}"/>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9" name="Picture Placeholder 2">
            <a:extLst>
              <a:ext uri="{FF2B5EF4-FFF2-40B4-BE49-F238E27FC236}">
                <a16:creationId xmlns:a16="http://schemas.microsoft.com/office/drawing/2014/main" id="{E504920A-A7A3-687B-0DEA-A9F48CB8044C}"/>
              </a:ext>
            </a:extLst>
          </p:cNvPr>
          <p:cNvSpPr>
            <a:spLocks noGrp="1"/>
          </p:cNvSpPr>
          <p:nvPr>
            <p:ph type="pic" idx="1"/>
          </p:nvPr>
        </p:nvSpPr>
        <p:spPr>
          <a:xfrm>
            <a:off x="6798365"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70660219-B461-A5B6-BCD6-B2C23469ED3D}"/>
              </a:ext>
            </a:extLst>
          </p:cNvPr>
          <p:cNvSpPr>
            <a:spLocks noGrp="1"/>
          </p:cNvSpPr>
          <p:nvPr>
            <p:ph type="pic" idx="13"/>
          </p:nvPr>
        </p:nvSpPr>
        <p:spPr>
          <a:xfrm>
            <a:off x="1379088"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29F6056F-263B-B617-21BC-F0C22DA7AF4C}"/>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4057282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25F838-A02F-C8DA-D252-7E513CA7007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4B9586-346C-78EE-8809-3987818494A4}"/>
              </a:ext>
            </a:extLst>
          </p:cNvPr>
          <p:cNvSpPr/>
          <p:nvPr userDrawn="1"/>
        </p:nvSpPr>
        <p:spPr>
          <a:xfrm>
            <a:off x="0" y="29335"/>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713411-9E99-5111-837A-5FDF250B5E1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36D7C44-296A-8990-53BB-5D082938D0B8}"/>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29F6056F-263B-B617-21BC-F0C22DA7AF4C}"/>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
        <p:nvSpPr>
          <p:cNvPr id="2" name="Rectangle 1">
            <a:extLst>
              <a:ext uri="{FF2B5EF4-FFF2-40B4-BE49-F238E27FC236}">
                <a16:creationId xmlns:a16="http://schemas.microsoft.com/office/drawing/2014/main" id="{FADD4A7B-F8B2-9BAB-80A3-037D6E593F9D}"/>
              </a:ext>
            </a:extLst>
          </p:cNvPr>
          <p:cNvSpPr/>
          <p:nvPr userDrawn="1"/>
        </p:nvSpPr>
        <p:spPr>
          <a:xfrm>
            <a:off x="6768790" y="1507090"/>
            <a:ext cx="4873625" cy="4873625"/>
          </a:xfrm>
          <a:prstGeom prst="rect">
            <a:avLst/>
          </a:prstGeom>
          <a:solidFill>
            <a:srgbClr val="005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A5754AD8-E7E5-D9D3-2F7F-014A0AA996FD}"/>
              </a:ext>
            </a:extLst>
          </p:cNvPr>
          <p:cNvSpPr>
            <a:spLocks noGrp="1"/>
          </p:cNvSpPr>
          <p:nvPr>
            <p:ph type="body" sz="half" idx="2"/>
          </p:nvPr>
        </p:nvSpPr>
        <p:spPr>
          <a:xfrm>
            <a:off x="839788" y="2708413"/>
            <a:ext cx="5471560" cy="3811588"/>
          </a:xfrm>
          <a:prstGeom prst="rect">
            <a:avLst/>
          </a:prstGeom>
        </p:spPr>
        <p:txBody>
          <a:bodyPr/>
          <a:lstStyle>
            <a:lvl1pPr marL="0" indent="0">
              <a:buNone/>
              <a:defRPr sz="1800">
                <a:solidFill>
                  <a:srgbClr val="005584"/>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996E485D-4517-E9CE-78C3-7376E91D2C7F}"/>
              </a:ext>
            </a:extLst>
          </p:cNvPr>
          <p:cNvSpPr>
            <a:spLocks noGrp="1"/>
          </p:cNvSpPr>
          <p:nvPr>
            <p:ph type="body" sz="half" idx="13"/>
          </p:nvPr>
        </p:nvSpPr>
        <p:spPr>
          <a:xfrm>
            <a:off x="7081024" y="1905483"/>
            <a:ext cx="4271188" cy="3811588"/>
          </a:xfrm>
          <a:prstGeom prst="rect">
            <a:avLst/>
          </a:prstGeom>
        </p:spPr>
        <p:txBody>
          <a:bodyPr/>
          <a:lstStyle>
            <a:lvl1pPr marL="0" indent="0" algn="ctr">
              <a:buNone/>
              <a:defRPr sz="1800" i="1">
                <a:solidFill>
                  <a:schemeClr val="bg1"/>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12D6FD5-3F6C-4FCD-001A-1DE46F2DF787}"/>
              </a:ext>
            </a:extLst>
          </p:cNvPr>
          <p:cNvSpPr>
            <a:spLocks noGrp="1"/>
          </p:cNvSpPr>
          <p:nvPr>
            <p:ph type="body" sz="quarter" idx="14"/>
          </p:nvPr>
        </p:nvSpPr>
        <p:spPr>
          <a:xfrm>
            <a:off x="838200" y="2109788"/>
            <a:ext cx="5471560" cy="598625"/>
          </a:xfrm>
          <a:prstGeom prst="rect">
            <a:avLst/>
          </a:prstGeom>
        </p:spPr>
        <p:txBody>
          <a:bodyPr/>
          <a:lstStyle>
            <a:lvl1pPr marL="0" indent="0">
              <a:buNone/>
              <a:defRPr sz="2800" b="1">
                <a:solidFill>
                  <a:srgbClr val="789C4A"/>
                </a:solidFill>
                <a:latin typeface="Arial" panose="020B0604020202020204" pitchFamily="34" charset="0"/>
                <a:cs typeface="Arial" panose="020B0604020202020204" pitchFamily="34" charset="0"/>
              </a:defRPr>
            </a:lvl1pPr>
            <a:lvl2pPr marL="457200" indent="0">
              <a:buNone/>
              <a:defRPr sz="2800" b="1">
                <a:solidFill>
                  <a:srgbClr val="789C4A"/>
                </a:solidFill>
                <a:latin typeface="Arial" panose="020B0604020202020204" pitchFamily="34" charset="0"/>
                <a:cs typeface="Arial" panose="020B0604020202020204" pitchFamily="34" charset="0"/>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67005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6A686-9770-D3A4-F784-C72C06AAA4AB}"/>
              </a:ext>
            </a:extLst>
          </p:cNvPr>
          <p:cNvPicPr>
            <a:picLocks noChangeAspect="1"/>
          </p:cNvPicPr>
          <p:nvPr userDrawn="1"/>
        </p:nvPicPr>
        <p:blipFill>
          <a:blip r:embed="rId2"/>
          <a:stretch>
            <a:fillRect/>
          </a:stretch>
        </p:blipFill>
        <p:spPr>
          <a:xfrm>
            <a:off x="-17117" y="6267726"/>
            <a:ext cx="12293098" cy="590274"/>
          </a:xfrm>
          <a:prstGeom prst="rect">
            <a:avLst/>
          </a:prstGeom>
        </p:spPr>
      </p:pic>
      <p:cxnSp>
        <p:nvCxnSpPr>
          <p:cNvPr id="8" name="Straight Connector 7">
            <a:extLst>
              <a:ext uri="{FF2B5EF4-FFF2-40B4-BE49-F238E27FC236}">
                <a16:creationId xmlns:a16="http://schemas.microsoft.com/office/drawing/2014/main" id="{060BDC62-D534-BD8F-4087-9161C62CB981}"/>
              </a:ext>
            </a:extLst>
          </p:cNvPr>
          <p:cNvCxnSpPr/>
          <p:nvPr userDrawn="1"/>
        </p:nvCxnSpPr>
        <p:spPr>
          <a:xfrm>
            <a:off x="616226" y="6379680"/>
            <a:ext cx="0" cy="488259"/>
          </a:xfrm>
          <a:prstGeom prst="line">
            <a:avLst/>
          </a:prstGeom>
          <a:ln w="28575">
            <a:solidFill>
              <a:srgbClr val="005584"/>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325941A-ECF7-5CFC-D9D6-03320F29CAC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DB55B1E-D93D-7CCE-E48B-7162FFA22526}"/>
              </a:ext>
            </a:extLst>
          </p:cNvPr>
          <p:cNvPicPr>
            <a:picLocks noChangeAspect="1"/>
          </p:cNvPicPr>
          <p:nvPr userDrawn="1"/>
        </p:nvPicPr>
        <p:blipFill>
          <a:blip r:embed="rId3"/>
          <a:stretch>
            <a:fillRect/>
          </a:stretch>
        </p:blipFill>
        <p:spPr>
          <a:xfrm>
            <a:off x="8153290" y="532019"/>
            <a:ext cx="2087218" cy="2087218"/>
          </a:xfrm>
          <a:prstGeom prst="rect">
            <a:avLst/>
          </a:prstGeom>
        </p:spPr>
      </p:pic>
      <p:pic>
        <p:nvPicPr>
          <p:cNvPr id="4" name="Picture 3" descr="A collage of a person&#10;&#10;Description automatically generated with low confidence">
            <a:extLst>
              <a:ext uri="{FF2B5EF4-FFF2-40B4-BE49-F238E27FC236}">
                <a16:creationId xmlns:a16="http://schemas.microsoft.com/office/drawing/2014/main" id="{C1BD3A7B-8FD2-F19B-AEE0-57500A349FCD}"/>
              </a:ext>
            </a:extLst>
          </p:cNvPr>
          <p:cNvPicPr>
            <a:picLocks noChangeAspect="1"/>
          </p:cNvPicPr>
          <p:nvPr userDrawn="1"/>
        </p:nvPicPr>
        <p:blipFill>
          <a:blip r:embed="rId4"/>
          <a:stretch>
            <a:fillRect/>
          </a:stretch>
        </p:blipFill>
        <p:spPr>
          <a:xfrm>
            <a:off x="0" y="13252"/>
            <a:ext cx="6147788" cy="6254474"/>
          </a:xfrm>
          <a:prstGeom prst="rect">
            <a:avLst/>
          </a:prstGeom>
        </p:spPr>
      </p:pic>
      <p:sp>
        <p:nvSpPr>
          <p:cNvPr id="12" name="Text Placeholder 11">
            <a:extLst>
              <a:ext uri="{FF2B5EF4-FFF2-40B4-BE49-F238E27FC236}">
                <a16:creationId xmlns:a16="http://schemas.microsoft.com/office/drawing/2014/main" id="{2725ED32-B89B-8D91-42E7-E99283810732}"/>
              </a:ext>
            </a:extLst>
          </p:cNvPr>
          <p:cNvSpPr>
            <a:spLocks noGrp="1"/>
          </p:cNvSpPr>
          <p:nvPr>
            <p:ph type="body" sz="quarter" idx="13"/>
          </p:nvPr>
        </p:nvSpPr>
        <p:spPr>
          <a:xfrm>
            <a:off x="6718195" y="3229564"/>
            <a:ext cx="4957408" cy="2763732"/>
          </a:xfrm>
          <a:prstGeom prst="rect">
            <a:avLst/>
          </a:prstGeom>
        </p:spPr>
        <p:txBody>
          <a:bodyPr/>
          <a:lstStyle>
            <a:lvl1pPr marL="0" indent="0" algn="ctr">
              <a:buFontTx/>
              <a:buNone/>
              <a:defRPr sz="4800" b="1">
                <a:solidFill>
                  <a:srgbClr val="789C4A"/>
                </a:solidFill>
                <a:latin typeface="Arial" panose="020B0604020202020204" pitchFamily="34" charset="0"/>
                <a:cs typeface="Arial" panose="020B0604020202020204" pitchFamily="34" charset="0"/>
              </a:defRPr>
            </a:lvl1pPr>
            <a:lvl2pPr marL="457200" indent="0" algn="ctr">
              <a:buFont typeface="Arial" panose="020B0604020202020204" pitchFamily="34" charset="0"/>
              <a:buNone/>
              <a:defRPr b="1">
                <a:solidFill>
                  <a:srgbClr val="789C4A"/>
                </a:solidFill>
                <a:latin typeface="Arial" panose="020B0604020202020204" pitchFamily="34" charset="0"/>
                <a:cs typeface="Arial" panose="020B0604020202020204" pitchFamily="34" charset="0"/>
              </a:defRPr>
            </a:lvl2pPr>
            <a:lvl3pPr marL="914400" indent="0">
              <a:buFontTx/>
              <a:buNone/>
              <a:defRPr b="1">
                <a:solidFill>
                  <a:srgbClr val="789C4A"/>
                </a:solidFill>
                <a:latin typeface="Arial" panose="020B0604020202020204" pitchFamily="34" charset="0"/>
                <a:cs typeface="Arial" panose="020B0604020202020204" pitchFamily="34" charset="0"/>
              </a:defRPr>
            </a:lvl3pPr>
            <a:lvl4pPr marL="1371600" indent="0">
              <a:buFontTx/>
              <a:buNone/>
              <a:defRPr b="1">
                <a:solidFill>
                  <a:srgbClr val="789C4A"/>
                </a:solidFill>
                <a:latin typeface="Arial" panose="020B0604020202020204" pitchFamily="34" charset="0"/>
                <a:cs typeface="Arial" panose="020B0604020202020204" pitchFamily="34" charset="0"/>
              </a:defRPr>
            </a:lvl4pPr>
            <a:lvl5pPr marL="1828800" indent="0">
              <a:buFontTx/>
              <a:buNone/>
              <a:defRPr b="1">
                <a:solidFill>
                  <a:srgbClr val="789C4A"/>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0615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6A686-9770-D3A4-F784-C72C06AAA4AB}"/>
              </a:ext>
            </a:extLst>
          </p:cNvPr>
          <p:cNvPicPr>
            <a:picLocks noChangeAspect="1"/>
          </p:cNvPicPr>
          <p:nvPr userDrawn="1"/>
        </p:nvPicPr>
        <p:blipFill>
          <a:blip r:embed="rId2"/>
          <a:stretch>
            <a:fillRect/>
          </a:stretch>
        </p:blipFill>
        <p:spPr>
          <a:xfrm>
            <a:off x="-17117" y="6267726"/>
            <a:ext cx="12293098" cy="590274"/>
          </a:xfrm>
          <a:prstGeom prst="rect">
            <a:avLst/>
          </a:prstGeom>
        </p:spPr>
      </p:pic>
      <p:cxnSp>
        <p:nvCxnSpPr>
          <p:cNvPr id="8" name="Straight Connector 7">
            <a:extLst>
              <a:ext uri="{FF2B5EF4-FFF2-40B4-BE49-F238E27FC236}">
                <a16:creationId xmlns:a16="http://schemas.microsoft.com/office/drawing/2014/main" id="{060BDC62-D534-BD8F-4087-9161C62CB981}"/>
              </a:ext>
            </a:extLst>
          </p:cNvPr>
          <p:cNvCxnSpPr/>
          <p:nvPr userDrawn="1"/>
        </p:nvCxnSpPr>
        <p:spPr>
          <a:xfrm>
            <a:off x="616226" y="6379680"/>
            <a:ext cx="0" cy="488259"/>
          </a:xfrm>
          <a:prstGeom prst="line">
            <a:avLst/>
          </a:prstGeom>
          <a:ln w="28575">
            <a:solidFill>
              <a:srgbClr val="005584"/>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325941A-ECF7-5CFC-D9D6-03320F29CAC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DB55B1E-D93D-7CCE-E48B-7162FFA22526}"/>
              </a:ext>
            </a:extLst>
          </p:cNvPr>
          <p:cNvPicPr>
            <a:picLocks noChangeAspect="1"/>
          </p:cNvPicPr>
          <p:nvPr userDrawn="1"/>
        </p:nvPicPr>
        <p:blipFill>
          <a:blip r:embed="rId3"/>
          <a:stretch>
            <a:fillRect/>
          </a:stretch>
        </p:blipFill>
        <p:spPr>
          <a:xfrm>
            <a:off x="5128590" y="532019"/>
            <a:ext cx="2087218" cy="2087218"/>
          </a:xfrm>
          <a:prstGeom prst="rect">
            <a:avLst/>
          </a:prstGeom>
        </p:spPr>
      </p:pic>
      <p:sp>
        <p:nvSpPr>
          <p:cNvPr id="10" name="Text Placeholder 9">
            <a:extLst>
              <a:ext uri="{FF2B5EF4-FFF2-40B4-BE49-F238E27FC236}">
                <a16:creationId xmlns:a16="http://schemas.microsoft.com/office/drawing/2014/main" id="{3720A1E0-1E14-311A-367C-6B92B2DAA74E}"/>
              </a:ext>
            </a:extLst>
          </p:cNvPr>
          <p:cNvSpPr>
            <a:spLocks noGrp="1"/>
          </p:cNvSpPr>
          <p:nvPr>
            <p:ph type="body" sz="quarter" idx="13"/>
          </p:nvPr>
        </p:nvSpPr>
        <p:spPr>
          <a:xfrm>
            <a:off x="927100" y="3037714"/>
            <a:ext cx="10337800" cy="2940050"/>
          </a:xfrm>
          <a:prstGeom prst="rect">
            <a:avLst/>
          </a:prstGeom>
        </p:spPr>
        <p:txBody>
          <a:bodyPr/>
          <a:lstStyle>
            <a:lvl1pPr marL="0" indent="0" algn="ctr">
              <a:buNone/>
              <a:defRPr sz="4800" b="1">
                <a:solidFill>
                  <a:srgbClr val="789C4A"/>
                </a:solidFill>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1422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BD914B-C582-2111-BEAE-4260E9D6BF1E}"/>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6C8830-8C09-5C6F-23FC-F2C0E7095D12}"/>
              </a:ext>
            </a:extLst>
          </p:cNvPr>
          <p:cNvSpPr>
            <a:spLocks noGrp="1"/>
          </p:cNvSpPr>
          <p:nvPr>
            <p:ph sz="half" idx="2"/>
          </p:nvPr>
        </p:nvSpPr>
        <p:spPr>
          <a:xfrm>
            <a:off x="839788" y="2505075"/>
            <a:ext cx="5157787" cy="3684588"/>
          </a:xfrm>
          <a:prstGeom prst="rect">
            <a:avLst/>
          </a:prstGeom>
        </p:spPr>
        <p:txBody>
          <a:bodyPr/>
          <a:lstStyle>
            <a:lvl1pPr>
              <a:defRPr sz="2400">
                <a:solidFill>
                  <a:srgbClr val="005584"/>
                </a:solidFill>
                <a:latin typeface="Georgia" panose="02040502050405020303" pitchFamily="18" charset="0"/>
              </a:defRPr>
            </a:lvl1pPr>
            <a:lvl2pPr>
              <a:defRPr>
                <a:solidFill>
                  <a:srgbClr val="005584"/>
                </a:solidFill>
                <a:latin typeface="Georgia" panose="02040502050405020303" pitchFamily="18" charset="0"/>
              </a:defRPr>
            </a:lvl2pPr>
            <a:lvl3pPr>
              <a:defRPr>
                <a:solidFill>
                  <a:srgbClr val="005584"/>
                </a:solidFill>
                <a:latin typeface="Georgia" panose="02040502050405020303" pitchFamily="18" charset="0"/>
              </a:defRPr>
            </a:lvl3pPr>
            <a:lvl4pPr>
              <a:defRPr>
                <a:solidFill>
                  <a:srgbClr val="005584"/>
                </a:solidFill>
                <a:latin typeface="Georgia" panose="02040502050405020303" pitchFamily="18" charset="0"/>
              </a:defRPr>
            </a:lvl4pPr>
            <a:lvl5pPr>
              <a:defRPr>
                <a:solidFill>
                  <a:srgbClr val="005584"/>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05B78-974E-44F4-FA11-9CA93FD742F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600" b="1" i="0">
                <a:solidFill>
                  <a:srgbClr val="789C4A"/>
                </a:solidFill>
                <a:latin typeface="Arial" panose="020B0604020202020204" pitchFamily="34" charset="0"/>
                <a:ea typeface="Helvetica Neue Condensed" panose="02000503000000020004"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A7023-1906-3FB3-D6C7-3029800C1194}"/>
              </a:ext>
            </a:extLst>
          </p:cNvPr>
          <p:cNvSpPr>
            <a:spLocks noGrp="1"/>
          </p:cNvSpPr>
          <p:nvPr>
            <p:ph sz="quarter" idx="4"/>
          </p:nvPr>
        </p:nvSpPr>
        <p:spPr>
          <a:xfrm>
            <a:off x="6172200" y="2505075"/>
            <a:ext cx="5183188" cy="3684588"/>
          </a:xfrm>
          <a:prstGeom prst="rect">
            <a:avLst/>
          </a:prstGeom>
        </p:spPr>
        <p:txBody>
          <a:bodyPr/>
          <a:lstStyle>
            <a:lvl1pPr>
              <a:defRPr sz="2400">
                <a:solidFill>
                  <a:srgbClr val="005584"/>
                </a:solidFill>
                <a:latin typeface="Georgia" panose="02040502050405020303" pitchFamily="18" charset="0"/>
              </a:defRPr>
            </a:lvl1pPr>
            <a:lvl2pPr>
              <a:defRPr>
                <a:solidFill>
                  <a:srgbClr val="005584"/>
                </a:solidFill>
                <a:latin typeface="Georgia" panose="02040502050405020303" pitchFamily="18" charset="0"/>
              </a:defRPr>
            </a:lvl2pPr>
            <a:lvl3pPr>
              <a:defRPr>
                <a:solidFill>
                  <a:srgbClr val="005584"/>
                </a:solidFill>
                <a:latin typeface="Georgia" panose="02040502050405020303" pitchFamily="18" charset="0"/>
              </a:defRPr>
            </a:lvl3pPr>
            <a:lvl4pPr>
              <a:defRPr>
                <a:solidFill>
                  <a:srgbClr val="005584"/>
                </a:solidFill>
                <a:latin typeface="Georgia" panose="02040502050405020303" pitchFamily="18" charset="0"/>
              </a:defRPr>
            </a:lvl4pPr>
            <a:lvl5pPr>
              <a:defRPr>
                <a:solidFill>
                  <a:srgbClr val="005584"/>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D2A3185-FED7-E37B-71C3-82ED1EBB4D60}"/>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0B78D17-B8AC-D8BF-9134-B47E4DE35E69}"/>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9CC7FEC4-724F-D5FE-AF25-BE9739463E95}"/>
              </a:ext>
            </a:extLst>
          </p:cNvPr>
          <p:cNvSpPr/>
          <p:nvPr userDrawn="1"/>
        </p:nvSpPr>
        <p:spPr>
          <a:xfrm>
            <a:off x="0" y="9939"/>
            <a:ext cx="616220"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3B0605-6098-3B41-B0AF-893BBE1D048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9AC0F224-E0ED-35E8-9A12-E6958A29176B}"/>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229180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07E1-DAED-524E-6013-6596B11BC137}"/>
              </a:ext>
            </a:extLst>
          </p:cNvPr>
          <p:cNvSpPr>
            <a:spLocks noGrp="1"/>
          </p:cNvSpPr>
          <p:nvPr>
            <p:ph type="title"/>
          </p:nvPr>
        </p:nvSpPr>
        <p:spPr>
          <a:xfrm>
            <a:off x="839788" y="1108213"/>
            <a:ext cx="5471560" cy="1600200"/>
          </a:xfrm>
          <a:prstGeom prst="rect">
            <a:avLst/>
          </a:prstGeom>
        </p:spPr>
        <p:txBody>
          <a:bodyPr anchor="b"/>
          <a:lstStyle>
            <a:lvl1pPr>
              <a:defRPr sz="2800" b="1">
                <a:solidFill>
                  <a:srgbClr val="789C4A"/>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4B1952B-3B3D-6517-A121-17C1C6985C7B}"/>
              </a:ext>
            </a:extLst>
          </p:cNvPr>
          <p:cNvSpPr>
            <a:spLocks noGrp="1"/>
          </p:cNvSpPr>
          <p:nvPr>
            <p:ph type="pic" idx="1"/>
          </p:nvPr>
        </p:nvSpPr>
        <p:spPr>
          <a:xfrm>
            <a:off x="6798365"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C189E-CB8F-0E2F-9095-8DD0B9549DDB}"/>
              </a:ext>
            </a:extLst>
          </p:cNvPr>
          <p:cNvSpPr>
            <a:spLocks noGrp="1"/>
          </p:cNvSpPr>
          <p:nvPr>
            <p:ph type="body" sz="half" idx="2"/>
          </p:nvPr>
        </p:nvSpPr>
        <p:spPr>
          <a:xfrm>
            <a:off x="839788" y="2708413"/>
            <a:ext cx="5471560" cy="3811588"/>
          </a:xfrm>
          <a:prstGeom prst="rect">
            <a:avLst/>
          </a:prstGeom>
        </p:spPr>
        <p:txBody>
          <a:bodyPr/>
          <a:lstStyle>
            <a:lvl1pPr marL="0" indent="0">
              <a:buNone/>
              <a:defRPr sz="1800">
                <a:solidFill>
                  <a:srgbClr val="005584"/>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ED25EBAA-0C0B-30E8-4283-76299DC56841}"/>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009A2D-C08B-AB7E-A01D-7E5972A774CF}"/>
              </a:ext>
            </a:extLst>
          </p:cNvPr>
          <p:cNvSpPr/>
          <p:nvPr userDrawn="1"/>
        </p:nvSpPr>
        <p:spPr>
          <a:xfrm>
            <a:off x="0" y="9939"/>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8A81B-F8E0-2977-F806-51B76CB599BC}"/>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F2EE26-8757-144D-575F-9E0CB1C9653E}"/>
              </a:ext>
            </a:extLst>
          </p:cNvPr>
          <p:cNvSpPr txBox="1">
            <a:spLocks/>
          </p:cNvSpPr>
          <p:nvPr userDrawn="1"/>
        </p:nvSpPr>
        <p:spPr>
          <a:xfrm>
            <a:off x="838200" y="218661"/>
            <a:ext cx="10515600" cy="811627"/>
          </a:xfrm>
          <a:prstGeom prst="rect">
            <a:avLst/>
          </a:prstGeom>
        </p:spPr>
        <p:txBody>
          <a:bodyPr/>
          <a:lst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DEFAB9E2-D45C-D20D-BB57-82BFBDB66580}"/>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15219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25F838-A02F-C8DA-D252-7E513CA7007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4B9586-346C-78EE-8809-3987818494A4}"/>
              </a:ext>
            </a:extLst>
          </p:cNvPr>
          <p:cNvSpPr/>
          <p:nvPr userDrawn="1"/>
        </p:nvSpPr>
        <p:spPr>
          <a:xfrm>
            <a:off x="0" y="29335"/>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713411-9E99-5111-837A-5FDF250B5E1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36D7C44-296A-8990-53BB-5D082938D0B8}"/>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9" name="Picture Placeholder 2">
            <a:extLst>
              <a:ext uri="{FF2B5EF4-FFF2-40B4-BE49-F238E27FC236}">
                <a16:creationId xmlns:a16="http://schemas.microsoft.com/office/drawing/2014/main" id="{E504920A-A7A3-687B-0DEA-A9F48CB8044C}"/>
              </a:ext>
            </a:extLst>
          </p:cNvPr>
          <p:cNvSpPr>
            <a:spLocks noGrp="1"/>
          </p:cNvSpPr>
          <p:nvPr>
            <p:ph type="pic" idx="1"/>
          </p:nvPr>
        </p:nvSpPr>
        <p:spPr>
          <a:xfrm>
            <a:off x="6798365"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70660219-B461-A5B6-BCD6-B2C23469ED3D}"/>
              </a:ext>
            </a:extLst>
          </p:cNvPr>
          <p:cNvSpPr>
            <a:spLocks noGrp="1"/>
          </p:cNvSpPr>
          <p:nvPr>
            <p:ph type="pic" idx="13"/>
          </p:nvPr>
        </p:nvSpPr>
        <p:spPr>
          <a:xfrm>
            <a:off x="1379088" y="1507090"/>
            <a:ext cx="455702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29F6056F-263B-B617-21BC-F0C22DA7AF4C}"/>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Tree>
    <p:extLst>
      <p:ext uri="{BB962C8B-B14F-4D97-AF65-F5344CB8AC3E}">
        <p14:creationId xmlns:p14="http://schemas.microsoft.com/office/powerpoint/2010/main" val="136630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25F838-A02F-C8DA-D252-7E513CA70075}"/>
              </a:ext>
            </a:extLst>
          </p:cNvPr>
          <p:cNvSpPr/>
          <p:nvPr userDrawn="1"/>
        </p:nvSpPr>
        <p:spPr>
          <a:xfrm>
            <a:off x="0" y="0"/>
            <a:ext cx="12192000" cy="1030288"/>
          </a:xfrm>
          <a:prstGeom prst="rect">
            <a:avLst/>
          </a:prstGeom>
          <a:solidFill>
            <a:srgbClr val="005584">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4B9586-346C-78EE-8809-3987818494A4}"/>
              </a:ext>
            </a:extLst>
          </p:cNvPr>
          <p:cNvSpPr/>
          <p:nvPr userDrawn="1"/>
        </p:nvSpPr>
        <p:spPr>
          <a:xfrm>
            <a:off x="0" y="29335"/>
            <a:ext cx="616226" cy="189837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713411-9E99-5111-837A-5FDF250B5E18}"/>
              </a:ext>
            </a:extLst>
          </p:cNvPr>
          <p:cNvSpPr/>
          <p:nvPr userDrawn="1"/>
        </p:nvSpPr>
        <p:spPr>
          <a:xfrm>
            <a:off x="0" y="978522"/>
            <a:ext cx="12192000" cy="287682"/>
          </a:xfrm>
          <a:prstGeom prst="rect">
            <a:avLst/>
          </a:prstGeom>
          <a:solidFill>
            <a:srgbClr val="789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36D7C44-296A-8990-53BB-5D082938D0B8}"/>
              </a:ext>
            </a:extLst>
          </p:cNvPr>
          <p:cNvSpPr>
            <a:spLocks noGrp="1"/>
          </p:cNvSpPr>
          <p:nvPr>
            <p:ph type="title"/>
          </p:nvPr>
        </p:nvSpPr>
        <p:spPr>
          <a:xfrm>
            <a:off x="838200" y="218661"/>
            <a:ext cx="10515600" cy="811627"/>
          </a:xfrm>
          <a:prstGeom prst="rect">
            <a:avLst/>
          </a:prstGeom>
        </p:spPr>
        <p:txBody>
          <a:bodyPr/>
          <a:lstStyle>
            <a:lvl1pPr>
              <a:defRPr sz="4000" b="1" i="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29F6056F-263B-B617-21BC-F0C22DA7AF4C}"/>
              </a:ext>
            </a:extLst>
          </p:cNvPr>
          <p:cNvSpPr>
            <a:spLocks noGrp="1"/>
          </p:cNvSpPr>
          <p:nvPr>
            <p:ph type="sldNum" sz="quarter" idx="12"/>
          </p:nvPr>
        </p:nvSpPr>
        <p:spPr>
          <a:xfrm>
            <a:off x="0" y="6356350"/>
            <a:ext cx="616226" cy="365125"/>
          </a:xfrm>
          <a:prstGeom prst="rect">
            <a:avLst/>
          </a:prstGeom>
        </p:spPr>
        <p:txBody>
          <a:bodyPr/>
          <a:lstStyle>
            <a:lvl1pPr>
              <a:defRPr>
                <a:solidFill>
                  <a:srgbClr val="005584"/>
                </a:solidFill>
                <a:latin typeface="Georgia" panose="02040502050405020303" pitchFamily="18" charset="0"/>
              </a:defRPr>
            </a:lvl1pPr>
          </a:lstStyle>
          <a:p>
            <a:fld id="{4D9717A6-DBA1-9A41-804E-C92B77DF44BE}" type="slidenum">
              <a:rPr lang="en-US" smtClean="0"/>
              <a:pPr/>
              <a:t>‹#›</a:t>
            </a:fld>
            <a:endParaRPr lang="en-US"/>
          </a:p>
        </p:txBody>
      </p:sp>
      <p:sp>
        <p:nvSpPr>
          <p:cNvPr id="2" name="Rectangle 1">
            <a:extLst>
              <a:ext uri="{FF2B5EF4-FFF2-40B4-BE49-F238E27FC236}">
                <a16:creationId xmlns:a16="http://schemas.microsoft.com/office/drawing/2014/main" id="{FADD4A7B-F8B2-9BAB-80A3-037D6E593F9D}"/>
              </a:ext>
            </a:extLst>
          </p:cNvPr>
          <p:cNvSpPr/>
          <p:nvPr userDrawn="1"/>
        </p:nvSpPr>
        <p:spPr>
          <a:xfrm>
            <a:off x="6768790" y="1507090"/>
            <a:ext cx="4873625" cy="4873625"/>
          </a:xfrm>
          <a:prstGeom prst="rect">
            <a:avLst/>
          </a:prstGeom>
          <a:solidFill>
            <a:srgbClr val="005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A5754AD8-E7E5-D9D3-2F7F-014A0AA996FD}"/>
              </a:ext>
            </a:extLst>
          </p:cNvPr>
          <p:cNvSpPr>
            <a:spLocks noGrp="1"/>
          </p:cNvSpPr>
          <p:nvPr>
            <p:ph type="body" sz="half" idx="2"/>
          </p:nvPr>
        </p:nvSpPr>
        <p:spPr>
          <a:xfrm>
            <a:off x="839788" y="2708413"/>
            <a:ext cx="5471560" cy="3811588"/>
          </a:xfrm>
          <a:prstGeom prst="rect">
            <a:avLst/>
          </a:prstGeom>
        </p:spPr>
        <p:txBody>
          <a:bodyPr/>
          <a:lstStyle>
            <a:lvl1pPr marL="0" indent="0">
              <a:buNone/>
              <a:defRPr sz="1800">
                <a:solidFill>
                  <a:srgbClr val="005584"/>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996E485D-4517-E9CE-78C3-7376E91D2C7F}"/>
              </a:ext>
            </a:extLst>
          </p:cNvPr>
          <p:cNvSpPr>
            <a:spLocks noGrp="1"/>
          </p:cNvSpPr>
          <p:nvPr>
            <p:ph type="body" sz="half" idx="13"/>
          </p:nvPr>
        </p:nvSpPr>
        <p:spPr>
          <a:xfrm>
            <a:off x="7081024" y="1905483"/>
            <a:ext cx="4271188" cy="3811588"/>
          </a:xfrm>
          <a:prstGeom prst="rect">
            <a:avLst/>
          </a:prstGeom>
        </p:spPr>
        <p:txBody>
          <a:bodyPr/>
          <a:lstStyle>
            <a:lvl1pPr marL="0" indent="0" algn="ctr">
              <a:buNone/>
              <a:defRPr sz="1800" i="1">
                <a:solidFill>
                  <a:schemeClr val="bg1"/>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12D6FD5-3F6C-4FCD-001A-1DE46F2DF787}"/>
              </a:ext>
            </a:extLst>
          </p:cNvPr>
          <p:cNvSpPr>
            <a:spLocks noGrp="1"/>
          </p:cNvSpPr>
          <p:nvPr>
            <p:ph type="body" sz="quarter" idx="14"/>
          </p:nvPr>
        </p:nvSpPr>
        <p:spPr>
          <a:xfrm>
            <a:off x="838200" y="2109788"/>
            <a:ext cx="5471560" cy="598625"/>
          </a:xfrm>
          <a:prstGeom prst="rect">
            <a:avLst/>
          </a:prstGeom>
        </p:spPr>
        <p:txBody>
          <a:bodyPr/>
          <a:lstStyle>
            <a:lvl1pPr marL="0" indent="0">
              <a:buNone/>
              <a:defRPr sz="2800" b="1">
                <a:solidFill>
                  <a:srgbClr val="789C4A"/>
                </a:solidFill>
                <a:latin typeface="Arial" panose="020B0604020202020204" pitchFamily="34" charset="0"/>
                <a:cs typeface="Arial" panose="020B0604020202020204" pitchFamily="34" charset="0"/>
              </a:defRPr>
            </a:lvl1pPr>
            <a:lvl2pPr marL="457200" indent="0">
              <a:buNone/>
              <a:defRPr sz="2800" b="1">
                <a:solidFill>
                  <a:srgbClr val="789C4A"/>
                </a:solidFill>
                <a:latin typeface="Arial" panose="020B0604020202020204" pitchFamily="34" charset="0"/>
                <a:cs typeface="Arial" panose="020B0604020202020204" pitchFamily="34" charset="0"/>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57440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6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3" r:id="rId5"/>
    <p:sldLayoutId id="2147483653" r:id="rId6"/>
    <p:sldLayoutId id="2147483657" r:id="rId7"/>
    <p:sldLayoutId id="2147483658" r:id="rId8"/>
    <p:sldLayoutId id="2147483674"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
          <p:cNvSpPr txBox="1">
            <a:spLocks/>
          </p:cNvSpPr>
          <p:nvPr userDrawn="1"/>
        </p:nvSpPr>
        <p:spPr>
          <a:xfrm>
            <a:off x="0" y="0"/>
            <a:ext cx="12192000" cy="878758"/>
          </a:xfrm>
          <a:prstGeom prst="rect">
            <a:avLst/>
          </a:prstGeom>
          <a:solidFill>
            <a:srgbClr val="006BB4">
              <a:alpha val="90000"/>
            </a:srgbClr>
          </a:solid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endParaRPr lang="en-GB" sz="3484" i="0">
              <a:solidFill>
                <a:prstClr val="white"/>
              </a:solidFill>
              <a:latin typeface="Comic Sans MS" panose="030F0702030302020204" pitchFamily="66" charset="0"/>
            </a:endParaRPr>
          </a:p>
        </p:txBody>
      </p:sp>
      <p:sp>
        <p:nvSpPr>
          <p:cNvPr id="2" name="Title Placeholder 1"/>
          <p:cNvSpPr>
            <a:spLocks noGrp="1"/>
          </p:cNvSpPr>
          <p:nvPr>
            <p:ph type="title"/>
          </p:nvPr>
        </p:nvSpPr>
        <p:spPr>
          <a:xfrm>
            <a:off x="837230" y="215848"/>
            <a:ext cx="10388582" cy="49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229" y="1094606"/>
            <a:ext cx="10517545" cy="5082818"/>
          </a:xfrm>
          <a:prstGeom prst="rect">
            <a:avLst/>
          </a:prstGeom>
        </p:spPr>
        <p:txBody>
          <a:bodyPr vert="horz" lIns="91440" tIns="45720" rIns="91440" bIns="45720" rtlCol="0">
            <a:normAutofit/>
          </a:bodyPr>
          <a:lstStyle/>
          <a:p>
            <a:pPr lvl="0"/>
            <a:r>
              <a:rPr lang="en-US"/>
              <a:t>Arial 28</a:t>
            </a:r>
          </a:p>
          <a:p>
            <a:pPr lvl="1"/>
            <a:r>
              <a:rPr lang="en-US"/>
              <a:t>Arial 24</a:t>
            </a:r>
          </a:p>
          <a:p>
            <a:pPr lvl="2"/>
            <a:r>
              <a:rPr lang="en-US"/>
              <a:t>Arial  20</a:t>
            </a:r>
          </a:p>
          <a:p>
            <a:pPr lvl="3"/>
            <a:r>
              <a:rPr lang="en-US"/>
              <a:t>Verdana 18</a:t>
            </a:r>
          </a:p>
          <a:p>
            <a:pPr lvl="4"/>
            <a:r>
              <a:rPr lang="en-US"/>
              <a:t>Fifth level</a:t>
            </a:r>
          </a:p>
        </p:txBody>
      </p:sp>
      <p:sp>
        <p:nvSpPr>
          <p:cNvPr id="4" name="Date Placeholder 3"/>
          <p:cNvSpPr>
            <a:spLocks noGrp="1"/>
          </p:cNvSpPr>
          <p:nvPr>
            <p:ph type="dt" sz="half" idx="2"/>
          </p:nvPr>
        </p:nvSpPr>
        <p:spPr>
          <a:xfrm>
            <a:off x="837229" y="6355634"/>
            <a:ext cx="2745042" cy="365637"/>
          </a:xfrm>
          <a:prstGeom prst="rect">
            <a:avLst/>
          </a:prstGeom>
        </p:spPr>
        <p:txBody>
          <a:bodyPr vert="horz" lIns="91440" tIns="45720" rIns="91440" bIns="45720" rtlCol="0" anchor="ctr"/>
          <a:lstStyle>
            <a:lvl1pPr algn="l">
              <a:defRPr sz="1161">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755" y="6355634"/>
            <a:ext cx="4114493" cy="365637"/>
          </a:xfrm>
          <a:prstGeom prst="rect">
            <a:avLst/>
          </a:prstGeom>
        </p:spPr>
        <p:txBody>
          <a:bodyPr vert="horz" lIns="91440" tIns="45720" rIns="91440" bIns="45720" rtlCol="0" anchor="ctr"/>
          <a:lstStyle>
            <a:lvl1pPr algn="ctr">
              <a:defRPr sz="116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730" y="6355634"/>
            <a:ext cx="2745043" cy="365637"/>
          </a:xfrm>
          <a:prstGeom prst="rect">
            <a:avLst/>
          </a:prstGeom>
        </p:spPr>
        <p:txBody>
          <a:bodyPr vert="horz" lIns="91440" tIns="45720" rIns="91440" bIns="45720" rtlCol="0" anchor="ctr"/>
          <a:lstStyle>
            <a:lvl1pPr algn="r">
              <a:defRPr sz="1548">
                <a:solidFill>
                  <a:schemeClr val="tx1">
                    <a:lumMod val="85000"/>
                    <a:lumOff val="15000"/>
                  </a:schemeClr>
                </a:solidFill>
              </a:defRPr>
            </a:lvl1pPr>
          </a:lstStyle>
          <a:p>
            <a:fld id="{F5E83A9F-4943-46E7-889C-87777598F311}" type="slidenum">
              <a:rPr lang="en-US" smtClean="0"/>
              <a:pPr/>
              <a:t>‹#›</a:t>
            </a:fld>
            <a:endParaRPr lang="en-US"/>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16839" y="99091"/>
            <a:ext cx="929559" cy="680576"/>
          </a:xfrm>
          <a:prstGeom prst="rect">
            <a:avLst/>
          </a:prstGeom>
        </p:spPr>
      </p:pic>
    </p:spTree>
    <p:extLst>
      <p:ext uri="{BB962C8B-B14F-4D97-AF65-F5344CB8AC3E}">
        <p14:creationId xmlns:p14="http://schemas.microsoft.com/office/powerpoint/2010/main" val="16687611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p:hf sldNum="0" hdr="0" ftr="0" dt="0"/>
  <p:txStyles>
    <p:titleStyle>
      <a:lvl1pPr algn="ctr" defTabSz="884865" rtl="0" eaLnBrk="1" latinLnBrk="0" hangingPunct="1">
        <a:lnSpc>
          <a:spcPct val="90000"/>
        </a:lnSpc>
        <a:spcBef>
          <a:spcPct val="0"/>
        </a:spcBef>
        <a:buNone/>
        <a:defRPr sz="3484" b="1" kern="1200">
          <a:solidFill>
            <a:schemeClr val="bg1"/>
          </a:solidFill>
          <a:latin typeface="Comic Sans MS" panose="030F0702030302020204" pitchFamily="66" charset="0"/>
          <a:ea typeface="+mj-ea"/>
          <a:cs typeface="+mj-cs"/>
        </a:defRPr>
      </a:lvl1pPr>
    </p:titleStyle>
    <p:bodyStyle>
      <a:lvl1pPr marL="221216" indent="-221216" algn="l" defTabSz="884865" rtl="0" eaLnBrk="1" latinLnBrk="0" hangingPunct="1">
        <a:lnSpc>
          <a:spcPct val="90000"/>
        </a:lnSpc>
        <a:spcBef>
          <a:spcPts val="968"/>
        </a:spcBef>
        <a:buFont typeface="Arial" panose="020B0604020202020204" pitchFamily="34" charset="0"/>
        <a:buChar char="•"/>
        <a:defRPr sz="271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63649" indent="-221216" algn="l" defTabSz="884865" rtl="0" eaLnBrk="1" latinLnBrk="0" hangingPunct="1">
        <a:lnSpc>
          <a:spcPct val="90000"/>
        </a:lnSpc>
        <a:spcBef>
          <a:spcPts val="484"/>
        </a:spcBef>
        <a:buFont typeface="Arial" panose="020B0604020202020204" pitchFamily="34" charset="0"/>
        <a:buChar char="•"/>
        <a:defRPr sz="2322"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06081" indent="-221216" algn="l" defTabSz="884865" rtl="0" eaLnBrk="1" latinLnBrk="0" hangingPunct="1">
        <a:lnSpc>
          <a:spcPct val="90000"/>
        </a:lnSpc>
        <a:spcBef>
          <a:spcPts val="484"/>
        </a:spcBef>
        <a:buFont typeface="Arial" panose="020B0604020202020204" pitchFamily="34" charset="0"/>
        <a:buChar char="•"/>
        <a:defRPr sz="1935"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548514" indent="-221216" algn="l" defTabSz="884865" rtl="0" eaLnBrk="1" latinLnBrk="0" hangingPunct="1">
        <a:lnSpc>
          <a:spcPct val="90000"/>
        </a:lnSpc>
        <a:spcBef>
          <a:spcPts val="484"/>
        </a:spcBef>
        <a:buFont typeface="Arial" panose="020B0604020202020204" pitchFamily="34" charset="0"/>
        <a:buChar char="•"/>
        <a:defRPr sz="1742"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4pPr>
      <a:lvl5pPr marL="1990946" indent="-221216" algn="l" defTabSz="884865" rtl="0" eaLnBrk="1" latinLnBrk="0" hangingPunct="1">
        <a:lnSpc>
          <a:spcPct val="90000"/>
        </a:lnSpc>
        <a:spcBef>
          <a:spcPts val="484"/>
        </a:spcBef>
        <a:buFont typeface="Arial" panose="020B0604020202020204" pitchFamily="34" charset="0"/>
        <a:buChar char="•"/>
        <a:defRPr sz="1742" kern="1200">
          <a:solidFill>
            <a:schemeClr val="tx1">
              <a:lumMod val="85000"/>
              <a:lumOff val="15000"/>
            </a:schemeClr>
          </a:solidFill>
          <a:latin typeface="+mn-lt"/>
          <a:ea typeface="+mn-ea"/>
          <a:cs typeface="+mn-cs"/>
        </a:defRPr>
      </a:lvl5pPr>
      <a:lvl6pPr marL="2433378" indent="-221216" algn="l" defTabSz="884865" rtl="0" eaLnBrk="1" latinLnBrk="0" hangingPunct="1">
        <a:lnSpc>
          <a:spcPct val="90000"/>
        </a:lnSpc>
        <a:spcBef>
          <a:spcPts val="484"/>
        </a:spcBef>
        <a:buFont typeface="Arial" panose="020B0604020202020204" pitchFamily="34" charset="0"/>
        <a:buChar char="•"/>
        <a:defRPr sz="1742" kern="1200">
          <a:solidFill>
            <a:schemeClr val="tx1"/>
          </a:solidFill>
          <a:latin typeface="+mn-lt"/>
          <a:ea typeface="+mn-ea"/>
          <a:cs typeface="+mn-cs"/>
        </a:defRPr>
      </a:lvl6pPr>
      <a:lvl7pPr marL="2875811" indent="-221216" algn="l" defTabSz="884865" rtl="0" eaLnBrk="1" latinLnBrk="0" hangingPunct="1">
        <a:lnSpc>
          <a:spcPct val="90000"/>
        </a:lnSpc>
        <a:spcBef>
          <a:spcPts val="484"/>
        </a:spcBef>
        <a:buFont typeface="Arial" panose="020B0604020202020204" pitchFamily="34" charset="0"/>
        <a:buChar char="•"/>
        <a:defRPr sz="1742" kern="1200">
          <a:solidFill>
            <a:schemeClr val="tx1"/>
          </a:solidFill>
          <a:latin typeface="+mn-lt"/>
          <a:ea typeface="+mn-ea"/>
          <a:cs typeface="+mn-cs"/>
        </a:defRPr>
      </a:lvl7pPr>
      <a:lvl8pPr marL="3318243" indent="-221216" algn="l" defTabSz="884865" rtl="0" eaLnBrk="1" latinLnBrk="0" hangingPunct="1">
        <a:lnSpc>
          <a:spcPct val="90000"/>
        </a:lnSpc>
        <a:spcBef>
          <a:spcPts val="484"/>
        </a:spcBef>
        <a:buFont typeface="Arial" panose="020B0604020202020204" pitchFamily="34" charset="0"/>
        <a:buChar char="•"/>
        <a:defRPr sz="1742" kern="1200">
          <a:solidFill>
            <a:schemeClr val="tx1"/>
          </a:solidFill>
          <a:latin typeface="+mn-lt"/>
          <a:ea typeface="+mn-ea"/>
          <a:cs typeface="+mn-cs"/>
        </a:defRPr>
      </a:lvl8pPr>
      <a:lvl9pPr marL="3760676" indent="-221216" algn="l" defTabSz="884865" rtl="0" eaLnBrk="1" latinLnBrk="0" hangingPunct="1">
        <a:lnSpc>
          <a:spcPct val="90000"/>
        </a:lnSpc>
        <a:spcBef>
          <a:spcPts val="484"/>
        </a:spcBef>
        <a:buFont typeface="Arial" panose="020B0604020202020204" pitchFamily="34" charset="0"/>
        <a:buChar char="•"/>
        <a:defRPr sz="1742" kern="1200">
          <a:solidFill>
            <a:schemeClr val="tx1"/>
          </a:solidFill>
          <a:latin typeface="+mn-lt"/>
          <a:ea typeface="+mn-ea"/>
          <a:cs typeface="+mn-cs"/>
        </a:defRPr>
      </a:lvl9pPr>
    </p:bodyStyle>
    <p:otherStyle>
      <a:defPPr>
        <a:defRPr lang="en-US"/>
      </a:defPPr>
      <a:lvl1pPr marL="0" algn="l" defTabSz="884865" rtl="0" eaLnBrk="1" latinLnBrk="0" hangingPunct="1">
        <a:defRPr sz="1742" kern="1200">
          <a:solidFill>
            <a:schemeClr val="tx1"/>
          </a:solidFill>
          <a:latin typeface="+mn-lt"/>
          <a:ea typeface="+mn-ea"/>
          <a:cs typeface="+mn-cs"/>
        </a:defRPr>
      </a:lvl1pPr>
      <a:lvl2pPr marL="442432" algn="l" defTabSz="884865" rtl="0" eaLnBrk="1" latinLnBrk="0" hangingPunct="1">
        <a:defRPr sz="1742" kern="1200">
          <a:solidFill>
            <a:schemeClr val="tx1"/>
          </a:solidFill>
          <a:latin typeface="+mn-lt"/>
          <a:ea typeface="+mn-ea"/>
          <a:cs typeface="+mn-cs"/>
        </a:defRPr>
      </a:lvl2pPr>
      <a:lvl3pPr marL="884865" algn="l" defTabSz="884865" rtl="0" eaLnBrk="1" latinLnBrk="0" hangingPunct="1">
        <a:defRPr sz="1742" kern="1200">
          <a:solidFill>
            <a:schemeClr val="tx1"/>
          </a:solidFill>
          <a:latin typeface="+mn-lt"/>
          <a:ea typeface="+mn-ea"/>
          <a:cs typeface="+mn-cs"/>
        </a:defRPr>
      </a:lvl3pPr>
      <a:lvl4pPr marL="1327297" algn="l" defTabSz="884865" rtl="0" eaLnBrk="1" latinLnBrk="0" hangingPunct="1">
        <a:defRPr sz="1742" kern="1200">
          <a:solidFill>
            <a:schemeClr val="tx1"/>
          </a:solidFill>
          <a:latin typeface="+mn-lt"/>
          <a:ea typeface="+mn-ea"/>
          <a:cs typeface="+mn-cs"/>
        </a:defRPr>
      </a:lvl4pPr>
      <a:lvl5pPr marL="1769730" algn="l" defTabSz="884865" rtl="0" eaLnBrk="1" latinLnBrk="0" hangingPunct="1">
        <a:defRPr sz="1742" kern="1200">
          <a:solidFill>
            <a:schemeClr val="tx1"/>
          </a:solidFill>
          <a:latin typeface="+mn-lt"/>
          <a:ea typeface="+mn-ea"/>
          <a:cs typeface="+mn-cs"/>
        </a:defRPr>
      </a:lvl5pPr>
      <a:lvl6pPr marL="2212162" algn="l" defTabSz="884865" rtl="0" eaLnBrk="1" latinLnBrk="0" hangingPunct="1">
        <a:defRPr sz="1742" kern="1200">
          <a:solidFill>
            <a:schemeClr val="tx1"/>
          </a:solidFill>
          <a:latin typeface="+mn-lt"/>
          <a:ea typeface="+mn-ea"/>
          <a:cs typeface="+mn-cs"/>
        </a:defRPr>
      </a:lvl6pPr>
      <a:lvl7pPr marL="2654595" algn="l" defTabSz="884865" rtl="0" eaLnBrk="1" latinLnBrk="0" hangingPunct="1">
        <a:defRPr sz="1742" kern="1200">
          <a:solidFill>
            <a:schemeClr val="tx1"/>
          </a:solidFill>
          <a:latin typeface="+mn-lt"/>
          <a:ea typeface="+mn-ea"/>
          <a:cs typeface="+mn-cs"/>
        </a:defRPr>
      </a:lvl7pPr>
      <a:lvl8pPr marL="3097027" algn="l" defTabSz="884865" rtl="0" eaLnBrk="1" latinLnBrk="0" hangingPunct="1">
        <a:defRPr sz="1742" kern="1200">
          <a:solidFill>
            <a:schemeClr val="tx1"/>
          </a:solidFill>
          <a:latin typeface="+mn-lt"/>
          <a:ea typeface="+mn-ea"/>
          <a:cs typeface="+mn-cs"/>
        </a:defRPr>
      </a:lvl8pPr>
      <a:lvl9pPr marL="3539460" algn="l" defTabSz="884865" rtl="0" eaLnBrk="1" latinLnBrk="0" hangingPunct="1">
        <a:defRPr sz="174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212040"/>
            <a:ext cx="10911692"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3" y="1530627"/>
            <a:ext cx="10911692" cy="45107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5">
            <a:extLst>
              <a:ext uri="{FF2B5EF4-FFF2-40B4-BE49-F238E27FC236}">
                <a16:creationId xmlns:a16="http://schemas.microsoft.com/office/drawing/2014/main" id="{80873F0D-0CD3-8EB2-7386-683392CADBA8}"/>
              </a:ext>
            </a:extLst>
          </p:cNvPr>
          <p:cNvSpPr/>
          <p:nvPr userDrawn="1"/>
        </p:nvSpPr>
        <p:spPr>
          <a:xfrm>
            <a:off x="0" y="5684240"/>
            <a:ext cx="12192000" cy="3696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90334F6-6F92-178D-4748-3FD68C2CF73B}"/>
              </a:ext>
            </a:extLst>
          </p:cNvPr>
          <p:cNvSpPr/>
          <p:nvPr userDrawn="1"/>
        </p:nvSpPr>
        <p:spPr>
          <a:xfrm>
            <a:off x="298702" y="5116225"/>
            <a:ext cx="1481330" cy="14813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645DB83-8676-D5A4-4D6F-98162A92DCBF}"/>
              </a:ext>
            </a:extLst>
          </p:cNvPr>
          <p:cNvPicPr>
            <a:picLocks noChangeAspect="1"/>
          </p:cNvPicPr>
          <p:nvPr userDrawn="1"/>
        </p:nvPicPr>
        <p:blipFill>
          <a:blip r:embed="rId11"/>
          <a:stretch>
            <a:fillRect/>
          </a:stretch>
        </p:blipFill>
        <p:spPr>
          <a:xfrm>
            <a:off x="298702" y="5116225"/>
            <a:ext cx="1481330" cy="1481330"/>
          </a:xfrm>
          <a:prstGeom prst="rect">
            <a:avLst/>
          </a:prstGeom>
        </p:spPr>
      </p:pic>
    </p:spTree>
    <p:extLst>
      <p:ext uri="{BB962C8B-B14F-4D97-AF65-F5344CB8AC3E}">
        <p14:creationId xmlns:p14="http://schemas.microsoft.com/office/powerpoint/2010/main" val="27683102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hf sldNum="0" hdr="0" ftr="0" dt="0"/>
  <p:txStyles>
    <p:titleStyle>
      <a:lvl1pPr algn="l" defTabSz="457200" rtl="0" eaLnBrk="1" latinLnBrk="0" hangingPunct="1">
        <a:spcBef>
          <a:spcPct val="0"/>
        </a:spcBef>
        <a:buNone/>
        <a:defRPr sz="4400" kern="1200" cap="all" baseline="0">
          <a:solidFill>
            <a:schemeClr val="accent1">
              <a:lumMod val="75000"/>
            </a:schemeClr>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6BA8"/>
        </a:buClr>
        <a:buSzPct val="150000"/>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6BA8"/>
        </a:buClr>
        <a:buSzPct val="100000"/>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6BA8"/>
        </a:buClr>
        <a:buSzPct val="100000"/>
        <a:buFont typeface="Courier New" panose="02070309020205020404" pitchFamily="49" charset="0"/>
        <a:buChar char="o"/>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6BA8"/>
        </a:buClr>
        <a:buSzPct val="80000"/>
        <a:buFont typeface="Courier New" panose="02070309020205020404" pitchFamily="49" charset="0"/>
        <a:buChar char="o"/>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6BA8"/>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382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hyperlink" Target="https://vimeo.com/525784479"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members.svdpusa.org/members/Programs-Tools/Tools/Spirituality-Formation/Vincentian-Liturgy"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members.svdpusa.org/members/Programs-Tools/Programs/Vincentian-Formation" TargetMode="External"/><Relationship Id="rId5" Type="http://schemas.openxmlformats.org/officeDocument/2006/relationships/hyperlink" Target="https://members.svdpusa.org/members/Programs-Tools/Tools/Spirituality-Formation/Vincentian-Contemplations" TargetMode="External"/><Relationship Id="rId4" Type="http://schemas.openxmlformats.org/officeDocument/2006/relationships/hyperlink" Target="https://members.svdpusa.org/members/Programs-Tools/Tools/Spirituality-Formation/Vincentian-Reflection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9F80E1-56D0-6893-AA84-FCB5CFFEB8A7}"/>
              </a:ext>
            </a:extLst>
          </p:cNvPr>
          <p:cNvSpPr>
            <a:spLocks noGrp="1"/>
          </p:cNvSpPr>
          <p:nvPr>
            <p:ph type="body" sz="quarter" idx="13"/>
          </p:nvPr>
        </p:nvSpPr>
        <p:spPr>
          <a:xfrm>
            <a:off x="6505731" y="3229564"/>
            <a:ext cx="5169872" cy="2763732"/>
          </a:xfrm>
        </p:spPr>
        <p:txBody>
          <a:bodyPr/>
          <a:lstStyle/>
          <a:p>
            <a:r>
              <a:rPr lang="en-US" dirty="0"/>
              <a:t>Spiritual Advisor Training</a:t>
            </a:r>
          </a:p>
          <a:p>
            <a:r>
              <a:rPr lang="en-US" dirty="0"/>
              <a:t>2023</a:t>
            </a:r>
          </a:p>
        </p:txBody>
      </p:sp>
    </p:spTree>
    <p:extLst>
      <p:ext uri="{BB962C8B-B14F-4D97-AF65-F5344CB8AC3E}">
        <p14:creationId xmlns:p14="http://schemas.microsoft.com/office/powerpoint/2010/main" val="1749928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3F881D-E3EA-4CD2-60D3-30614581CAD3}"/>
              </a:ext>
            </a:extLst>
          </p:cNvPr>
          <p:cNvSpPr>
            <a:spLocks noGrp="1"/>
          </p:cNvSpPr>
          <p:nvPr>
            <p:ph idx="1"/>
          </p:nvPr>
        </p:nvSpPr>
        <p:spPr>
          <a:xfrm>
            <a:off x="838200" y="1825625"/>
            <a:ext cx="10515600" cy="4695096"/>
          </a:xfrm>
        </p:spPr>
        <p:txBody>
          <a:bodyPr lIns="91440" tIns="45720" rIns="91440" bIns="45720" anchor="t"/>
          <a:lstStyle/>
          <a:p>
            <a:pPr marL="0" indent="0">
              <a:buNone/>
            </a:pPr>
            <a:r>
              <a:rPr lang="en-US" b="1" dirty="0">
                <a:solidFill>
                  <a:srgbClr val="005584"/>
                </a:solidFill>
                <a:latin typeface="Calibri"/>
                <a:cs typeface="Calibri"/>
              </a:rPr>
              <a:t>The St. Vincent de Paul national office provides annual (and possibly semi-annual) training, and is for:</a:t>
            </a:r>
          </a:p>
          <a:p>
            <a:r>
              <a:rPr lang="en-US" sz="2000" b="1" dirty="0">
                <a:latin typeface="Calibri"/>
                <a:cs typeface="Calibri"/>
              </a:rPr>
              <a:t>New Spiritual Advisors</a:t>
            </a:r>
          </a:p>
          <a:p>
            <a:r>
              <a:rPr lang="en-US" sz="2000" b="1" dirty="0">
                <a:latin typeface="Calibri"/>
                <a:cs typeface="Calibri"/>
              </a:rPr>
              <a:t>Existing Spiritual Advisors </a:t>
            </a:r>
          </a:p>
          <a:p>
            <a:r>
              <a:rPr lang="en-US" sz="2000" b="1" dirty="0">
                <a:latin typeface="Calibri"/>
                <a:cs typeface="Calibri"/>
              </a:rPr>
              <a:t>Presidents</a:t>
            </a:r>
          </a:p>
          <a:p>
            <a:pPr marL="0" indent="0">
              <a:buNone/>
            </a:pPr>
            <a:r>
              <a:rPr lang="en-US" b="1" dirty="0">
                <a:solidFill>
                  <a:srgbClr val="005584"/>
                </a:solidFill>
                <a:latin typeface="Calibri"/>
                <a:cs typeface="Calibri"/>
              </a:rPr>
              <a:t>Virtual </a:t>
            </a:r>
          </a:p>
          <a:p>
            <a:r>
              <a:rPr lang="en-US" sz="2000" b="1" dirty="0">
                <a:latin typeface="Calibri"/>
                <a:cs typeface="Calibri"/>
              </a:rPr>
              <a:t>Recent national virtual training was thorough and comprehensive.</a:t>
            </a:r>
          </a:p>
          <a:p>
            <a:pPr marL="0" indent="0">
              <a:buNone/>
            </a:pPr>
            <a:r>
              <a:rPr lang="en-US" b="1" dirty="0">
                <a:solidFill>
                  <a:srgbClr val="005584"/>
                </a:solidFill>
                <a:latin typeface="Calibri"/>
                <a:cs typeface="Calibri"/>
              </a:rPr>
              <a:t>Spiritual Advisors and Presidents need to attend:</a:t>
            </a:r>
          </a:p>
          <a:p>
            <a:r>
              <a:rPr lang="en-US" sz="2000" b="1" dirty="0">
                <a:latin typeface="Calibri"/>
                <a:cs typeface="Calibri"/>
              </a:rPr>
              <a:t>Learn more about what this role is truly about.</a:t>
            </a:r>
          </a:p>
          <a:p>
            <a:r>
              <a:rPr lang="en-US" sz="2000" b="1" dirty="0">
                <a:latin typeface="Calibri"/>
                <a:cs typeface="Calibri"/>
              </a:rPr>
              <a:t>Learn more about the resources that are available. </a:t>
            </a:r>
            <a:endParaRPr lang="en-US" sz="2000" dirty="0"/>
          </a:p>
          <a:p>
            <a:pPr marL="0" indent="0">
              <a:buNone/>
            </a:pPr>
            <a:endParaRPr lang="en-US" sz="2000" dirty="0"/>
          </a:p>
        </p:txBody>
      </p:sp>
      <p:sp>
        <p:nvSpPr>
          <p:cNvPr id="3" name="Title 2">
            <a:extLst>
              <a:ext uri="{FF2B5EF4-FFF2-40B4-BE49-F238E27FC236}">
                <a16:creationId xmlns:a16="http://schemas.microsoft.com/office/drawing/2014/main" id="{70D8E5E3-9136-E332-4C33-2C45B5739BE4}"/>
              </a:ext>
            </a:extLst>
          </p:cNvPr>
          <p:cNvSpPr>
            <a:spLocks noGrp="1"/>
          </p:cNvSpPr>
          <p:nvPr>
            <p:ph type="title"/>
          </p:nvPr>
        </p:nvSpPr>
        <p:spPr/>
        <p:txBody>
          <a:bodyPr lIns="91440" tIns="45720" rIns="91440" bIns="45720" anchor="t"/>
          <a:lstStyle/>
          <a:p>
            <a:pPr algn="ctr"/>
            <a:r>
              <a:rPr lang="en-US" sz="4000" dirty="0">
                <a:solidFill>
                  <a:schemeClr val="bg1"/>
                </a:solidFill>
                <a:latin typeface="Times New Roman" panose="02020603050405020304" pitchFamily="18" charset="0"/>
                <a:cs typeface="Times New Roman" panose="02020603050405020304" pitchFamily="18" charset="0"/>
              </a:rPr>
              <a:t>SVdP </a:t>
            </a:r>
            <a:r>
              <a:rPr lang="en-US" sz="4000" i="1" dirty="0">
                <a:solidFill>
                  <a:schemeClr val="bg1"/>
                </a:solidFill>
                <a:latin typeface="Times New Roman" panose="02020603050405020304" pitchFamily="18" charset="0"/>
                <a:cs typeface="Times New Roman" panose="02020603050405020304" pitchFamily="18" charset="0"/>
              </a:rPr>
              <a:t>National </a:t>
            </a:r>
            <a:r>
              <a:rPr lang="en-US" sz="4000" dirty="0">
                <a:solidFill>
                  <a:schemeClr val="bg1"/>
                </a:solidFill>
                <a:latin typeface="Times New Roman" panose="02020603050405020304" pitchFamily="18" charset="0"/>
                <a:cs typeface="Times New Roman" panose="02020603050405020304" pitchFamily="18" charset="0"/>
              </a:rPr>
              <a:t>Training – Spiritual Advisor</a:t>
            </a:r>
          </a:p>
        </p:txBody>
      </p:sp>
    </p:spTree>
    <p:extLst>
      <p:ext uri="{BB962C8B-B14F-4D97-AF65-F5344CB8AC3E}">
        <p14:creationId xmlns:p14="http://schemas.microsoft.com/office/powerpoint/2010/main" val="40513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FEF03C-3E6B-BEAF-2FC9-F9802563D6B1}"/>
              </a:ext>
            </a:extLst>
          </p:cNvPr>
          <p:cNvSpPr>
            <a:spLocks noGrp="1"/>
          </p:cNvSpPr>
          <p:nvPr>
            <p:ph type="body" idx="1"/>
          </p:nvPr>
        </p:nvSpPr>
        <p:spPr>
          <a:xfrm>
            <a:off x="6430781" y="5508625"/>
            <a:ext cx="3342702" cy="387350"/>
          </a:xfrm>
        </p:spPr>
        <p:txBody>
          <a:bodyPr/>
          <a:lstStyle/>
          <a:p>
            <a:r>
              <a:rPr lang="en-US" dirty="0"/>
              <a:t>(Frederic Ozanam)</a:t>
            </a:r>
          </a:p>
          <a:p>
            <a:endParaRPr lang="en-US" dirty="0"/>
          </a:p>
        </p:txBody>
      </p:sp>
      <p:sp>
        <p:nvSpPr>
          <p:cNvPr id="7" name="Text Box 3">
            <a:extLst>
              <a:ext uri="{FF2B5EF4-FFF2-40B4-BE49-F238E27FC236}">
                <a16:creationId xmlns:a16="http://schemas.microsoft.com/office/drawing/2014/main" id="{406DE956-E634-4B65-B763-7BDBA80D5E8C}"/>
              </a:ext>
            </a:extLst>
          </p:cNvPr>
          <p:cNvSpPr txBox="1">
            <a:spLocks noChangeArrowheads="1"/>
          </p:cNvSpPr>
          <p:nvPr/>
        </p:nvSpPr>
        <p:spPr bwMode="auto">
          <a:xfrm>
            <a:off x="1981200" y="1295401"/>
            <a:ext cx="4191002" cy="5716950"/>
          </a:xfrm>
          <a:prstGeom prst="rect">
            <a:avLst/>
          </a:prstGeom>
          <a:noFill/>
          <a:ln w="9525">
            <a:noFill/>
            <a:miter lim="800000"/>
            <a:headEnd/>
            <a:tailEnd/>
          </a:ln>
        </p:spPr>
        <p:txBody>
          <a:bodyPr wrap="square">
            <a:spAutoFit/>
          </a:bodyPr>
          <a:lstStyle/>
          <a:p>
            <a:pPr algn="ctr">
              <a:spcBef>
                <a:spcPct val="50000"/>
              </a:spcBef>
              <a:defRPr/>
            </a:pPr>
            <a:r>
              <a:rPr lang="en-US" sz="3200" dirty="0">
                <a:solidFill>
                  <a:schemeClr val="bg1"/>
                </a:solidFill>
                <a:latin typeface="Calibri" pitchFamily="34" charset="0"/>
              </a:rPr>
              <a:t>The primary purpose of the Society of St. Vincent de Paul –</a:t>
            </a:r>
          </a:p>
          <a:p>
            <a:pPr algn="ctr">
              <a:spcBef>
                <a:spcPct val="50000"/>
              </a:spcBef>
              <a:defRPr/>
            </a:pPr>
            <a:r>
              <a:rPr lang="en-US" sz="3200" dirty="0">
                <a:latin typeface="Calibri" pitchFamily="34" charset="0"/>
              </a:rPr>
              <a:t> </a:t>
            </a:r>
            <a:r>
              <a:rPr lang="en-US" sz="3200" b="1" dirty="0">
                <a:solidFill>
                  <a:srgbClr val="789C4A"/>
                </a:solidFill>
                <a:latin typeface="Calibri" pitchFamily="34" charset="0"/>
              </a:rPr>
              <a:t>TO INCREASE THE HOLINESS OF ITS MEMBERS</a:t>
            </a:r>
          </a:p>
          <a:p>
            <a:pPr>
              <a:spcBef>
                <a:spcPct val="50000"/>
              </a:spcBef>
              <a:defRPr/>
            </a:pPr>
            <a:r>
              <a:rPr lang="en-US" sz="2400" dirty="0">
                <a:solidFill>
                  <a:schemeClr val="bg1"/>
                </a:solidFill>
                <a:latin typeface="Calibri" pitchFamily="34" charset="0"/>
              </a:rPr>
              <a:t>          (Manual, section 2.5)</a:t>
            </a:r>
          </a:p>
          <a:p>
            <a:pPr>
              <a:spcBef>
                <a:spcPct val="50000"/>
              </a:spcBef>
              <a:defRPr/>
            </a:pPr>
            <a:endParaRPr lang="en-US" sz="2400" dirty="0">
              <a:solidFill>
                <a:schemeClr val="bg1"/>
              </a:solidFill>
              <a:latin typeface="Calibri" pitchFamily="34" charset="0"/>
            </a:endParaRPr>
          </a:p>
          <a:p>
            <a:pPr>
              <a:spcBef>
                <a:spcPct val="50000"/>
              </a:spcBef>
              <a:defRPr/>
            </a:pPr>
            <a:endParaRPr lang="en-US" sz="900" dirty="0">
              <a:solidFill>
                <a:schemeClr val="bg1"/>
              </a:solidFill>
              <a:latin typeface="Calibri" pitchFamily="34" charset="0"/>
            </a:endParaRPr>
          </a:p>
          <a:p>
            <a:pPr>
              <a:spcBef>
                <a:spcPct val="50000"/>
              </a:spcBef>
              <a:defRPr/>
            </a:pPr>
            <a:r>
              <a:rPr lang="en-US" sz="2400" dirty="0">
                <a:solidFill>
                  <a:schemeClr val="bg1"/>
                </a:solidFill>
                <a:latin typeface="Calibri" pitchFamily="34" charset="0"/>
              </a:rPr>
              <a:t>                                                        </a:t>
            </a:r>
            <a:r>
              <a:rPr lang="en-US" sz="2000" i="1" dirty="0">
                <a:solidFill>
                  <a:schemeClr val="bg1"/>
                </a:solidFill>
                <a:latin typeface="Times New Roman" panose="02020603050405020304" pitchFamily="18" charset="0"/>
                <a:cs typeface="Times New Roman" panose="02020603050405020304" pitchFamily="18" charset="0"/>
              </a:rPr>
              <a:t>9</a:t>
            </a:r>
          </a:p>
          <a:p>
            <a:pPr algn="ctr">
              <a:spcBef>
                <a:spcPct val="50000"/>
              </a:spcBef>
              <a:defRPr/>
            </a:pPr>
            <a:endParaRPr lang="en-US" sz="2400" b="1" dirty="0">
              <a:solidFill>
                <a:schemeClr val="accent2"/>
              </a:solidFill>
              <a:latin typeface="Calibri" pitchFamily="34" charset="0"/>
            </a:endParaRPr>
          </a:p>
        </p:txBody>
      </p:sp>
      <p:pic>
        <p:nvPicPr>
          <p:cNvPr id="10" name="Picture 2" descr="0ZANAM07 (2)">
            <a:extLst>
              <a:ext uri="{FF2B5EF4-FFF2-40B4-BE49-F238E27FC236}">
                <a16:creationId xmlns:a16="http://schemas.microsoft.com/office/drawing/2014/main" id="{5AB5B8E7-0BDA-D9AB-9573-2A52BC235010}"/>
              </a:ext>
            </a:extLst>
          </p:cNvPr>
          <p:cNvPicPr>
            <a:picLocks noChangeAspect="1" noChangeArrowheads="1"/>
          </p:cNvPicPr>
          <p:nvPr/>
        </p:nvPicPr>
        <p:blipFill>
          <a:blip r:embed="rId3" cstate="print"/>
          <a:srcRect/>
          <a:stretch>
            <a:fillRect/>
          </a:stretch>
        </p:blipFill>
        <p:spPr bwMode="auto">
          <a:xfrm>
            <a:off x="6553200" y="1155700"/>
            <a:ext cx="3657600" cy="42481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06890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F883-7CE7-AE5A-A36A-506D0A11E7D1}"/>
              </a:ext>
            </a:extLst>
          </p:cNvPr>
          <p:cNvSpPr>
            <a:spLocks noGrp="1"/>
          </p:cNvSpPr>
          <p:nvPr>
            <p:ph type="title"/>
          </p:nvPr>
        </p:nvSpPr>
        <p:spPr>
          <a:xfrm>
            <a:off x="831850" y="5642534"/>
            <a:ext cx="10718800" cy="952183"/>
          </a:xfrm>
        </p:spPr>
        <p:txBody>
          <a:bodyPr/>
          <a:lstStyle/>
          <a:p>
            <a:pPr algn="ctr"/>
            <a:r>
              <a:rPr lang="en-US" sz="2000" dirty="0">
                <a:solidFill>
                  <a:srgbClr val="005584"/>
                </a:solidFill>
              </a:rPr>
              <a:t>The most important truth of Vincentian spirituality is that Jesus is present in the poor.                </a:t>
            </a:r>
            <a:br>
              <a:rPr lang="en-US" sz="2000" dirty="0">
                <a:solidFill>
                  <a:srgbClr val="005584"/>
                </a:solidFill>
              </a:rPr>
            </a:br>
            <a:r>
              <a:rPr lang="en-US" sz="2000" dirty="0">
                <a:solidFill>
                  <a:srgbClr val="005584"/>
                </a:solidFill>
              </a:rPr>
              <a:t>            Why do we say that? Answer: We are all divine creations of God. </a:t>
            </a:r>
          </a:p>
        </p:txBody>
      </p:sp>
      <p:sp>
        <p:nvSpPr>
          <p:cNvPr id="4" name="Content Placeholder 2">
            <a:extLst>
              <a:ext uri="{FF2B5EF4-FFF2-40B4-BE49-F238E27FC236}">
                <a16:creationId xmlns:a16="http://schemas.microsoft.com/office/drawing/2014/main" id="{1189D0CC-A6AB-D646-D64E-504F49EF1B41}"/>
              </a:ext>
            </a:extLst>
          </p:cNvPr>
          <p:cNvSpPr txBox="1">
            <a:spLocks/>
          </p:cNvSpPr>
          <p:nvPr/>
        </p:nvSpPr>
        <p:spPr>
          <a:xfrm>
            <a:off x="831850" y="1066800"/>
            <a:ext cx="5242560" cy="349504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buFont typeface="Wingdings" panose="05000000000000000000" pitchFamily="2" charset="2"/>
              <a:buChar char="Ø"/>
            </a:pPr>
            <a:endParaRPr lang="en-US" altLang="en-US">
              <a:latin typeface="+mn-lt"/>
            </a:endParaRPr>
          </a:p>
        </p:txBody>
      </p:sp>
      <p:sp>
        <p:nvSpPr>
          <p:cNvPr id="5" name="Content Placeholder 2">
            <a:extLst>
              <a:ext uri="{FF2B5EF4-FFF2-40B4-BE49-F238E27FC236}">
                <a16:creationId xmlns:a16="http://schemas.microsoft.com/office/drawing/2014/main" id="{B44F31F3-23E1-C2BA-04C4-79ED69B653F4}"/>
              </a:ext>
            </a:extLst>
          </p:cNvPr>
          <p:cNvSpPr txBox="1">
            <a:spLocks/>
          </p:cNvSpPr>
          <p:nvPr/>
        </p:nvSpPr>
        <p:spPr>
          <a:xfrm>
            <a:off x="6308090" y="1066800"/>
            <a:ext cx="5242560" cy="261407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SzPct val="100000"/>
            </a:pPr>
            <a:endParaRPr lang="en-US">
              <a:latin typeface="+mn-lt"/>
            </a:endParaRPr>
          </a:p>
        </p:txBody>
      </p:sp>
      <p:sp>
        <p:nvSpPr>
          <p:cNvPr id="7" name="TextBox 8">
            <a:extLst>
              <a:ext uri="{FF2B5EF4-FFF2-40B4-BE49-F238E27FC236}">
                <a16:creationId xmlns:a16="http://schemas.microsoft.com/office/drawing/2014/main" id="{C6A9F945-6887-E70B-9797-25929EFB763B}"/>
              </a:ext>
            </a:extLst>
          </p:cNvPr>
          <p:cNvSpPr txBox="1">
            <a:spLocks noChangeArrowheads="1"/>
          </p:cNvSpPr>
          <p:nvPr/>
        </p:nvSpPr>
        <p:spPr bwMode="auto">
          <a:xfrm>
            <a:off x="212089" y="511742"/>
            <a:ext cx="12192001" cy="938719"/>
          </a:xfrm>
          <a:prstGeom prst="rect">
            <a:avLst/>
          </a:prstGeom>
          <a:noFill/>
          <a:ln w="9525">
            <a:noFill/>
            <a:miter lim="800000"/>
            <a:headEnd/>
            <a:tailEnd/>
          </a:ln>
        </p:spPr>
        <p:txBody>
          <a:bodyPr wrap="square">
            <a:spAutoFit/>
          </a:bodyPr>
          <a:lstStyle/>
          <a:p>
            <a:pPr marL="0" marR="0" lvl="0" indent="0" defTabSz="884865"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chemeClr val="bg1"/>
                </a:solidFill>
                <a:effectLst/>
                <a:uLnTx/>
                <a:uFillTx/>
                <a:ea typeface="+mn-ea"/>
                <a:cs typeface="+mn-cs"/>
              </a:rPr>
              <a:t>Formation for Spiritual Advisors –  Serving the “Suffering Christ”</a:t>
            </a:r>
          </a:p>
          <a:p>
            <a:pPr marL="0" marR="0" lvl="0" indent="0" algn="ctr" defTabSz="884865" rtl="0" eaLnBrk="0" fontAlgn="base" latinLnBrk="0" hangingPunct="0">
              <a:lnSpc>
                <a:spcPct val="100000"/>
              </a:lnSpc>
              <a:spcBef>
                <a:spcPct val="0"/>
              </a:spcBef>
              <a:spcAft>
                <a:spcPct val="0"/>
              </a:spcAft>
              <a:buClrTx/>
              <a:buSzTx/>
              <a:buFontTx/>
              <a:buNone/>
              <a:tabLst/>
              <a:defRPr/>
            </a:pPr>
            <a:endParaRPr kumimoji="0" lang="en-GB" sz="2000" b="1" u="none" strike="noStrike" kern="1200" cap="none" spc="0" normalizeH="0" baseline="0" noProof="0" dirty="0">
              <a:ln>
                <a:noFill/>
              </a:ln>
              <a:solidFill>
                <a:schemeClr val="bg1"/>
              </a:solidFill>
              <a:effectLst/>
              <a:uLnTx/>
              <a:uFillTx/>
              <a:ea typeface="+mn-ea"/>
              <a:cs typeface="+mn-cs"/>
            </a:endParaRPr>
          </a:p>
        </p:txBody>
      </p:sp>
      <p:pic>
        <p:nvPicPr>
          <p:cNvPr id="3" name="Picture 4" descr="02ICON">
            <a:extLst>
              <a:ext uri="{FF2B5EF4-FFF2-40B4-BE49-F238E27FC236}">
                <a16:creationId xmlns:a16="http://schemas.microsoft.com/office/drawing/2014/main" id="{74BCDF9A-172E-7A38-147C-30F0D6CD5047}"/>
              </a:ext>
            </a:extLst>
          </p:cNvPr>
          <p:cNvPicPr>
            <a:picLocks noChangeAspect="1" noChangeArrowheads="1"/>
          </p:cNvPicPr>
          <p:nvPr/>
        </p:nvPicPr>
        <p:blipFill>
          <a:blip r:embed="rId3" cstate="print"/>
          <a:srcRect/>
          <a:stretch>
            <a:fillRect/>
          </a:stretch>
        </p:blipFill>
        <p:spPr bwMode="auto">
          <a:xfrm>
            <a:off x="4087816" y="1259174"/>
            <a:ext cx="3973188" cy="4345661"/>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18577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2C2956-7672-BB02-326E-A6CCD5DE013B}"/>
              </a:ext>
            </a:extLst>
          </p:cNvPr>
          <p:cNvSpPr>
            <a:spLocks noGrp="1"/>
          </p:cNvSpPr>
          <p:nvPr>
            <p:ph type="body" sz="half" idx="2"/>
          </p:nvPr>
        </p:nvSpPr>
        <p:spPr>
          <a:xfrm>
            <a:off x="7133095" y="1958221"/>
            <a:ext cx="4353019" cy="2829668"/>
          </a:xfrm>
        </p:spPr>
        <p:txBody>
          <a:bodyPr/>
          <a:lstStyle/>
          <a:p>
            <a:pPr eaLnBrk="0" hangingPunct="0">
              <a:spcBef>
                <a:spcPct val="50000"/>
              </a:spcBef>
              <a:buFontTx/>
              <a:buChar char="•"/>
              <a:defRPr/>
            </a:pPr>
            <a:r>
              <a:rPr lang="en-US" sz="3200" dirty="0">
                <a:solidFill>
                  <a:schemeClr val="bg1"/>
                </a:solidFill>
                <a:latin typeface="Times New Roman" panose="02020603050405020304" pitchFamily="18" charset="0"/>
                <a:cs typeface="Times New Roman" panose="02020603050405020304" pitchFamily="18" charset="0"/>
              </a:rPr>
              <a:t> Catholic Social Teachings</a:t>
            </a:r>
          </a:p>
          <a:p>
            <a:pPr eaLnBrk="0" hangingPunct="0">
              <a:spcBef>
                <a:spcPct val="50000"/>
              </a:spcBef>
              <a:buFontTx/>
              <a:buChar char="•"/>
              <a:defRPr/>
            </a:pPr>
            <a:r>
              <a:rPr lang="en-US" sz="3200" dirty="0">
                <a:solidFill>
                  <a:schemeClr val="bg1"/>
                </a:solidFill>
                <a:latin typeface="Times New Roman" panose="02020603050405020304" pitchFamily="18" charset="0"/>
                <a:cs typeface="Times New Roman" panose="02020603050405020304" pitchFamily="18" charset="0"/>
              </a:rPr>
              <a:t>  Leading prayer and sharing</a:t>
            </a:r>
          </a:p>
          <a:p>
            <a:pPr eaLnBrk="0" hangingPunct="0">
              <a:spcBef>
                <a:spcPct val="50000"/>
              </a:spcBef>
              <a:buFontTx/>
              <a:buChar char="•"/>
              <a:defRPr/>
            </a:pPr>
            <a:r>
              <a:rPr lang="en-US" sz="3200" dirty="0">
                <a:solidFill>
                  <a:schemeClr val="bg1"/>
                </a:solidFill>
                <a:latin typeface="Times New Roman" panose="02020603050405020304" pitchFamily="18" charset="0"/>
                <a:cs typeface="Times New Roman" panose="02020603050405020304" pitchFamily="18" charset="0"/>
              </a:rPr>
              <a:t>  Praying with clients</a:t>
            </a:r>
            <a:endParaRPr lang="en-US" sz="3200" dirty="0">
              <a:solidFill>
                <a:schemeClr val="bg1"/>
              </a:solidFill>
              <a:latin typeface="+mn-lt"/>
            </a:endParaRPr>
          </a:p>
        </p:txBody>
      </p:sp>
      <p:sp>
        <p:nvSpPr>
          <p:cNvPr id="11" name="Title 1">
            <a:extLst>
              <a:ext uri="{FF2B5EF4-FFF2-40B4-BE49-F238E27FC236}">
                <a16:creationId xmlns:a16="http://schemas.microsoft.com/office/drawing/2014/main" id="{B2449D99-75B5-E6CD-6194-5EAD225F643A}"/>
              </a:ext>
            </a:extLst>
          </p:cNvPr>
          <p:cNvSpPr>
            <a:spLocks noGrp="1"/>
          </p:cNvSpPr>
          <p:nvPr>
            <p:ph type="title"/>
          </p:nvPr>
        </p:nvSpPr>
        <p:spPr>
          <a:xfrm>
            <a:off x="646113" y="340541"/>
            <a:ext cx="9615489" cy="846063"/>
          </a:xfrm>
        </p:spPr>
        <p:txBody>
          <a:bodyPr/>
          <a:lstStyle/>
          <a:p>
            <a:r>
              <a:rPr lang="en-US" dirty="0"/>
              <a:t>Spiritual Advisors are Committed to…</a:t>
            </a:r>
          </a:p>
        </p:txBody>
      </p:sp>
      <p:sp>
        <p:nvSpPr>
          <p:cNvPr id="5" name="TextBox 4">
            <a:extLst>
              <a:ext uri="{FF2B5EF4-FFF2-40B4-BE49-F238E27FC236}">
                <a16:creationId xmlns:a16="http://schemas.microsoft.com/office/drawing/2014/main" id="{E82B312A-BE0E-739B-2860-7BAA8B75581C}"/>
              </a:ext>
            </a:extLst>
          </p:cNvPr>
          <p:cNvSpPr txBox="1"/>
          <p:nvPr/>
        </p:nvSpPr>
        <p:spPr>
          <a:xfrm>
            <a:off x="1244184" y="1958221"/>
            <a:ext cx="4851816" cy="3785652"/>
          </a:xfrm>
          <a:prstGeom prst="rect">
            <a:avLst/>
          </a:prstGeom>
          <a:noFill/>
        </p:spPr>
        <p:txBody>
          <a:bodyPr wrap="square">
            <a:spAutoFit/>
          </a:bodyPr>
          <a:lstStyle/>
          <a:p>
            <a:pPr eaLnBrk="0" hangingPunct="0">
              <a:spcBef>
                <a:spcPct val="50000"/>
              </a:spcBef>
              <a:buFontTx/>
              <a:buChar char="•"/>
              <a:defRPr/>
            </a:pPr>
            <a:r>
              <a:rPr lang="en-US" sz="3200" dirty="0">
                <a:solidFill>
                  <a:srgbClr val="005584"/>
                </a:solidFill>
                <a:latin typeface="Times New Roman" panose="02020603050405020304" pitchFamily="18" charset="0"/>
                <a:cs typeface="Times New Roman" panose="02020603050405020304" pitchFamily="18" charset="0"/>
              </a:rPr>
              <a:t> Jesus &amp; the Gospels</a:t>
            </a:r>
          </a:p>
          <a:p>
            <a:pPr eaLnBrk="0" hangingPunct="0">
              <a:spcBef>
                <a:spcPct val="50000"/>
              </a:spcBef>
              <a:buFontTx/>
              <a:buChar char="•"/>
              <a:defRPr/>
            </a:pPr>
            <a:r>
              <a:rPr lang="en-US" sz="3200" dirty="0">
                <a:solidFill>
                  <a:srgbClr val="005584"/>
                </a:solidFill>
                <a:latin typeface="Times New Roman" panose="02020603050405020304" pitchFamily="18" charset="0"/>
                <a:cs typeface="Times New Roman" panose="02020603050405020304" pitchFamily="18" charset="0"/>
              </a:rPr>
              <a:t>  Vincentian spirituality</a:t>
            </a:r>
          </a:p>
          <a:p>
            <a:pPr eaLnBrk="0" hangingPunct="0">
              <a:spcBef>
                <a:spcPct val="50000"/>
              </a:spcBef>
              <a:buFontTx/>
              <a:buChar char="•"/>
              <a:defRPr/>
            </a:pPr>
            <a:r>
              <a:rPr lang="en-US" sz="3200" dirty="0">
                <a:solidFill>
                  <a:srgbClr val="005584"/>
                </a:solidFill>
                <a:latin typeface="Times New Roman" panose="02020603050405020304" pitchFamily="18" charset="0"/>
                <a:cs typeface="Times New Roman" panose="02020603050405020304" pitchFamily="18" charset="0"/>
              </a:rPr>
              <a:t>  SVdP Rule book, mission &amp; ministry </a:t>
            </a:r>
          </a:p>
          <a:p>
            <a:pPr eaLnBrk="0" hangingPunct="0">
              <a:spcBef>
                <a:spcPct val="50000"/>
              </a:spcBef>
              <a:buFontTx/>
              <a:buChar char="•"/>
              <a:defRPr/>
            </a:pPr>
            <a:r>
              <a:rPr lang="en-US" sz="3200" dirty="0">
                <a:solidFill>
                  <a:srgbClr val="005584"/>
                </a:solidFill>
                <a:latin typeface="Times New Roman" panose="02020603050405020304" pitchFamily="18" charset="0"/>
                <a:cs typeface="Times New Roman" panose="02020603050405020304" pitchFamily="18" charset="0"/>
              </a:rPr>
              <a:t>  Personal witness in their own spiritual life</a:t>
            </a:r>
          </a:p>
        </p:txBody>
      </p:sp>
    </p:spTree>
    <p:extLst>
      <p:ext uri="{BB962C8B-B14F-4D97-AF65-F5344CB8AC3E}">
        <p14:creationId xmlns:p14="http://schemas.microsoft.com/office/powerpoint/2010/main" val="341737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3093293" y="1050105"/>
            <a:ext cx="5911008" cy="5725396"/>
          </a:xfrm>
          <a:prstGeom prst="rect">
            <a:avLst/>
          </a:prstGeom>
          <a:noFill/>
          <a:ln w="9525">
            <a:noFill/>
            <a:miter lim="800000"/>
            <a:headEnd/>
            <a:tailEnd/>
          </a:ln>
        </p:spPr>
      </p:pic>
      <p:sp>
        <p:nvSpPr>
          <p:cNvPr id="63493" name="Rectangle 60"/>
          <p:cNvSpPr>
            <a:spLocks noChangeArrowheads="1"/>
          </p:cNvSpPr>
          <p:nvPr/>
        </p:nvSpPr>
        <p:spPr bwMode="auto">
          <a:xfrm>
            <a:off x="1918736" y="1889140"/>
            <a:ext cx="9372307" cy="651387"/>
          </a:xfrm>
          <a:prstGeom prst="rect">
            <a:avLst/>
          </a:prstGeom>
          <a:gradFill rotWithShape="0">
            <a:gsLst>
              <a:gs pos="0">
                <a:schemeClr val="bg1"/>
              </a:gs>
              <a:gs pos="100000">
                <a:srgbClr val="EAEAEA"/>
              </a:gs>
            </a:gsLst>
            <a:path path="shape">
              <a:fillToRect l="50000" t="50000" r="50000" b="50000"/>
            </a:path>
          </a:gradFill>
          <a:ln w="9525">
            <a:solidFill>
              <a:schemeClr val="accent6">
                <a:lumMod val="50000"/>
              </a:schemeClr>
            </a:solidFill>
            <a:miter lim="800000"/>
            <a:headEnd/>
            <a:tailEnd/>
          </a:ln>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r>
              <a:rPr kumimoji="0" lang="en-US" sz="2322" b="1" i="1" u="none" strike="noStrike" kern="1200" cap="none" spc="0" normalizeH="0" baseline="0" noProof="0" dirty="0">
                <a:ln>
                  <a:noFill/>
                </a:ln>
                <a:solidFill>
                  <a:srgbClr val="5B9BD5">
                    <a:lumMod val="50000"/>
                  </a:srgbClr>
                </a:solidFill>
                <a:effectLst/>
                <a:uLnTx/>
                <a:uFillTx/>
                <a:latin typeface="Arial" charset="0"/>
                <a:ea typeface="+mn-ea"/>
                <a:cs typeface="+mn-cs"/>
              </a:rPr>
              <a:t>Spiritual Animator</a:t>
            </a:r>
          </a:p>
        </p:txBody>
      </p:sp>
      <p:sp>
        <p:nvSpPr>
          <p:cNvPr id="63494" name="Rectangle 62"/>
          <p:cNvSpPr>
            <a:spLocks noChangeArrowheads="1"/>
          </p:cNvSpPr>
          <p:nvPr/>
        </p:nvSpPr>
        <p:spPr bwMode="auto">
          <a:xfrm>
            <a:off x="1918739" y="2858538"/>
            <a:ext cx="9372307" cy="651387"/>
          </a:xfrm>
          <a:prstGeom prst="rect">
            <a:avLst/>
          </a:prstGeom>
          <a:gradFill rotWithShape="0">
            <a:gsLst>
              <a:gs pos="0">
                <a:schemeClr val="bg1"/>
              </a:gs>
              <a:gs pos="100000">
                <a:srgbClr val="EAEAEA"/>
              </a:gs>
            </a:gsLst>
            <a:path path="shape">
              <a:fillToRect l="50000" t="50000" r="50000" b="50000"/>
            </a:path>
          </a:gradFill>
          <a:ln w="9525">
            <a:solidFill>
              <a:schemeClr val="accent6">
                <a:lumMod val="50000"/>
              </a:schemeClr>
            </a:solidFill>
            <a:miter lim="800000"/>
            <a:headEnd/>
            <a:tailEnd/>
          </a:ln>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r>
              <a:rPr kumimoji="0" lang="en-US" sz="2322" b="1" i="1" u="none" strike="noStrike" kern="1200" cap="none" spc="0" normalizeH="0" baseline="0" noProof="0" dirty="0">
                <a:ln>
                  <a:noFill/>
                </a:ln>
                <a:solidFill>
                  <a:srgbClr val="5B9BD5">
                    <a:lumMod val="50000"/>
                  </a:srgbClr>
                </a:solidFill>
                <a:effectLst/>
                <a:uLnTx/>
                <a:uFillTx/>
                <a:latin typeface="Arial" charset="0"/>
                <a:ea typeface="+mn-ea"/>
                <a:cs typeface="+mn-cs"/>
              </a:rPr>
              <a:t>Assist Vincentians with development of Vincentian spiritual life</a:t>
            </a:r>
          </a:p>
        </p:txBody>
      </p:sp>
      <p:sp>
        <p:nvSpPr>
          <p:cNvPr id="63495" name="Rectangle 64"/>
          <p:cNvSpPr>
            <a:spLocks noChangeArrowheads="1"/>
          </p:cNvSpPr>
          <p:nvPr/>
        </p:nvSpPr>
        <p:spPr bwMode="auto">
          <a:xfrm>
            <a:off x="1918740" y="3792834"/>
            <a:ext cx="9372305" cy="634488"/>
          </a:xfrm>
          <a:prstGeom prst="rect">
            <a:avLst/>
          </a:prstGeom>
          <a:gradFill rotWithShape="0">
            <a:gsLst>
              <a:gs pos="0">
                <a:schemeClr val="bg1"/>
              </a:gs>
              <a:gs pos="100000">
                <a:srgbClr val="EAEAEA"/>
              </a:gs>
            </a:gsLst>
            <a:path path="shape">
              <a:fillToRect l="50000" t="50000" r="50000" b="50000"/>
            </a:path>
          </a:gradFill>
          <a:ln w="9525">
            <a:solidFill>
              <a:schemeClr val="accent6">
                <a:lumMod val="50000"/>
              </a:schemeClr>
            </a:solidFill>
            <a:miter lim="800000"/>
            <a:headEnd/>
            <a:tailEnd/>
          </a:ln>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r>
              <a:rPr kumimoji="0" lang="en-US" sz="2322" b="1" i="1" u="none" strike="noStrike" kern="1200" cap="none" spc="0" normalizeH="0" baseline="0" noProof="0" dirty="0">
                <a:ln>
                  <a:noFill/>
                </a:ln>
                <a:solidFill>
                  <a:srgbClr val="5B9BD5">
                    <a:lumMod val="50000"/>
                  </a:srgbClr>
                </a:solidFill>
                <a:effectLst/>
                <a:uLnTx/>
                <a:uFillTx/>
                <a:latin typeface="Arial" charset="0"/>
                <a:ea typeface="+mn-ea"/>
                <a:cs typeface="+mn-cs"/>
              </a:rPr>
              <a:t>Inspire &amp; challenge others to create new works</a:t>
            </a:r>
          </a:p>
        </p:txBody>
      </p:sp>
      <p:sp>
        <p:nvSpPr>
          <p:cNvPr id="63496" name="Rectangle 66"/>
          <p:cNvSpPr>
            <a:spLocks noChangeArrowheads="1"/>
          </p:cNvSpPr>
          <p:nvPr/>
        </p:nvSpPr>
        <p:spPr bwMode="auto">
          <a:xfrm>
            <a:off x="1918741" y="4691334"/>
            <a:ext cx="9372304" cy="666750"/>
          </a:xfrm>
          <a:prstGeom prst="rect">
            <a:avLst/>
          </a:prstGeom>
          <a:gradFill rotWithShape="0">
            <a:gsLst>
              <a:gs pos="0">
                <a:schemeClr val="bg1"/>
              </a:gs>
              <a:gs pos="100000">
                <a:srgbClr val="EAEAEA"/>
              </a:gs>
            </a:gsLst>
            <a:path path="shape">
              <a:fillToRect l="50000" t="50000" r="50000" b="50000"/>
            </a:path>
          </a:gradFill>
          <a:ln w="9525">
            <a:solidFill>
              <a:schemeClr val="accent6">
                <a:lumMod val="50000"/>
              </a:schemeClr>
            </a:solidFill>
            <a:miter lim="800000"/>
            <a:headEnd/>
            <a:tailEnd/>
          </a:ln>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r>
              <a:rPr kumimoji="0" lang="en-US" sz="2322" b="1" i="1" u="none" strike="noStrike" kern="1200" cap="none" spc="0" normalizeH="0" baseline="0" noProof="0" dirty="0">
                <a:ln>
                  <a:noFill/>
                </a:ln>
                <a:solidFill>
                  <a:srgbClr val="5B9BD5">
                    <a:lumMod val="50000"/>
                  </a:srgbClr>
                </a:solidFill>
                <a:effectLst/>
                <a:uLnTx/>
                <a:uFillTx/>
                <a:latin typeface="Arial" charset="0"/>
                <a:ea typeface="+mn-ea"/>
                <a:cs typeface="+mn-cs"/>
              </a:rPr>
              <a:t>Provide guidance on spiritual matters</a:t>
            </a:r>
          </a:p>
        </p:txBody>
      </p:sp>
      <p:sp>
        <p:nvSpPr>
          <p:cNvPr id="63498" name="Rectangle 69"/>
          <p:cNvSpPr>
            <a:spLocks noChangeArrowheads="1"/>
          </p:cNvSpPr>
          <p:nvPr/>
        </p:nvSpPr>
        <p:spPr bwMode="auto">
          <a:xfrm>
            <a:off x="1918740" y="5690164"/>
            <a:ext cx="9372303" cy="666750"/>
          </a:xfrm>
          <a:prstGeom prst="rect">
            <a:avLst/>
          </a:prstGeom>
          <a:gradFill rotWithShape="0">
            <a:gsLst>
              <a:gs pos="0">
                <a:schemeClr val="bg1"/>
              </a:gs>
              <a:gs pos="100000">
                <a:srgbClr val="EAEAEA"/>
              </a:gs>
            </a:gsLst>
            <a:path path="shape">
              <a:fillToRect l="50000" t="50000" r="50000" b="50000"/>
            </a:path>
          </a:gradFill>
          <a:ln w="9525">
            <a:solidFill>
              <a:schemeClr val="accent6">
                <a:lumMod val="50000"/>
              </a:schemeClr>
            </a:solidFill>
            <a:miter lim="800000"/>
            <a:headEnd/>
            <a:tailEnd/>
          </a:ln>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Arial" charset="0"/>
                <a:ea typeface="+mn-ea"/>
                <a:cs typeface="+mn-cs"/>
              </a:rPr>
              <a:t>Keep focus on practical love toward the poor</a:t>
            </a:r>
          </a:p>
        </p:txBody>
      </p:sp>
      <p:sp>
        <p:nvSpPr>
          <p:cNvPr id="374857" name="AutoShape 73"/>
          <p:cNvSpPr>
            <a:spLocks noChangeArrowheads="1"/>
          </p:cNvSpPr>
          <p:nvPr/>
        </p:nvSpPr>
        <p:spPr bwMode="auto">
          <a:xfrm>
            <a:off x="5800644" y="2540528"/>
            <a:ext cx="483932" cy="299576"/>
          </a:xfrm>
          <a:prstGeom prst="triangle">
            <a:avLst>
              <a:gd name="adj" fmla="val 50000"/>
            </a:avLst>
          </a:prstGeom>
          <a:solidFill>
            <a:srgbClr val="FF6600"/>
          </a:solidFill>
          <a:ln w="9525">
            <a:solidFill>
              <a:schemeClr val="tx1"/>
            </a:solidFill>
            <a:miter lim="800000"/>
            <a:headEnd/>
            <a:tailEnd/>
          </a:ln>
          <a:effectLst/>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endParaRPr kumimoji="0" lang="en-US" sz="2322"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p:txBody>
      </p:sp>
      <p:sp>
        <p:nvSpPr>
          <p:cNvPr id="374858" name="AutoShape 74"/>
          <p:cNvSpPr>
            <a:spLocks noChangeArrowheads="1"/>
          </p:cNvSpPr>
          <p:nvPr/>
        </p:nvSpPr>
        <p:spPr bwMode="auto">
          <a:xfrm>
            <a:off x="5791281" y="3477664"/>
            <a:ext cx="483932" cy="299576"/>
          </a:xfrm>
          <a:prstGeom prst="triangle">
            <a:avLst>
              <a:gd name="adj" fmla="val 50000"/>
            </a:avLst>
          </a:prstGeom>
          <a:solidFill>
            <a:srgbClr val="FF6600"/>
          </a:solidFill>
          <a:ln w="9525">
            <a:solidFill>
              <a:schemeClr val="tx1"/>
            </a:solidFill>
            <a:miter lim="800000"/>
            <a:headEnd/>
            <a:tailEnd/>
          </a:ln>
          <a:effectLst/>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endParaRPr kumimoji="0" lang="en-US" sz="2322"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p:txBody>
      </p:sp>
      <p:sp>
        <p:nvSpPr>
          <p:cNvPr id="374859" name="AutoShape 75"/>
          <p:cNvSpPr>
            <a:spLocks noChangeArrowheads="1"/>
          </p:cNvSpPr>
          <p:nvPr/>
        </p:nvSpPr>
        <p:spPr bwMode="auto">
          <a:xfrm>
            <a:off x="5791282" y="4391757"/>
            <a:ext cx="483932" cy="299577"/>
          </a:xfrm>
          <a:prstGeom prst="triangle">
            <a:avLst>
              <a:gd name="adj" fmla="val 50000"/>
            </a:avLst>
          </a:prstGeom>
          <a:solidFill>
            <a:srgbClr val="FF6600"/>
          </a:solidFill>
          <a:ln w="9525">
            <a:solidFill>
              <a:schemeClr val="tx1"/>
            </a:solidFill>
            <a:miter lim="800000"/>
            <a:headEnd/>
            <a:tailEnd/>
          </a:ln>
          <a:effectLst/>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endParaRPr kumimoji="0" lang="en-US" sz="2322"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p:txBody>
      </p:sp>
      <p:sp>
        <p:nvSpPr>
          <p:cNvPr id="374860" name="AutoShape 76"/>
          <p:cNvSpPr>
            <a:spLocks noChangeArrowheads="1"/>
          </p:cNvSpPr>
          <p:nvPr/>
        </p:nvSpPr>
        <p:spPr bwMode="auto">
          <a:xfrm>
            <a:off x="5794885" y="5358083"/>
            <a:ext cx="483932" cy="299576"/>
          </a:xfrm>
          <a:prstGeom prst="triangle">
            <a:avLst>
              <a:gd name="adj" fmla="val 50000"/>
            </a:avLst>
          </a:prstGeom>
          <a:solidFill>
            <a:srgbClr val="FF6600"/>
          </a:solidFill>
          <a:ln w="9525">
            <a:solidFill>
              <a:schemeClr val="tx1"/>
            </a:solidFill>
            <a:miter lim="800000"/>
            <a:headEnd/>
            <a:tailEnd/>
          </a:ln>
          <a:effectLst/>
        </p:spPr>
        <p:txBody>
          <a:bodyPr wrap="none" anchor="ctr"/>
          <a:lstStyle/>
          <a:p>
            <a:pPr marL="0" marR="0" lvl="0" indent="0" algn="ctr" defTabSz="884865" rtl="0" eaLnBrk="0" fontAlgn="base" latinLnBrk="0" hangingPunct="0">
              <a:lnSpc>
                <a:spcPct val="100000"/>
              </a:lnSpc>
              <a:spcBef>
                <a:spcPct val="0"/>
              </a:spcBef>
              <a:spcAft>
                <a:spcPct val="0"/>
              </a:spcAft>
              <a:buClrTx/>
              <a:buSzTx/>
              <a:buFontTx/>
              <a:buNone/>
              <a:tabLst/>
              <a:defRPr/>
            </a:pPr>
            <a:endParaRPr kumimoji="0" lang="en-US" sz="2322"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p:txBody>
      </p:sp>
      <p:sp>
        <p:nvSpPr>
          <p:cNvPr id="3" name="Title 2"/>
          <p:cNvSpPr>
            <a:spLocks noGrp="1"/>
          </p:cNvSpPr>
          <p:nvPr>
            <p:ph type="title"/>
          </p:nvPr>
        </p:nvSpPr>
        <p:spPr>
          <a:xfrm>
            <a:off x="775447" y="253820"/>
            <a:ext cx="10515600" cy="811627"/>
          </a:xfrm>
        </p:spPr>
        <p:txBody>
          <a:bodyPr>
            <a:normAutofit/>
          </a:bodyPr>
          <a:lstStyle/>
          <a:p>
            <a:pPr algn="ctr"/>
            <a:r>
              <a:rPr lang="en-US" dirty="0">
                <a:latin typeface="+mn-lt"/>
              </a:rPr>
              <a:t>What is the Role of the Spiritual Advisor?</a:t>
            </a:r>
          </a:p>
        </p:txBody>
      </p:sp>
    </p:spTree>
    <p:extLst>
      <p:ext uri="{BB962C8B-B14F-4D97-AF65-F5344CB8AC3E}">
        <p14:creationId xmlns:p14="http://schemas.microsoft.com/office/powerpoint/2010/main" val="3247342706"/>
      </p:ext>
    </p:extLst>
  </p:cSld>
  <p:clrMapOvr>
    <a:masterClrMapping/>
  </p:clrMapOvr>
  <mc:AlternateContent xmlns:mc="http://schemas.openxmlformats.org/markup-compatibility/2006" xmlns:p14="http://schemas.microsoft.com/office/powerpoint/2010/main">
    <mc:Choice Requires="p14">
      <p:transition spd="slow" p14:dur="2000" advTm="29072"/>
    </mc:Choice>
    <mc:Fallback xmlns="">
      <p:transition spd="slow" advTm="29072"/>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TextBox 17"/>
          <p:cNvSpPr txBox="1"/>
          <p:nvPr/>
        </p:nvSpPr>
        <p:spPr>
          <a:xfrm>
            <a:off x="1690349" y="1953468"/>
            <a:ext cx="8847736" cy="4524315"/>
          </a:xfrm>
          <a:prstGeom prst="rect">
            <a:avLst/>
          </a:prstGeom>
          <a:noFill/>
        </p:spPr>
        <p:txBody>
          <a:bodyPr wrap="square" rtlCol="0">
            <a:spAutoFit/>
          </a:bodyPr>
          <a:lstStyle/>
          <a:p>
            <a:pPr marL="0" marR="0" lvl="0" indent="0" algn="l" defTabSz="884865"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5584"/>
                </a:solidFill>
                <a:effectLst/>
                <a:uLnTx/>
                <a:uFillTx/>
                <a:ea typeface="+mn-ea"/>
                <a:cs typeface="+mn-cs"/>
              </a:rPr>
              <a:t>Meetings</a:t>
            </a:r>
            <a:r>
              <a:rPr kumimoji="0" lang="en-US" sz="3200" b="1" u="none" strike="noStrike" kern="1200" cap="none" spc="0" normalizeH="0" baseline="0" noProof="0" dirty="0">
                <a:ln>
                  <a:noFill/>
                </a:ln>
                <a:solidFill>
                  <a:srgbClr val="789C4A"/>
                </a:solidFill>
                <a:effectLst/>
                <a:uLnTx/>
                <a:uFillTx/>
                <a:ea typeface="+mn-ea"/>
                <a:cs typeface="+mn-cs"/>
              </a:rPr>
              <a:t> – Facilitate opening and closing </a:t>
            </a:r>
            <a:r>
              <a:rPr kumimoji="0" lang="en-US" sz="3200" b="1" u="none" strike="noStrike" kern="1200" cap="none" spc="0" normalizeH="0" baseline="0" noProof="0" dirty="0">
                <a:ln>
                  <a:noFill/>
                </a:ln>
                <a:solidFill>
                  <a:srgbClr val="005584"/>
                </a:solidFill>
                <a:effectLst/>
                <a:uLnTx/>
                <a:uFillTx/>
                <a:ea typeface="+mn-ea"/>
                <a:cs typeface="+mn-cs"/>
              </a:rPr>
              <a:t>prayers</a:t>
            </a:r>
            <a:r>
              <a:rPr kumimoji="0" lang="en-US" sz="3200" b="1" u="none" strike="noStrike" kern="1200" cap="none" spc="0" normalizeH="0" baseline="0" noProof="0" dirty="0">
                <a:ln>
                  <a:noFill/>
                </a:ln>
                <a:solidFill>
                  <a:srgbClr val="789C4A"/>
                </a:solidFill>
                <a:effectLst/>
                <a:uLnTx/>
                <a:uFillTx/>
                <a:ea typeface="+mn-ea"/>
                <a:cs typeface="+mn-cs"/>
              </a:rPr>
              <a:t>. Also prepare and facilitate spiritual </a:t>
            </a:r>
            <a:r>
              <a:rPr kumimoji="0" lang="en-US" sz="3200" b="1" u="none" strike="noStrike" kern="1200" cap="none" spc="0" normalizeH="0" baseline="0" noProof="0" dirty="0">
                <a:ln>
                  <a:noFill/>
                </a:ln>
                <a:solidFill>
                  <a:srgbClr val="005584"/>
                </a:solidFill>
                <a:effectLst/>
                <a:uLnTx/>
                <a:uFillTx/>
                <a:ea typeface="+mn-ea"/>
                <a:cs typeface="+mn-cs"/>
              </a:rPr>
              <a:t>reflection</a:t>
            </a:r>
            <a:r>
              <a:rPr kumimoji="0" lang="en-US" sz="3200" b="1" u="none" strike="noStrike" kern="1200" cap="none" spc="0" normalizeH="0" baseline="0" noProof="0" dirty="0">
                <a:ln>
                  <a:noFill/>
                </a:ln>
                <a:solidFill>
                  <a:srgbClr val="789C4A"/>
                </a:solidFill>
                <a:effectLst/>
                <a:uLnTx/>
                <a:uFillTx/>
                <a:ea typeface="+mn-ea"/>
                <a:cs typeface="+mn-cs"/>
              </a:rPr>
              <a:t> during meetings, including </a:t>
            </a:r>
            <a:r>
              <a:rPr kumimoji="0" lang="en-US" sz="3200" b="1" u="none" strike="noStrike" kern="1200" cap="none" spc="0" normalizeH="0" baseline="0" noProof="0" dirty="0">
                <a:ln>
                  <a:noFill/>
                </a:ln>
                <a:solidFill>
                  <a:srgbClr val="005584"/>
                </a:solidFill>
                <a:effectLst/>
                <a:uLnTx/>
                <a:uFillTx/>
                <a:ea typeface="+mn-ea"/>
                <a:cs typeface="+mn-cs"/>
              </a:rPr>
              <a:t>discussion</a:t>
            </a:r>
            <a:r>
              <a:rPr kumimoji="0" lang="en-US" sz="3200" b="1" u="none" strike="noStrike" kern="1200" cap="none" spc="0" normalizeH="0" baseline="0" noProof="0" dirty="0">
                <a:ln>
                  <a:noFill/>
                </a:ln>
                <a:solidFill>
                  <a:srgbClr val="789C4A"/>
                </a:solidFill>
                <a:effectLst/>
                <a:uLnTx/>
                <a:uFillTx/>
                <a:ea typeface="+mn-ea"/>
                <a:cs typeface="+mn-cs"/>
              </a:rPr>
              <a:t>.   </a:t>
            </a:r>
          </a:p>
          <a:p>
            <a:pPr marL="0" marR="0" lvl="0" indent="0" algn="l" defTabSz="884865"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789C4A"/>
              </a:solidFill>
              <a:effectLst/>
              <a:uLnTx/>
              <a:uFillTx/>
              <a:ea typeface="+mn-ea"/>
              <a:cs typeface="+mn-cs"/>
            </a:endParaRPr>
          </a:p>
          <a:p>
            <a:pPr marL="0" marR="0" lvl="0" indent="0" algn="l" defTabSz="884865"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5584"/>
                </a:solidFill>
                <a:effectLst/>
                <a:uLnTx/>
                <a:uFillTx/>
                <a:ea typeface="+mn-ea"/>
                <a:cs typeface="+mn-cs"/>
              </a:rPr>
              <a:t>Plan</a:t>
            </a:r>
            <a:r>
              <a:rPr kumimoji="0" lang="en-US" sz="3200" b="1" u="none" strike="noStrike" kern="1200" cap="none" spc="0" normalizeH="0" baseline="0" noProof="0" dirty="0">
                <a:ln>
                  <a:noFill/>
                </a:ln>
                <a:solidFill>
                  <a:srgbClr val="789C4A"/>
                </a:solidFill>
                <a:effectLst/>
                <a:uLnTx/>
                <a:uFillTx/>
                <a:ea typeface="+mn-ea"/>
                <a:cs typeface="+mn-cs"/>
              </a:rPr>
              <a:t> &amp; </a:t>
            </a:r>
            <a:r>
              <a:rPr kumimoji="0" lang="en-US" sz="3200" b="1" u="none" strike="noStrike" kern="1200" cap="none" spc="0" normalizeH="0" baseline="0" noProof="0" dirty="0">
                <a:ln>
                  <a:noFill/>
                </a:ln>
                <a:solidFill>
                  <a:srgbClr val="005584"/>
                </a:solidFill>
                <a:effectLst/>
                <a:uLnTx/>
                <a:uFillTx/>
                <a:ea typeface="+mn-ea"/>
                <a:cs typeface="+mn-cs"/>
              </a:rPr>
              <a:t>execute</a:t>
            </a:r>
            <a:r>
              <a:rPr kumimoji="0" lang="en-US" sz="3200" b="1" u="none" strike="noStrike" kern="1200" cap="none" spc="0" normalizeH="0" baseline="0" noProof="0" dirty="0">
                <a:ln>
                  <a:noFill/>
                </a:ln>
                <a:solidFill>
                  <a:srgbClr val="789C4A"/>
                </a:solidFill>
                <a:effectLst/>
                <a:uLnTx/>
                <a:uFillTx/>
                <a:ea typeface="+mn-ea"/>
                <a:cs typeface="+mn-cs"/>
              </a:rPr>
              <a:t> special </a:t>
            </a:r>
            <a:r>
              <a:rPr kumimoji="0" lang="en-US" sz="3200" b="1" u="none" strike="noStrike" kern="1200" cap="none" spc="0" normalizeH="0" baseline="0" noProof="0" dirty="0">
                <a:ln>
                  <a:noFill/>
                </a:ln>
                <a:solidFill>
                  <a:srgbClr val="005584"/>
                </a:solidFill>
                <a:effectLst/>
                <a:uLnTx/>
                <a:uFillTx/>
                <a:ea typeface="+mn-ea"/>
                <a:cs typeface="+mn-cs"/>
              </a:rPr>
              <a:t>prayers</a:t>
            </a:r>
            <a:r>
              <a:rPr kumimoji="0" lang="en-US" sz="3200" b="1" u="none" strike="noStrike" kern="1200" cap="none" spc="0" normalizeH="0" baseline="0" noProof="0" dirty="0">
                <a:ln>
                  <a:noFill/>
                </a:ln>
                <a:solidFill>
                  <a:srgbClr val="789C4A"/>
                </a:solidFill>
                <a:effectLst/>
                <a:uLnTx/>
                <a:uFillTx/>
                <a:ea typeface="+mn-ea"/>
                <a:cs typeface="+mn-cs"/>
              </a:rPr>
              <a:t> &amp; </a:t>
            </a:r>
            <a:r>
              <a:rPr kumimoji="0" lang="en-US" sz="3200" b="1" u="none" strike="noStrike" kern="1200" cap="none" spc="0" normalizeH="0" baseline="0" noProof="0" dirty="0">
                <a:ln>
                  <a:noFill/>
                </a:ln>
                <a:solidFill>
                  <a:srgbClr val="005584"/>
                </a:solidFill>
                <a:effectLst/>
                <a:uLnTx/>
                <a:uFillTx/>
                <a:ea typeface="+mn-ea"/>
                <a:cs typeface="+mn-cs"/>
              </a:rPr>
              <a:t>sessions</a:t>
            </a:r>
            <a:r>
              <a:rPr kumimoji="0" lang="en-US" sz="3200" b="1" u="none" strike="noStrike" kern="1200" cap="none" spc="0" normalizeH="0" baseline="0" noProof="0" dirty="0">
                <a:ln>
                  <a:noFill/>
                </a:ln>
                <a:solidFill>
                  <a:srgbClr val="789C4A"/>
                </a:solidFill>
                <a:effectLst/>
                <a:uLnTx/>
                <a:uFillTx/>
                <a:ea typeface="+mn-ea"/>
                <a:cs typeface="+mn-cs"/>
              </a:rPr>
              <a:t> (retreats, formation, and commissioning services, for example).</a:t>
            </a:r>
          </a:p>
          <a:p>
            <a:pPr marL="0" marR="0" lvl="0" indent="0" algn="l" defTabSz="884865"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789C4A"/>
              </a:solidFill>
              <a:effectLst/>
              <a:uLnTx/>
              <a:uFillTx/>
              <a:ea typeface="+mn-ea"/>
              <a:cs typeface="+mn-cs"/>
            </a:endParaRPr>
          </a:p>
          <a:p>
            <a:pPr marL="0" marR="0" lvl="0" indent="0" algn="l" defTabSz="884865"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5584"/>
                </a:solidFill>
                <a:effectLst/>
                <a:uLnTx/>
                <a:uFillTx/>
                <a:ea typeface="+mn-ea"/>
                <a:cs typeface="+mn-cs"/>
              </a:rPr>
              <a:t>Help</a:t>
            </a:r>
            <a:r>
              <a:rPr kumimoji="0" lang="en-US" sz="3200" b="1" u="none" strike="noStrike" kern="1200" cap="none" spc="0" normalizeH="0" baseline="0" noProof="0" dirty="0">
                <a:ln>
                  <a:noFill/>
                </a:ln>
                <a:solidFill>
                  <a:srgbClr val="789C4A"/>
                </a:solidFill>
                <a:effectLst/>
                <a:uLnTx/>
                <a:uFillTx/>
                <a:ea typeface="+mn-ea"/>
                <a:cs typeface="+mn-cs"/>
              </a:rPr>
              <a:t> Vincentians and clients to </a:t>
            </a:r>
            <a:r>
              <a:rPr kumimoji="0" lang="en-US" sz="3200" b="1" u="none" strike="noStrike" kern="1200" cap="none" spc="0" normalizeH="0" baseline="0" noProof="0" dirty="0">
                <a:ln>
                  <a:noFill/>
                </a:ln>
                <a:solidFill>
                  <a:srgbClr val="005584"/>
                </a:solidFill>
                <a:effectLst/>
                <a:uLnTx/>
                <a:uFillTx/>
                <a:ea typeface="+mn-ea"/>
                <a:cs typeface="+mn-cs"/>
              </a:rPr>
              <a:t>deepen</a:t>
            </a:r>
            <a:r>
              <a:rPr kumimoji="0" lang="en-US" sz="3200" b="1" u="none" strike="noStrike" kern="1200" cap="none" spc="0" normalizeH="0" baseline="0" noProof="0" dirty="0">
                <a:ln>
                  <a:noFill/>
                </a:ln>
                <a:solidFill>
                  <a:srgbClr val="789C4A"/>
                </a:solidFill>
                <a:effectLst/>
                <a:uLnTx/>
                <a:uFillTx/>
                <a:ea typeface="+mn-ea"/>
                <a:cs typeface="+mn-cs"/>
              </a:rPr>
              <a:t> their </a:t>
            </a:r>
            <a:r>
              <a:rPr kumimoji="0" lang="en-US" sz="3200" b="1" u="none" strike="noStrike" kern="1200" cap="none" spc="0" normalizeH="0" baseline="0" noProof="0" dirty="0">
                <a:ln>
                  <a:noFill/>
                </a:ln>
                <a:solidFill>
                  <a:srgbClr val="005584"/>
                </a:solidFill>
                <a:effectLst/>
                <a:uLnTx/>
                <a:uFillTx/>
                <a:ea typeface="+mn-ea"/>
                <a:cs typeface="+mn-cs"/>
              </a:rPr>
              <a:t>faith</a:t>
            </a:r>
            <a:r>
              <a:rPr kumimoji="0" lang="en-US" sz="3200" b="1" u="none" strike="noStrike" kern="1200" cap="none" spc="0" normalizeH="0" baseline="0" noProof="0" dirty="0">
                <a:ln>
                  <a:noFill/>
                </a:ln>
                <a:solidFill>
                  <a:srgbClr val="789C4A"/>
                </a:solidFill>
                <a:effectLst/>
                <a:uLnTx/>
                <a:uFillTx/>
                <a:ea typeface="+mn-ea"/>
                <a:cs typeface="+mn-cs"/>
              </a:rPr>
              <a:t>.</a:t>
            </a:r>
          </a:p>
        </p:txBody>
      </p:sp>
      <p:sp>
        <p:nvSpPr>
          <p:cNvPr id="11" name="Title 10">
            <a:extLst>
              <a:ext uri="{FF2B5EF4-FFF2-40B4-BE49-F238E27FC236}">
                <a16:creationId xmlns:a16="http://schemas.microsoft.com/office/drawing/2014/main" id="{31A35981-A13B-181E-D349-6F7150C95FF3}"/>
              </a:ext>
            </a:extLst>
          </p:cNvPr>
          <p:cNvSpPr>
            <a:spLocks noGrp="1"/>
          </p:cNvSpPr>
          <p:nvPr>
            <p:ph type="title"/>
          </p:nvPr>
        </p:nvSpPr>
        <p:spPr/>
        <p:txBody>
          <a:bodyPr/>
          <a:lstStyle/>
          <a:p>
            <a:r>
              <a:rPr lang="en-US" dirty="0"/>
              <a:t>What Are Our Responsibilities?</a:t>
            </a:r>
          </a:p>
        </p:txBody>
      </p:sp>
    </p:spTree>
    <p:extLst>
      <p:ext uri="{BB962C8B-B14F-4D97-AF65-F5344CB8AC3E}">
        <p14:creationId xmlns:p14="http://schemas.microsoft.com/office/powerpoint/2010/main" val="3288462792"/>
      </p:ext>
    </p:extLst>
  </p:cSld>
  <p:clrMapOvr>
    <a:masterClrMapping/>
  </p:clrMapOvr>
  <mc:AlternateContent xmlns:mc="http://schemas.openxmlformats.org/markup-compatibility/2006" xmlns:p14="http://schemas.microsoft.com/office/powerpoint/2010/main">
    <mc:Choice Requires="p14">
      <p:transition spd="slow" p14:dur="2000" advTm="69717"/>
    </mc:Choice>
    <mc:Fallback xmlns="">
      <p:transition spd="slow" advTm="697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Assist Vincentians with Development </a:t>
            </a:r>
            <a:br>
              <a:rPr lang="en-US" dirty="0"/>
            </a:br>
            <a:r>
              <a:rPr lang="en-US" dirty="0"/>
              <a:t>of Spiritual Life</a:t>
            </a:r>
          </a:p>
        </p:txBody>
      </p:sp>
      <p:sp>
        <p:nvSpPr>
          <p:cNvPr id="10" name="TextBox 9"/>
          <p:cNvSpPr txBox="1"/>
          <p:nvPr/>
        </p:nvSpPr>
        <p:spPr>
          <a:xfrm>
            <a:off x="5186597" y="1776469"/>
            <a:ext cx="7289687" cy="4154984"/>
          </a:xfrm>
          <a:prstGeom prst="rect">
            <a:avLst/>
          </a:prstGeom>
          <a:noFill/>
        </p:spPr>
        <p:txBody>
          <a:bodyPr wrap="square" lIns="91440" tIns="45720" rIns="91440" bIns="45720" rtlCol="0" anchor="t">
            <a:spAutoFit/>
          </a:bodyPr>
          <a:lstStyle/>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Imitate lives of the Founders</a:t>
            </a:r>
          </a:p>
          <a:p>
            <a:pPr marL="457200" marR="0" lvl="0" indent="-457200" algn="l" defTabSz="884865" rtl="0" eaLnBrk="0" fontAlgn="base" latinLnBrk="0" hangingPunct="0">
              <a:lnSpc>
                <a:spcPct val="100000"/>
              </a:lnSpc>
              <a:spcBef>
                <a:spcPct val="0"/>
              </a:spcBef>
              <a:spcAft>
                <a:spcPct val="0"/>
              </a:spcAft>
              <a:buClr>
                <a:srgbClr val="005584"/>
              </a:buClr>
              <a:buSzTx/>
              <a:buAutoNum type="arabicPeriod"/>
              <a:tabLst/>
              <a:defRPr/>
            </a:pPr>
            <a:endParaRPr kumimoji="0" lang="en-US" sz="2400" b="1" i="0" u="none" strike="noStrike" kern="1200" cap="none" spc="0" normalizeH="0" baseline="0" noProof="0" dirty="0">
              <a:ln>
                <a:noFill/>
              </a:ln>
              <a:solidFill>
                <a:srgbClr val="005584"/>
              </a:solidFill>
              <a:effectLst/>
              <a:uLnTx/>
              <a:uFillTx/>
              <a:ea typeface="+mn-ea"/>
              <a:cs typeface="+mn-cs"/>
            </a:endParaRP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Love God “in the strength of our arms &amp; </a:t>
            </a: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the sweat of our brow”</a:t>
            </a: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endParaRPr kumimoji="0" lang="en-US" sz="2400" b="1" i="0" u="none" strike="noStrike" kern="1200" cap="none" spc="0" normalizeH="0" baseline="0" noProof="0" dirty="0">
              <a:ln>
                <a:noFill/>
              </a:ln>
              <a:solidFill>
                <a:srgbClr val="005584"/>
              </a:solidFill>
              <a:effectLst/>
              <a:uLnTx/>
              <a:uFillTx/>
              <a:ea typeface="+mn-ea"/>
              <a:cs typeface="+mn-cs"/>
            </a:endParaRP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See Christ in the Poor</a:t>
            </a: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endParaRPr kumimoji="0" lang="en-US" sz="2400" b="1" i="0" u="none" strike="noStrike" kern="1200" cap="none" spc="0" normalizeH="0" baseline="0" noProof="0" dirty="0">
              <a:ln>
                <a:noFill/>
              </a:ln>
              <a:solidFill>
                <a:srgbClr val="005584"/>
              </a:solidFill>
              <a:effectLst/>
              <a:uLnTx/>
              <a:uFillTx/>
              <a:ea typeface="+mn-ea"/>
              <a:cs typeface="+mn-cs"/>
            </a:endParaRP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Be led by the Spirit, then trust in God’s Providence.  </a:t>
            </a: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endParaRPr kumimoji="0" lang="en-US" sz="2400" b="1" i="0" u="none" strike="noStrike" kern="1200" cap="none" spc="0" normalizeH="0" baseline="0" noProof="0" dirty="0">
              <a:ln>
                <a:noFill/>
              </a:ln>
              <a:solidFill>
                <a:srgbClr val="005584"/>
              </a:solidFill>
              <a:effectLst/>
              <a:uLnTx/>
              <a:uFillTx/>
              <a:ea typeface="+mn-ea"/>
              <a:cs typeface="+mn-cs"/>
            </a:endParaRPr>
          </a:p>
          <a:p>
            <a:pPr marL="457200" marR="0" lvl="0" indent="-457200" algn="l" defTabSz="884865" rtl="0" eaLnBrk="0" fontAlgn="base" latinLnBrk="0" hangingPunct="0">
              <a:lnSpc>
                <a:spcPct val="100000"/>
              </a:lnSpc>
              <a:spcBef>
                <a:spcPct val="0"/>
              </a:spcBef>
              <a:spcAft>
                <a:spcPct val="0"/>
              </a:spcAft>
              <a:buClr>
                <a:srgbClr val="005584"/>
              </a:buClr>
              <a:buSzTx/>
              <a:buFont typeface="+mj-lt"/>
              <a:buAutoNum type="arabicPeriod"/>
              <a:tabLst/>
              <a:defRPr/>
            </a:pPr>
            <a:r>
              <a:rPr kumimoji="0" lang="en-US" sz="2400" b="1" i="0" u="none" strike="noStrike" kern="1200" cap="none" spc="0" normalizeH="0" baseline="0" noProof="0" dirty="0">
                <a:ln>
                  <a:noFill/>
                </a:ln>
                <a:solidFill>
                  <a:srgbClr val="005584"/>
                </a:solidFill>
                <a:effectLst/>
                <a:uLnTx/>
                <a:uFillTx/>
                <a:ea typeface="+mn-ea"/>
                <a:cs typeface="+mn-cs"/>
              </a:rPr>
              <a:t>Live our Virtues – Simplicity, Humility, Zeal, Gentleness, and Selflessness</a:t>
            </a:r>
          </a:p>
        </p:txBody>
      </p:sp>
      <p:pic>
        <p:nvPicPr>
          <p:cNvPr id="3" name="Picture 3" descr="C:\Documents and Settings\jpytlik\My Documents\My Pictures\Frederic Ozanam\Vincent DePaul\Vincent with bible.bmp">
            <a:extLst>
              <a:ext uri="{FF2B5EF4-FFF2-40B4-BE49-F238E27FC236}">
                <a16:creationId xmlns:a16="http://schemas.microsoft.com/office/drawing/2014/main" id="{42212E02-4AE0-2153-658D-878A0683E700}"/>
              </a:ext>
            </a:extLst>
          </p:cNvPr>
          <p:cNvPicPr>
            <a:picLocks noChangeAspect="1" noChangeArrowheads="1"/>
          </p:cNvPicPr>
          <p:nvPr/>
        </p:nvPicPr>
        <p:blipFill>
          <a:blip r:embed="rId3" cstate="print"/>
          <a:srcRect/>
          <a:stretch>
            <a:fillRect/>
          </a:stretch>
        </p:blipFill>
        <p:spPr bwMode="auto">
          <a:xfrm>
            <a:off x="1180935" y="1715573"/>
            <a:ext cx="2959768" cy="4156859"/>
          </a:xfrm>
          <a:prstGeom prst="snip2DiagRect">
            <a:avLst>
              <a:gd name="adj1" fmla="val 1917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585B7F4-4DFD-F8FA-34EC-9C393B5B5F13}"/>
              </a:ext>
            </a:extLst>
          </p:cNvPr>
          <p:cNvSpPr txBox="1"/>
          <p:nvPr/>
        </p:nvSpPr>
        <p:spPr>
          <a:xfrm>
            <a:off x="1615650" y="5872432"/>
            <a:ext cx="6093500" cy="369332"/>
          </a:xfrm>
          <a:prstGeom prst="rect">
            <a:avLst/>
          </a:prstGeom>
          <a:noFill/>
        </p:spPr>
        <p:txBody>
          <a:bodyPr wrap="square">
            <a:spAutoFit/>
          </a:bodyPr>
          <a:lstStyle/>
          <a:p>
            <a:r>
              <a:rPr lang="en-US" dirty="0">
                <a:solidFill>
                  <a:srgbClr val="005584"/>
                </a:solidFill>
                <a:latin typeface="Times New Roman" panose="02020603050405020304" pitchFamily="18" charset="0"/>
                <a:cs typeface="Times New Roman" panose="02020603050405020304" pitchFamily="18" charset="0"/>
              </a:rPr>
              <a:t>St. Vincent de Paul</a:t>
            </a:r>
          </a:p>
        </p:txBody>
      </p:sp>
    </p:spTree>
    <p:extLst>
      <p:ext uri="{BB962C8B-B14F-4D97-AF65-F5344CB8AC3E}">
        <p14:creationId xmlns:p14="http://schemas.microsoft.com/office/powerpoint/2010/main" val="2156272858"/>
      </p:ext>
    </p:extLst>
  </p:cSld>
  <p:clrMapOvr>
    <a:masterClrMapping/>
  </p:clrMapOvr>
  <mc:AlternateContent xmlns:mc="http://schemas.openxmlformats.org/markup-compatibility/2006" xmlns:p14="http://schemas.microsoft.com/office/powerpoint/2010/main">
    <mc:Choice Requires="p14">
      <p:transition spd="slow" p14:dur="2000" advTm="47440"/>
    </mc:Choice>
    <mc:Fallback xmlns="">
      <p:transition spd="slow" advTm="4744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dirty="0">
                <a:latin typeface="Calibri"/>
                <a:cs typeface="Arial"/>
              </a:rPr>
              <a:t>Assist Vincentians to reach deeper faith awareness of their ---</a:t>
            </a:r>
          </a:p>
        </p:txBody>
      </p:sp>
      <p:sp>
        <p:nvSpPr>
          <p:cNvPr id="4" name="Text Box 25">
            <a:extLst>
              <a:ext uri="{FF2B5EF4-FFF2-40B4-BE49-F238E27FC236}">
                <a16:creationId xmlns:a16="http://schemas.microsoft.com/office/drawing/2014/main" id="{5F94C152-A164-24F8-3954-F6321151CEAA}"/>
              </a:ext>
            </a:extLst>
          </p:cNvPr>
          <p:cNvSpPr txBox="1">
            <a:spLocks noChangeArrowheads="1"/>
          </p:cNvSpPr>
          <p:nvPr/>
        </p:nvSpPr>
        <p:spPr bwMode="auto">
          <a:xfrm>
            <a:off x="1048315" y="1711690"/>
            <a:ext cx="10236200" cy="4154984"/>
          </a:xfrm>
          <a:prstGeom prst="rect">
            <a:avLst/>
          </a:prstGeom>
          <a:noFill/>
          <a:ln w="9525">
            <a:noFill/>
            <a:miter lim="800000"/>
            <a:headEnd/>
            <a:tailEnd/>
          </a:ln>
        </p:spPr>
        <p:txBody>
          <a:bodyPr wrap="square" lIns="91440" tIns="45720" rIns="91440" bIns="45720" anchor="t">
            <a:spAutoFit/>
          </a:bodyPr>
          <a:lstStyle/>
          <a:p>
            <a:pPr marL="514350" marR="0" lvl="0" indent="-514350" defTabSz="884865"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a:ln>
                  <a:noFill/>
                </a:ln>
                <a:solidFill>
                  <a:srgbClr val="789C4A"/>
                </a:solidFill>
                <a:effectLst/>
                <a:uLnTx/>
                <a:uFillTx/>
                <a:ea typeface="+mn-ea"/>
                <a:cs typeface="+mn-cs"/>
              </a:rPr>
              <a:t>Participation in the mystery of the Church.</a:t>
            </a:r>
          </a:p>
          <a:p>
            <a:pPr marL="514350" marR="0" lvl="0" indent="-514350" defTabSz="884865"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a:ln>
                  <a:noFill/>
                </a:ln>
                <a:solidFill>
                  <a:srgbClr val="005584"/>
                </a:solidFill>
                <a:effectLst/>
                <a:uLnTx/>
                <a:uFillTx/>
                <a:ea typeface="+mn-ea"/>
                <a:cs typeface="+mn-cs"/>
              </a:rPr>
              <a:t>Need for openness to other Vincentians.</a:t>
            </a:r>
          </a:p>
          <a:p>
            <a:pPr marL="514350" marR="0" lvl="0" indent="-514350" defTabSz="884865"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a:ln>
                  <a:noFill/>
                </a:ln>
                <a:solidFill>
                  <a:srgbClr val="789C4A"/>
                </a:solidFill>
                <a:effectLst/>
                <a:uLnTx/>
                <a:uFillTx/>
                <a:ea typeface="+mn-ea"/>
                <a:cs typeface="+mn-cs"/>
              </a:rPr>
              <a:t>Vocation to serve and minister to others and each other as Vincentians. </a:t>
            </a:r>
          </a:p>
          <a:p>
            <a:pPr marL="514350" marR="0" lvl="0" indent="-514350" defTabSz="884865"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a:ln>
                  <a:noFill/>
                </a:ln>
                <a:solidFill>
                  <a:srgbClr val="005584"/>
                </a:solidFill>
                <a:effectLst/>
                <a:uLnTx/>
                <a:uFillTx/>
                <a:ea typeface="+mn-ea"/>
                <a:cs typeface="+mn-cs"/>
              </a:rPr>
              <a:t>Identification with the poor. </a:t>
            </a:r>
          </a:p>
        </p:txBody>
      </p:sp>
    </p:spTree>
    <p:extLst>
      <p:ext uri="{BB962C8B-B14F-4D97-AF65-F5344CB8AC3E}">
        <p14:creationId xmlns:p14="http://schemas.microsoft.com/office/powerpoint/2010/main" val="142828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139386"/>
            <a:ext cx="9807705" cy="610227"/>
          </a:xfrm>
        </p:spPr>
        <p:txBody>
          <a:bodyPr/>
          <a:lstStyle/>
          <a:p>
            <a:r>
              <a:rPr lang="en-US" dirty="0"/>
              <a:t>What else helps our fellow Vincentians grow in their Vincentian spirituality?</a:t>
            </a:r>
          </a:p>
        </p:txBody>
      </p:sp>
      <p:sp>
        <p:nvSpPr>
          <p:cNvPr id="3" name="Content Placeholder 2"/>
          <p:cNvSpPr>
            <a:spLocks noGrp="1"/>
          </p:cNvSpPr>
          <p:nvPr>
            <p:ph idx="1"/>
          </p:nvPr>
        </p:nvSpPr>
        <p:spPr>
          <a:xfrm>
            <a:off x="1275277" y="1460526"/>
            <a:ext cx="4820723" cy="3941807"/>
          </a:xfrm>
        </p:spPr>
        <p:txBody>
          <a:bodyPr lIns="91440" tIns="45720" rIns="91440" bIns="45720" anchor="t">
            <a:noAutofit/>
          </a:bodyPr>
          <a:lstStyle/>
          <a:p>
            <a:pPr marL="0" indent="0">
              <a:buClr>
                <a:srgbClr val="00B0F0"/>
              </a:buClr>
              <a:buSzPct val="100000"/>
              <a:buNone/>
            </a:pPr>
            <a:r>
              <a:rPr lang="en-US" sz="3200" b="1" dirty="0">
                <a:latin typeface="+mn-lt"/>
              </a:rPr>
              <a:t>Attend Vincentian gatherings (retreats, etc.) dealing with spirituality whenever possible.</a:t>
            </a:r>
          </a:p>
          <a:p>
            <a:pPr marL="0" indent="0">
              <a:buClr>
                <a:srgbClr val="00B0F0"/>
              </a:buClr>
              <a:buSzPct val="100000"/>
              <a:buNone/>
            </a:pPr>
            <a:endParaRPr lang="en-US" sz="3200" b="1" dirty="0">
              <a:latin typeface="+mn-lt"/>
            </a:endParaRPr>
          </a:p>
          <a:p>
            <a:pPr marL="0" indent="0">
              <a:buClr>
                <a:srgbClr val="00B0F0"/>
              </a:buClr>
              <a:buSzPct val="100000"/>
              <a:buNone/>
            </a:pPr>
            <a:r>
              <a:rPr lang="en-US" sz="3200" b="1" dirty="0">
                <a:latin typeface="+mn-lt"/>
              </a:rPr>
              <a:t>Learn about Vincentian resources on spiritual development (reflections, contemplations, books, movies).</a:t>
            </a:r>
          </a:p>
          <a:p>
            <a:pPr>
              <a:buSzPct val="100000"/>
              <a:buFont typeface="Wingdings" panose="05000000000000000000" pitchFamily="2" charset="2"/>
              <a:buChar char="Ø"/>
            </a:pPr>
            <a:endParaRPr lang="en-US" b="1" dirty="0">
              <a:latin typeface="+mn-lt"/>
              <a:cs typeface="Calibri"/>
            </a:endParaRPr>
          </a:p>
        </p:txBody>
      </p:sp>
      <p:sp>
        <p:nvSpPr>
          <p:cNvPr id="4" name="Content Placeholder 2"/>
          <p:cNvSpPr txBox="1">
            <a:spLocks/>
          </p:cNvSpPr>
          <p:nvPr/>
        </p:nvSpPr>
        <p:spPr>
          <a:xfrm>
            <a:off x="6350000" y="1460526"/>
            <a:ext cx="5788795" cy="4952974"/>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300"/>
              </a:spcAft>
              <a:buClr>
                <a:srgbClr val="00B0F0"/>
              </a:buClr>
              <a:buSzPct val="100000"/>
              <a:buNone/>
              <a:tabLst/>
              <a:defRPr/>
            </a:pPr>
            <a:r>
              <a:rPr kumimoji="0" lang="en-US" sz="3200" b="1" i="0" u="none" strike="noStrike" kern="1200" cap="none" spc="0" normalizeH="0" baseline="0" noProof="0" dirty="0">
                <a:ln>
                  <a:noFill/>
                </a:ln>
                <a:solidFill>
                  <a:srgbClr val="005584"/>
                </a:solidFill>
                <a:effectLst/>
                <a:uLnTx/>
                <a:uFillTx/>
                <a:latin typeface="Calibri"/>
                <a:cs typeface="Calibri"/>
              </a:rPr>
              <a:t>Actively pursue your own spiritual growth in the Vincentian vocation.</a:t>
            </a:r>
          </a:p>
          <a:p>
            <a:pPr marL="0" marR="0" lvl="0" indent="0" algn="l" defTabSz="457200" rtl="0" eaLnBrk="1" fontAlgn="auto" latinLnBrk="0" hangingPunct="1">
              <a:lnSpc>
                <a:spcPct val="100000"/>
              </a:lnSpc>
              <a:spcBef>
                <a:spcPts val="0"/>
              </a:spcBef>
              <a:spcAft>
                <a:spcPts val="300"/>
              </a:spcAft>
              <a:buClr>
                <a:srgbClr val="00B0F0"/>
              </a:buClr>
              <a:buSzPct val="100000"/>
              <a:buNone/>
              <a:tabLst/>
              <a:defRPr/>
            </a:pPr>
            <a:endParaRPr kumimoji="0" lang="en-US" sz="3200" b="1" i="0" u="none" strike="noStrike" kern="1200" cap="none" spc="0" normalizeH="0" baseline="0" noProof="0" dirty="0">
              <a:ln>
                <a:noFill/>
              </a:ln>
              <a:solidFill>
                <a:srgbClr val="005584"/>
              </a:solidFill>
              <a:effectLst/>
              <a:uLnTx/>
              <a:uFillTx/>
              <a:latin typeface="Calibri"/>
              <a:cs typeface="Calibri"/>
            </a:endParaRPr>
          </a:p>
          <a:p>
            <a:pPr marL="0" marR="0" lvl="0" indent="0" algn="l" defTabSz="457200" rtl="0" eaLnBrk="1" fontAlgn="auto" latinLnBrk="0" hangingPunct="1">
              <a:lnSpc>
                <a:spcPct val="100000"/>
              </a:lnSpc>
              <a:spcBef>
                <a:spcPts val="0"/>
              </a:spcBef>
              <a:spcAft>
                <a:spcPts val="300"/>
              </a:spcAft>
              <a:buClr>
                <a:srgbClr val="00B0F0"/>
              </a:buClr>
              <a:buSzPct val="100000"/>
              <a:buNone/>
              <a:tabLst/>
              <a:defRPr/>
            </a:pPr>
            <a:r>
              <a:rPr kumimoji="0" lang="en-US" sz="3200" b="1" i="0" u="none" strike="noStrike" kern="1200" cap="none" spc="0" normalizeH="0" baseline="0" noProof="0" dirty="0">
                <a:ln>
                  <a:noFill/>
                </a:ln>
                <a:solidFill>
                  <a:srgbClr val="005584"/>
                </a:solidFill>
                <a:effectLst/>
                <a:uLnTx/>
                <a:uFillTx/>
                <a:latin typeface="Calibri"/>
                <a:cs typeface="Calibri"/>
              </a:rPr>
              <a:t>As spiritual advisors, maintain ongoing communication with the president and pastor, as needed. </a:t>
            </a:r>
            <a:endParaRPr lang="en-US" sz="3200" b="1" i="0" u="none" strike="noStrike" kern="1200" cap="none" spc="0" normalizeH="0" baseline="0" noProof="0" dirty="0">
              <a:ln>
                <a:noFill/>
              </a:ln>
              <a:solidFill>
                <a:srgbClr val="00558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994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2876" y="1508125"/>
            <a:ext cx="10400323" cy="4910138"/>
          </a:xfrm>
        </p:spPr>
        <p:txBody>
          <a:bodyPr lIns="91440" tIns="45720" rIns="91440" bIns="45720" anchor="t">
            <a:noAutofit/>
          </a:bodyPr>
          <a:lstStyle/>
          <a:p>
            <a:pPr marL="276225" indent="-276225">
              <a:lnSpc>
                <a:spcPct val="100000"/>
              </a:lnSpc>
              <a:spcBef>
                <a:spcPts val="2322"/>
              </a:spcBef>
              <a:spcAft>
                <a:spcPct val="20000"/>
              </a:spcAft>
              <a:buFontTx/>
              <a:buChar char="•"/>
            </a:pPr>
            <a:r>
              <a:rPr lang="en-US" sz="2400" b="1" dirty="0">
                <a:solidFill>
                  <a:srgbClr val="005584"/>
                </a:solidFill>
                <a:latin typeface="Calibri"/>
                <a:cs typeface="Calibri"/>
              </a:rPr>
              <a:t>As the spiritual advisor, strive to maintain, with the president, that ALL meetings AND Vincentian interactions are conducted in a spirit of Vincentian friendship.</a:t>
            </a:r>
          </a:p>
          <a:p>
            <a:pPr marL="276225" indent="-276225">
              <a:lnSpc>
                <a:spcPct val="100000"/>
              </a:lnSpc>
              <a:spcBef>
                <a:spcPts val="2322"/>
              </a:spcBef>
              <a:spcAft>
                <a:spcPct val="20000"/>
              </a:spcAft>
              <a:buFontTx/>
              <a:buChar char="•"/>
            </a:pPr>
            <a:r>
              <a:rPr lang="en-US" sz="2400" b="1" dirty="0">
                <a:solidFill>
                  <a:srgbClr val="005584"/>
                </a:solidFill>
                <a:latin typeface="Calibri"/>
                <a:cs typeface="Calibri"/>
              </a:rPr>
              <a:t>If differences arise, add a sense of calm if that is possible, listening to one another, and attempting to resolve differences.</a:t>
            </a:r>
          </a:p>
          <a:p>
            <a:pPr marL="276225" indent="-276225">
              <a:lnSpc>
                <a:spcPct val="100000"/>
              </a:lnSpc>
              <a:spcBef>
                <a:spcPts val="2322"/>
              </a:spcBef>
              <a:spcAft>
                <a:spcPct val="20000"/>
              </a:spcAft>
              <a:buFontTx/>
              <a:buChar char="•"/>
            </a:pPr>
            <a:r>
              <a:rPr lang="en-US" sz="2400" b="1" dirty="0">
                <a:solidFill>
                  <a:srgbClr val="005584"/>
                </a:solidFill>
                <a:latin typeface="Calibri"/>
                <a:cs typeface="Calibri"/>
              </a:rPr>
              <a:t>Vincentians can “agree to disagree.”</a:t>
            </a:r>
          </a:p>
          <a:p>
            <a:pPr marL="276225" indent="-276225">
              <a:lnSpc>
                <a:spcPct val="100000"/>
              </a:lnSpc>
              <a:spcBef>
                <a:spcPts val="2322"/>
              </a:spcBef>
              <a:spcAft>
                <a:spcPct val="20000"/>
              </a:spcAft>
              <a:buFontTx/>
              <a:buChar char="•"/>
            </a:pPr>
            <a:r>
              <a:rPr lang="en-US" sz="2400" b="1" dirty="0">
                <a:solidFill>
                  <a:srgbClr val="005584"/>
                </a:solidFill>
                <a:latin typeface="Calibri"/>
                <a:cs typeface="Calibri"/>
              </a:rPr>
              <a:t>Keep the focus on loving those who are poor, as Christ did (be kind, gentle, and non-judgmental, for example)</a:t>
            </a:r>
          </a:p>
          <a:p>
            <a:pPr marL="276225" indent="-276225">
              <a:lnSpc>
                <a:spcPct val="100000"/>
              </a:lnSpc>
              <a:spcBef>
                <a:spcPts val="2322"/>
              </a:spcBef>
              <a:spcAft>
                <a:spcPct val="20000"/>
              </a:spcAft>
              <a:buFontTx/>
              <a:buChar char="•"/>
            </a:pPr>
            <a:r>
              <a:rPr lang="en-US" sz="2400" b="1" dirty="0">
                <a:solidFill>
                  <a:srgbClr val="005584"/>
                </a:solidFill>
                <a:latin typeface="Calibri"/>
                <a:cs typeface="Calibri"/>
              </a:rPr>
              <a:t>Encourage fellow Vincentians to be open to the Holy Spirit, for new or revised approaches to case management, and all other matters of business.</a:t>
            </a:r>
          </a:p>
          <a:p>
            <a:pPr>
              <a:lnSpc>
                <a:spcPct val="100000"/>
              </a:lnSpc>
            </a:pPr>
            <a:endParaRPr lang="en-US" sz="3200" b="1" dirty="0">
              <a:latin typeface="Calibri"/>
              <a:cs typeface="Calibri"/>
            </a:endParaRPr>
          </a:p>
        </p:txBody>
      </p:sp>
      <p:sp>
        <p:nvSpPr>
          <p:cNvPr id="2" name="Title 1"/>
          <p:cNvSpPr>
            <a:spLocks noGrp="1"/>
          </p:cNvSpPr>
          <p:nvPr>
            <p:ph type="title"/>
          </p:nvPr>
        </p:nvSpPr>
        <p:spPr/>
        <p:txBody>
          <a:bodyPr>
            <a:normAutofit fontScale="90000"/>
          </a:bodyPr>
          <a:lstStyle/>
          <a:p>
            <a:r>
              <a:rPr lang="en-US" dirty="0"/>
              <a:t>Meetings and Other Vincentian Interactions</a:t>
            </a:r>
          </a:p>
        </p:txBody>
      </p:sp>
    </p:spTree>
    <p:extLst>
      <p:ext uri="{BB962C8B-B14F-4D97-AF65-F5344CB8AC3E}">
        <p14:creationId xmlns:p14="http://schemas.microsoft.com/office/powerpoint/2010/main" val="404885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F883-7CE7-AE5A-A36A-506D0A11E7D1}"/>
              </a:ext>
            </a:extLst>
          </p:cNvPr>
          <p:cNvSpPr>
            <a:spLocks noGrp="1"/>
          </p:cNvSpPr>
          <p:nvPr>
            <p:ph type="ctrTitle"/>
          </p:nvPr>
        </p:nvSpPr>
        <p:spPr>
          <a:xfrm>
            <a:off x="1524000" y="1122363"/>
            <a:ext cx="9144000" cy="2019422"/>
          </a:xfrm>
        </p:spPr>
        <p:txBody>
          <a:bodyPr lIns="91440" tIns="45720" rIns="91440" bIns="45720" anchor="b"/>
          <a:lstStyle/>
          <a:p>
            <a:pPr algn="r"/>
            <a:r>
              <a:rPr lang="en-US">
                <a:latin typeface="Arial"/>
                <a:cs typeface="Arial"/>
              </a:rPr>
              <a:t>Please Note…</a:t>
            </a:r>
          </a:p>
        </p:txBody>
      </p:sp>
      <p:sp>
        <p:nvSpPr>
          <p:cNvPr id="3" name="Subtitle 2">
            <a:extLst>
              <a:ext uri="{FF2B5EF4-FFF2-40B4-BE49-F238E27FC236}">
                <a16:creationId xmlns:a16="http://schemas.microsoft.com/office/drawing/2014/main" id="{5FF1081C-8672-1241-F1C9-E54D250E7769}"/>
              </a:ext>
            </a:extLst>
          </p:cNvPr>
          <p:cNvSpPr>
            <a:spLocks noGrp="1"/>
          </p:cNvSpPr>
          <p:nvPr>
            <p:ph type="subTitle" idx="1"/>
          </p:nvPr>
        </p:nvSpPr>
        <p:spPr>
          <a:xfrm>
            <a:off x="1524000" y="3238378"/>
            <a:ext cx="9144000" cy="2019422"/>
          </a:xfrm>
        </p:spPr>
        <p:txBody>
          <a:bodyPr/>
          <a:lstStyle/>
          <a:p>
            <a:pPr algn="l"/>
            <a:r>
              <a:rPr lang="en-US" sz="3200" b="1" dirty="0">
                <a:latin typeface="+mn-lt"/>
              </a:rPr>
              <a:t>Registration &amp; Attendance</a:t>
            </a:r>
          </a:p>
          <a:p>
            <a:pPr algn="l"/>
            <a:r>
              <a:rPr lang="en-US" sz="3200" b="1" dirty="0">
                <a:latin typeface="+mn-lt"/>
              </a:rPr>
              <a:t>We will start and end on time</a:t>
            </a:r>
          </a:p>
          <a:p>
            <a:pPr algn="l"/>
            <a:r>
              <a:rPr lang="en-US" sz="3200" b="1" dirty="0">
                <a:latin typeface="+mn-lt"/>
              </a:rPr>
              <a:t>Breaks</a:t>
            </a:r>
          </a:p>
          <a:p>
            <a:pPr algn="l"/>
            <a:r>
              <a:rPr lang="en-US" sz="3200" b="1" dirty="0">
                <a:latin typeface="+mn-lt"/>
              </a:rPr>
              <a:t>Food &amp; Beverage</a:t>
            </a:r>
          </a:p>
          <a:p>
            <a:pPr algn="l"/>
            <a:r>
              <a:rPr lang="en-US" sz="3200" b="1" dirty="0">
                <a:latin typeface="+mn-lt"/>
              </a:rPr>
              <a:t>Restrooms &amp; Emergency Exits</a:t>
            </a:r>
          </a:p>
        </p:txBody>
      </p:sp>
    </p:spTree>
    <p:extLst>
      <p:ext uri="{BB962C8B-B14F-4D97-AF65-F5344CB8AC3E}">
        <p14:creationId xmlns:p14="http://schemas.microsoft.com/office/powerpoint/2010/main" val="198594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64004" y="1825625"/>
            <a:ext cx="11278225" cy="5032375"/>
          </a:xfrm>
        </p:spPr>
        <p:txBody>
          <a:bodyPr lIns="91440" tIns="45720" rIns="91440" bIns="45720" anchor="t">
            <a:normAutofit fontScale="92500" lnSpcReduction="10000"/>
          </a:bodyPr>
          <a:lstStyle/>
          <a:p>
            <a:pPr marL="471805" indent="-457200">
              <a:lnSpc>
                <a:spcPct val="150000"/>
              </a:lnSpc>
              <a:buFont typeface="Wingdings" panose="05000000000000000000" pitchFamily="2" charset="2"/>
              <a:buChar char="Ø"/>
            </a:pPr>
            <a:r>
              <a:rPr lang="en-US" b="1" dirty="0">
                <a:solidFill>
                  <a:srgbClr val="005584"/>
                </a:solidFill>
                <a:latin typeface="Arial"/>
                <a:cs typeface="Arial"/>
              </a:rPr>
              <a:t>We can see the link between service and holiness.</a:t>
            </a:r>
          </a:p>
          <a:p>
            <a:pPr marL="471805" indent="-457200">
              <a:lnSpc>
                <a:spcPct val="150000"/>
              </a:lnSpc>
              <a:buFont typeface="Wingdings" panose="05000000000000000000" pitchFamily="2" charset="2"/>
              <a:buChar char="Ø"/>
            </a:pPr>
            <a:r>
              <a:rPr lang="en-US" b="1" dirty="0">
                <a:solidFill>
                  <a:srgbClr val="005584"/>
                </a:solidFill>
                <a:latin typeface="Arial"/>
                <a:cs typeface="Arial"/>
              </a:rPr>
              <a:t>We can see conference members as a faith community.</a:t>
            </a:r>
          </a:p>
          <a:p>
            <a:pPr marL="471805" indent="-457200">
              <a:lnSpc>
                <a:spcPct val="150000"/>
              </a:lnSpc>
              <a:buFont typeface="Wingdings" panose="05000000000000000000" pitchFamily="2" charset="2"/>
              <a:buChar char="Ø"/>
            </a:pPr>
            <a:r>
              <a:rPr lang="en-US" b="1" dirty="0">
                <a:solidFill>
                  <a:srgbClr val="005584"/>
                </a:solidFill>
                <a:latin typeface="Arial"/>
                <a:cs typeface="Arial"/>
              </a:rPr>
              <a:t>We can see each moment as an opportunity for holiness.</a:t>
            </a:r>
          </a:p>
          <a:p>
            <a:pPr marL="471805" indent="-457200">
              <a:lnSpc>
                <a:spcPct val="150000"/>
              </a:lnSpc>
              <a:buFont typeface="Wingdings" panose="05000000000000000000" pitchFamily="2" charset="2"/>
              <a:buChar char="Ø"/>
            </a:pPr>
            <a:r>
              <a:rPr lang="en-US" b="1" dirty="0">
                <a:solidFill>
                  <a:srgbClr val="005584"/>
                </a:solidFill>
                <a:latin typeface="Arial"/>
                <a:cs typeface="Arial"/>
              </a:rPr>
              <a:t>We can see the face of Christ in everyone we serve.</a:t>
            </a:r>
          </a:p>
          <a:p>
            <a:pPr marL="471805" indent="-457200">
              <a:lnSpc>
                <a:spcPct val="150000"/>
              </a:lnSpc>
              <a:buFont typeface="Wingdings" panose="05000000000000000000" pitchFamily="2" charset="2"/>
              <a:buChar char="Ø"/>
            </a:pPr>
            <a:r>
              <a:rPr lang="en-US" b="1" dirty="0">
                <a:solidFill>
                  <a:srgbClr val="005584"/>
                </a:solidFill>
                <a:latin typeface="Arial"/>
                <a:cs typeface="Arial"/>
              </a:rPr>
              <a:t>We can see that our ministry is no longer just a business transaction; instead, we can see growth of spiritual friendship (1) between Vincentians, and (2) between the Vincentians and their clients. </a:t>
            </a:r>
            <a:endParaRPr lang="en-US" b="1" dirty="0">
              <a:solidFill>
                <a:srgbClr val="005584"/>
              </a:solidFill>
            </a:endParaRPr>
          </a:p>
        </p:txBody>
      </p:sp>
      <p:sp>
        <p:nvSpPr>
          <p:cNvPr id="9" name="Title 8"/>
          <p:cNvSpPr>
            <a:spLocks noGrp="1"/>
          </p:cNvSpPr>
          <p:nvPr>
            <p:ph type="title"/>
          </p:nvPr>
        </p:nvSpPr>
        <p:spPr/>
        <p:txBody>
          <a:bodyPr>
            <a:normAutofit fontScale="90000"/>
          </a:bodyPr>
          <a:lstStyle/>
          <a:p>
            <a:pPr algn="ctr"/>
            <a:r>
              <a:rPr lang="en-US" dirty="0"/>
              <a:t>Desired Vincentian Spirituality Outcomes </a:t>
            </a:r>
            <a:br>
              <a:rPr lang="en-US" dirty="0"/>
            </a:br>
            <a:r>
              <a:rPr lang="en-US" dirty="0"/>
              <a:t>of the Conference</a:t>
            </a:r>
          </a:p>
        </p:txBody>
      </p:sp>
    </p:spTree>
    <p:extLst>
      <p:ext uri="{BB962C8B-B14F-4D97-AF65-F5344CB8AC3E}">
        <p14:creationId xmlns:p14="http://schemas.microsoft.com/office/powerpoint/2010/main" val="375538103"/>
      </p:ext>
    </p:extLst>
  </p:cSld>
  <p:clrMapOvr>
    <a:masterClrMapping/>
  </p:clrMapOvr>
  <mc:AlternateContent xmlns:mc="http://schemas.openxmlformats.org/markup-compatibility/2006" xmlns:p14="http://schemas.microsoft.com/office/powerpoint/2010/main">
    <mc:Choice Requires="p14">
      <p:transition spd="slow" p14:dur="2000" advTm="51521"/>
    </mc:Choice>
    <mc:Fallback xmlns="">
      <p:transition spd="slow" advTm="5152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are the ideal characteristics </a:t>
            </a:r>
            <a:br>
              <a:rPr lang="en-US" dirty="0"/>
            </a:br>
            <a:r>
              <a:rPr lang="en-US" dirty="0"/>
              <a:t>of Spiritual Advisors?</a:t>
            </a:r>
          </a:p>
        </p:txBody>
      </p:sp>
      <p:sp>
        <p:nvSpPr>
          <p:cNvPr id="6" name="TextBox 5"/>
          <p:cNvSpPr txBox="1"/>
          <p:nvPr/>
        </p:nvSpPr>
        <p:spPr>
          <a:xfrm>
            <a:off x="674558" y="1617861"/>
            <a:ext cx="6910274" cy="4524315"/>
          </a:xfrm>
          <a:prstGeom prst="rect">
            <a:avLst/>
          </a:prstGeom>
          <a:noFill/>
        </p:spPr>
        <p:txBody>
          <a:bodyPr wrap="square" lIns="91440" tIns="45720" rIns="91440" bIns="45720" rtlCol="0" anchor="t">
            <a:spAutoFit/>
          </a:bodyPr>
          <a:lstStyle/>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Individuals with ongoing experiences with </a:t>
            </a:r>
            <a:r>
              <a:rPr kumimoji="0" lang="en-US" sz="3200" b="1" u="none" strike="noStrike" kern="1200" cap="none" spc="0" normalizeH="0" baseline="0" noProof="0" dirty="0">
                <a:ln>
                  <a:noFill/>
                </a:ln>
                <a:solidFill>
                  <a:srgbClr val="789C4A"/>
                </a:solidFill>
                <a:effectLst/>
                <a:uLnTx/>
                <a:uFillTx/>
                <a:latin typeface="Calibri"/>
                <a:cs typeface="Calibri"/>
              </a:rPr>
              <a:t>God</a:t>
            </a:r>
            <a:r>
              <a:rPr kumimoji="0" lang="en-US" sz="3200" b="1" u="none" strike="noStrike" kern="1200" cap="none" spc="0" normalizeH="0" baseline="0" noProof="0" dirty="0">
                <a:ln>
                  <a:noFill/>
                </a:ln>
                <a:solidFill>
                  <a:srgbClr val="005584"/>
                </a:solidFill>
                <a:effectLst/>
                <a:uLnTx/>
                <a:uFillTx/>
                <a:latin typeface="Calibri"/>
                <a:cs typeface="Calibri"/>
              </a:rPr>
              <a:t>, who have a strong </a:t>
            </a:r>
            <a:r>
              <a:rPr kumimoji="0" lang="en-US" sz="3200" b="1" u="none" strike="noStrike" kern="1200" cap="none" spc="0" normalizeH="0" baseline="0" noProof="0" dirty="0">
                <a:ln>
                  <a:noFill/>
                </a:ln>
                <a:solidFill>
                  <a:srgbClr val="789C4A"/>
                </a:solidFill>
                <a:effectLst/>
                <a:uLnTx/>
                <a:uFillTx/>
                <a:latin typeface="Calibri"/>
                <a:cs typeface="Calibri"/>
              </a:rPr>
              <a:t>prayer</a:t>
            </a:r>
            <a:r>
              <a:rPr kumimoji="0" lang="en-US" sz="3200" b="1" u="none" strike="noStrike" kern="1200" cap="none" spc="0" normalizeH="0" baseline="0" noProof="0" dirty="0">
                <a:ln>
                  <a:noFill/>
                </a:ln>
                <a:solidFill>
                  <a:srgbClr val="005584"/>
                </a:solidFill>
                <a:effectLst/>
                <a:uLnTx/>
                <a:uFillTx/>
                <a:latin typeface="Calibri"/>
                <a:cs typeface="Calibri"/>
              </a:rPr>
              <a:t> life, and can witness to their own spiritual </a:t>
            </a:r>
            <a:r>
              <a:rPr kumimoji="0" lang="en-US" sz="3200" b="1" u="none" strike="noStrike" kern="1200" cap="none" spc="0" normalizeH="0" baseline="0" noProof="0" dirty="0">
                <a:ln>
                  <a:noFill/>
                </a:ln>
                <a:solidFill>
                  <a:srgbClr val="789C4A"/>
                </a:solidFill>
                <a:effectLst/>
                <a:uLnTx/>
                <a:uFillTx/>
                <a:latin typeface="Calibri"/>
                <a:cs typeface="Calibri"/>
              </a:rPr>
              <a:t>growth</a:t>
            </a:r>
            <a:r>
              <a:rPr kumimoji="0" lang="en-US" sz="3200" b="1" u="none" strike="noStrike" kern="1200" cap="none" spc="0" normalizeH="0" baseline="0" noProof="0" dirty="0">
                <a:ln>
                  <a:noFill/>
                </a:ln>
                <a:solidFill>
                  <a:srgbClr val="005584"/>
                </a:solidFill>
                <a:effectLst/>
                <a:uLnTx/>
                <a:uFillTx/>
                <a:latin typeface="Calibri"/>
                <a:cs typeface="Calibri"/>
              </a:rPr>
              <a:t>.</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789C4A"/>
                </a:solidFill>
                <a:effectLst/>
                <a:uLnTx/>
                <a:uFillTx/>
                <a:latin typeface="Calibri"/>
                <a:cs typeface="Calibri"/>
              </a:rPr>
              <a:t>Balanced</a:t>
            </a:r>
            <a:r>
              <a:rPr kumimoji="0" lang="en-US" sz="3200" b="1" u="none" strike="noStrike" kern="1200" cap="none" spc="0" normalizeH="0" baseline="0" noProof="0" dirty="0">
                <a:ln>
                  <a:noFill/>
                </a:ln>
                <a:solidFill>
                  <a:srgbClr val="005584"/>
                </a:solidFill>
                <a:effectLst/>
                <a:uLnTx/>
                <a:uFillTx/>
                <a:latin typeface="Calibri"/>
                <a:cs typeface="Calibri"/>
              </a:rPr>
              <a:t> persons.</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Persons capable of being a </a:t>
            </a:r>
            <a:r>
              <a:rPr kumimoji="0" lang="en-US" sz="3200" b="1" u="none" strike="noStrike" kern="1200" cap="none" spc="0" normalizeH="0" baseline="0" noProof="0" dirty="0">
                <a:ln>
                  <a:noFill/>
                </a:ln>
                <a:solidFill>
                  <a:srgbClr val="789C4A"/>
                </a:solidFill>
                <a:effectLst/>
                <a:uLnTx/>
                <a:uFillTx/>
                <a:latin typeface="Calibri"/>
                <a:cs typeface="Calibri"/>
              </a:rPr>
              <a:t>spiritual</a:t>
            </a:r>
            <a:r>
              <a:rPr kumimoji="0" lang="en-US" sz="3200" b="1" u="none" strike="noStrike" kern="1200" cap="none" spc="0" normalizeH="0" baseline="0" noProof="0" dirty="0">
                <a:ln>
                  <a:noFill/>
                </a:ln>
                <a:solidFill>
                  <a:srgbClr val="005584"/>
                </a:solidFill>
                <a:effectLst/>
                <a:uLnTx/>
                <a:uFillTx/>
                <a:latin typeface="Calibri"/>
                <a:cs typeface="Calibri"/>
              </a:rPr>
              <a:t> companion, mentor and friend.</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Persons committed to the Rule, </a:t>
            </a:r>
            <a:r>
              <a:rPr kumimoji="0" lang="en-US" sz="3200" b="1" u="none" strike="noStrike" kern="1200" cap="none" spc="0" normalizeH="0" baseline="0" noProof="0" dirty="0">
                <a:ln>
                  <a:noFill/>
                </a:ln>
                <a:solidFill>
                  <a:srgbClr val="789C4A"/>
                </a:solidFill>
                <a:effectLst/>
                <a:uLnTx/>
                <a:uFillTx/>
                <a:latin typeface="Calibri"/>
                <a:cs typeface="Calibri"/>
              </a:rPr>
              <a:t>mission</a:t>
            </a:r>
            <a:r>
              <a:rPr kumimoji="0" lang="en-US" sz="3200" b="1" u="none" strike="noStrike" kern="1200" cap="none" spc="0" normalizeH="0" baseline="0" noProof="0" dirty="0">
                <a:ln>
                  <a:noFill/>
                </a:ln>
                <a:solidFill>
                  <a:srgbClr val="005584"/>
                </a:solidFill>
                <a:effectLst/>
                <a:uLnTx/>
                <a:uFillTx/>
                <a:latin typeface="Calibri"/>
                <a:cs typeface="Calibri"/>
              </a:rPr>
              <a:t> and </a:t>
            </a:r>
            <a:r>
              <a:rPr kumimoji="0" lang="en-US" sz="3200" b="1" u="none" strike="noStrike" kern="1200" cap="none" spc="0" normalizeH="0" baseline="0" noProof="0" dirty="0">
                <a:ln>
                  <a:noFill/>
                </a:ln>
                <a:solidFill>
                  <a:srgbClr val="789C4A"/>
                </a:solidFill>
                <a:effectLst/>
                <a:uLnTx/>
                <a:uFillTx/>
                <a:latin typeface="Calibri"/>
                <a:cs typeface="Calibri"/>
              </a:rPr>
              <a:t>ministry</a:t>
            </a:r>
            <a:r>
              <a:rPr kumimoji="0" lang="en-US" sz="3200" b="1" u="none" strike="noStrike" kern="1200" cap="none" spc="0" normalizeH="0" baseline="0" noProof="0" dirty="0">
                <a:ln>
                  <a:noFill/>
                </a:ln>
                <a:solidFill>
                  <a:srgbClr val="005584"/>
                </a:solidFill>
                <a:effectLst/>
                <a:uLnTx/>
                <a:uFillTx/>
                <a:latin typeface="Calibri"/>
                <a:cs typeface="Calibri"/>
              </a:rPr>
              <a:t> of the Society. </a:t>
            </a:r>
            <a:endParaRPr lang="en-US" sz="3200" b="1" u="none" strike="noStrike" kern="1200" cap="none" spc="0" normalizeH="0" baseline="0" noProof="0" dirty="0">
              <a:ln>
                <a:noFill/>
              </a:ln>
              <a:effectLst/>
              <a:uLnTx/>
              <a:uFillTx/>
              <a:latin typeface="Calibri"/>
              <a:cs typeface="Calibri"/>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82564" y="1711569"/>
            <a:ext cx="2973793" cy="4644064"/>
          </a:xfrm>
          <a:prstGeom prst="rect">
            <a:avLst/>
          </a:prstGeom>
          <a:ln w="57150">
            <a:solidFill>
              <a:srgbClr val="005584"/>
            </a:solidFill>
          </a:ln>
        </p:spPr>
      </p:pic>
    </p:spTree>
    <p:extLst>
      <p:ext uri="{BB962C8B-B14F-4D97-AF65-F5344CB8AC3E}">
        <p14:creationId xmlns:p14="http://schemas.microsoft.com/office/powerpoint/2010/main" val="43498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for Spiritual Advisors</a:t>
            </a:r>
          </a:p>
        </p:txBody>
      </p:sp>
      <p:sp>
        <p:nvSpPr>
          <p:cNvPr id="3" name="TextBox 2">
            <a:extLst>
              <a:ext uri="{FF2B5EF4-FFF2-40B4-BE49-F238E27FC236}">
                <a16:creationId xmlns:a16="http://schemas.microsoft.com/office/drawing/2014/main" id="{0E4CA53C-A5AF-0D28-0CA9-262A080FC61D}"/>
              </a:ext>
            </a:extLst>
          </p:cNvPr>
          <p:cNvSpPr txBox="1"/>
          <p:nvPr/>
        </p:nvSpPr>
        <p:spPr>
          <a:xfrm>
            <a:off x="674558" y="1617861"/>
            <a:ext cx="6910274" cy="4524315"/>
          </a:xfrm>
          <a:prstGeom prst="rect">
            <a:avLst/>
          </a:prstGeom>
          <a:noFill/>
        </p:spPr>
        <p:txBody>
          <a:bodyPr wrap="square" lIns="91440" tIns="45720" rIns="91440" bIns="45720" rtlCol="0" anchor="t">
            <a:spAutoFit/>
          </a:bodyPr>
          <a:lstStyle/>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They were </a:t>
            </a:r>
            <a:r>
              <a:rPr kumimoji="0" lang="en-US" sz="3200" b="1" u="none" strike="noStrike" kern="1200" cap="none" spc="0" normalizeH="0" baseline="0" noProof="0" dirty="0">
                <a:ln>
                  <a:noFill/>
                </a:ln>
                <a:solidFill>
                  <a:srgbClr val="789C4A"/>
                </a:solidFill>
                <a:effectLst/>
                <a:uLnTx/>
                <a:uFillTx/>
                <a:latin typeface="Calibri"/>
                <a:cs typeface="Calibri"/>
              </a:rPr>
              <a:t>animators</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Offered </a:t>
            </a:r>
            <a:r>
              <a:rPr kumimoji="0" lang="en-US" sz="3200" b="1" u="none" strike="noStrike" kern="1200" cap="none" spc="0" normalizeH="0" baseline="0" noProof="0" dirty="0">
                <a:ln>
                  <a:noFill/>
                </a:ln>
                <a:solidFill>
                  <a:srgbClr val="789C4A"/>
                </a:solidFill>
                <a:effectLst/>
                <a:uLnTx/>
                <a:uFillTx/>
                <a:latin typeface="Calibri"/>
                <a:cs typeface="Calibri"/>
              </a:rPr>
              <a:t>recommendations</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Attended </a:t>
            </a:r>
            <a:r>
              <a:rPr kumimoji="0" lang="en-US" sz="3200" b="1" u="none" strike="noStrike" kern="1200" cap="none" spc="0" normalizeH="0" baseline="0" noProof="0" dirty="0">
                <a:ln>
                  <a:noFill/>
                </a:ln>
                <a:solidFill>
                  <a:srgbClr val="789C4A"/>
                </a:solidFill>
                <a:effectLst/>
                <a:uLnTx/>
                <a:uFillTx/>
                <a:latin typeface="Calibri"/>
                <a:cs typeface="Calibri"/>
              </a:rPr>
              <a:t>meetings</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Offered </a:t>
            </a:r>
            <a:r>
              <a:rPr kumimoji="0" lang="en-US" sz="3200" b="1" u="none" strike="noStrike" kern="1200" cap="none" spc="0" normalizeH="0" baseline="0" noProof="0" dirty="0">
                <a:ln>
                  <a:noFill/>
                </a:ln>
                <a:solidFill>
                  <a:srgbClr val="789C4A"/>
                </a:solidFill>
                <a:effectLst/>
                <a:uLnTx/>
                <a:uFillTx/>
                <a:latin typeface="Calibri"/>
                <a:cs typeface="Calibri"/>
              </a:rPr>
              <a:t>assistance</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Encouraged </a:t>
            </a:r>
            <a:r>
              <a:rPr kumimoji="0" lang="en-US" sz="3200" b="1" u="none" strike="noStrike" kern="1200" cap="none" spc="0" normalizeH="0" baseline="0" noProof="0" dirty="0">
                <a:ln>
                  <a:noFill/>
                </a:ln>
                <a:solidFill>
                  <a:srgbClr val="789C4A"/>
                </a:solidFill>
                <a:effectLst/>
                <a:uLnTx/>
                <a:uFillTx/>
                <a:latin typeface="Calibri"/>
                <a:cs typeface="Calibri"/>
              </a:rPr>
              <a:t>creativity</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Successful plans originated through sacred </a:t>
            </a:r>
            <a:r>
              <a:rPr kumimoji="0" lang="en-US" sz="3200" b="1" u="none" strike="noStrike" kern="1200" cap="none" spc="0" normalizeH="0" baseline="0" noProof="0" dirty="0">
                <a:ln>
                  <a:noFill/>
                </a:ln>
                <a:solidFill>
                  <a:srgbClr val="789C4A"/>
                </a:solidFill>
                <a:effectLst/>
                <a:uLnTx/>
                <a:uFillTx/>
                <a:latin typeface="Calibri"/>
                <a:cs typeface="Calibri"/>
              </a:rPr>
              <a:t>scripture</a:t>
            </a:r>
            <a:r>
              <a:rPr kumimoji="0" lang="en-US" sz="3200" b="1" u="none" strike="noStrike" kern="1200" cap="none" spc="0" normalizeH="0" baseline="0" noProof="0" dirty="0">
                <a:ln>
                  <a:noFill/>
                </a:ln>
                <a:solidFill>
                  <a:srgbClr val="005584"/>
                </a:solidFill>
                <a:effectLst/>
                <a:uLnTx/>
                <a:uFillTx/>
                <a:latin typeface="Calibri"/>
                <a:cs typeface="Calibri"/>
              </a:rPr>
              <a:t>.</a:t>
            </a:r>
          </a:p>
          <a:p>
            <a:pPr marL="441960" marR="0" lvl="0" indent="-441960" algn="l" defTabSz="884865" rtl="0" eaLnBrk="0" fontAlgn="base" latinLnBrk="0" hangingPunct="0">
              <a:lnSpc>
                <a:spcPct val="100000"/>
              </a:lnSpc>
              <a:spcBef>
                <a:spcPct val="0"/>
              </a:spcBef>
              <a:spcAft>
                <a:spcPct val="0"/>
              </a:spcAft>
              <a:buClrTx/>
              <a:buSzTx/>
              <a:buFont typeface="+mj-lt"/>
              <a:buAutoNum type="arabicPeriod"/>
              <a:tabLst/>
              <a:defRPr/>
            </a:pPr>
            <a:r>
              <a:rPr kumimoji="0" lang="en-US" sz="3200" b="1" u="none" strike="noStrike" kern="1200" cap="none" spc="0" normalizeH="0" baseline="0" noProof="0" dirty="0">
                <a:ln>
                  <a:noFill/>
                </a:ln>
                <a:solidFill>
                  <a:srgbClr val="005584"/>
                </a:solidFill>
                <a:effectLst/>
                <a:uLnTx/>
                <a:uFillTx/>
                <a:latin typeface="Calibri"/>
                <a:cs typeface="Calibri"/>
              </a:rPr>
              <a:t>Personally </a:t>
            </a:r>
            <a:r>
              <a:rPr kumimoji="0" lang="en-US" sz="3200" b="1" u="none" strike="noStrike" kern="1200" cap="none" spc="0" normalizeH="0" baseline="0" noProof="0" dirty="0">
                <a:ln>
                  <a:noFill/>
                </a:ln>
                <a:solidFill>
                  <a:srgbClr val="789C4A"/>
                </a:solidFill>
                <a:effectLst/>
                <a:uLnTx/>
                <a:uFillTx/>
                <a:latin typeface="Calibri"/>
                <a:cs typeface="Calibri"/>
              </a:rPr>
              <a:t>enriched</a:t>
            </a:r>
            <a:r>
              <a:rPr kumimoji="0" lang="en-US" sz="3200" b="1" u="none" strike="noStrike" kern="1200" cap="none" spc="0" normalizeH="0" baseline="0" noProof="0" dirty="0">
                <a:ln>
                  <a:noFill/>
                </a:ln>
                <a:solidFill>
                  <a:srgbClr val="005584"/>
                </a:solidFill>
                <a:effectLst/>
                <a:uLnTx/>
                <a:uFillTx/>
                <a:latin typeface="Calibri"/>
                <a:cs typeface="Calibri"/>
              </a:rPr>
              <a:t> by those                                                              who shared their mission.</a:t>
            </a:r>
          </a:p>
        </p:txBody>
      </p:sp>
      <p:pic>
        <p:nvPicPr>
          <p:cNvPr id="4" name="Picture 8" descr="Vin,Lou,Fre,Ros">
            <a:extLst>
              <a:ext uri="{FF2B5EF4-FFF2-40B4-BE49-F238E27FC236}">
                <a16:creationId xmlns:a16="http://schemas.microsoft.com/office/drawing/2014/main" id="{D68D3CC1-7C32-6FB8-2B7E-354D955096C0}"/>
              </a:ext>
            </a:extLst>
          </p:cNvPr>
          <p:cNvPicPr>
            <a:picLocks noChangeAspect="1" noChangeArrowheads="1"/>
          </p:cNvPicPr>
          <p:nvPr/>
        </p:nvPicPr>
        <p:blipFill rotWithShape="1">
          <a:blip r:embed="rId3" cstate="print"/>
          <a:srcRect l="58654" t="716" r="6022" b="57879"/>
          <a:stretch/>
        </p:blipFill>
        <p:spPr bwMode="auto">
          <a:xfrm>
            <a:off x="7380596" y="1389261"/>
            <a:ext cx="1956122" cy="2719052"/>
          </a:xfrm>
          <a:prstGeom prst="rect">
            <a:avLst/>
          </a:prstGeom>
          <a:noFill/>
          <a:ln w="9525">
            <a:noFill/>
            <a:miter lim="800000"/>
            <a:headEnd/>
            <a:tailEnd/>
          </a:ln>
        </p:spPr>
      </p:pic>
      <p:pic>
        <p:nvPicPr>
          <p:cNvPr id="6" name="Picture 7" descr="Vin,Lou,Fre,Ros">
            <a:extLst>
              <a:ext uri="{FF2B5EF4-FFF2-40B4-BE49-F238E27FC236}">
                <a16:creationId xmlns:a16="http://schemas.microsoft.com/office/drawing/2014/main" id="{CA0A2EA6-2C08-6D45-25FC-FCEB6DD12D31}"/>
              </a:ext>
            </a:extLst>
          </p:cNvPr>
          <p:cNvPicPr>
            <a:picLocks noChangeAspect="1" noChangeArrowheads="1"/>
          </p:cNvPicPr>
          <p:nvPr/>
        </p:nvPicPr>
        <p:blipFill rotWithShape="1">
          <a:blip r:embed="rId4" cstate="print"/>
          <a:srcRect l="2167" t="2583" r="61186" b="55130"/>
          <a:stretch/>
        </p:blipFill>
        <p:spPr bwMode="auto">
          <a:xfrm>
            <a:off x="9336718" y="3429000"/>
            <a:ext cx="2180724" cy="2879845"/>
          </a:xfrm>
          <a:prstGeom prst="rect">
            <a:avLst/>
          </a:prstGeom>
          <a:noFill/>
          <a:ln w="9525">
            <a:noFill/>
            <a:miter lim="800000"/>
            <a:headEnd/>
            <a:tailEnd/>
          </a:ln>
        </p:spPr>
      </p:pic>
    </p:spTree>
    <p:extLst>
      <p:ext uri="{BB962C8B-B14F-4D97-AF65-F5344CB8AC3E}">
        <p14:creationId xmlns:p14="http://schemas.microsoft.com/office/powerpoint/2010/main" val="214740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A3DC-6E8A-4F47-C9E0-0E003D39919B}"/>
              </a:ext>
            </a:extLst>
          </p:cNvPr>
          <p:cNvSpPr>
            <a:spLocks noGrp="1"/>
          </p:cNvSpPr>
          <p:nvPr>
            <p:ph type="title"/>
          </p:nvPr>
        </p:nvSpPr>
        <p:spPr/>
        <p:txBody>
          <a:bodyPr lIns="91440" tIns="45720" rIns="91440" bIns="45720" anchor="t"/>
          <a:lstStyle/>
          <a:p>
            <a:pPr algn="ctr"/>
            <a:r>
              <a:rPr lang="en-US" dirty="0">
                <a:latin typeface="Arial"/>
                <a:cs typeface="Arial"/>
              </a:rPr>
              <a:t>What are some of the obstacles to finding a Spiritual Advisor?</a:t>
            </a:r>
            <a:endParaRPr lang="en-US" dirty="0"/>
          </a:p>
        </p:txBody>
      </p:sp>
      <p:sp>
        <p:nvSpPr>
          <p:cNvPr id="12" name="TextBox 11">
            <a:extLst>
              <a:ext uri="{FF2B5EF4-FFF2-40B4-BE49-F238E27FC236}">
                <a16:creationId xmlns:a16="http://schemas.microsoft.com/office/drawing/2014/main" id="{14031772-527F-58FA-6CC9-E8B730F8028F}"/>
              </a:ext>
            </a:extLst>
          </p:cNvPr>
          <p:cNvSpPr txBox="1"/>
          <p:nvPr/>
        </p:nvSpPr>
        <p:spPr>
          <a:xfrm>
            <a:off x="1049310" y="1617861"/>
            <a:ext cx="4721711" cy="3539430"/>
          </a:xfrm>
          <a:prstGeom prst="rect">
            <a:avLst/>
          </a:prstGeom>
          <a:noFill/>
        </p:spPr>
        <p:txBody>
          <a:bodyPr wrap="square" lIns="91440" tIns="45720" rIns="91440" bIns="45720" rtlCol="0" anchor="t">
            <a:spAutoFit/>
          </a:bodyPr>
          <a:lstStyle/>
          <a:p>
            <a:pPr marL="457200" marR="0" lvl="0" indent="-457200" algn="l" defTabSz="8848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srgbClr val="005584"/>
                </a:solidFill>
                <a:effectLst/>
                <a:uLnTx/>
                <a:uFillTx/>
                <a:latin typeface="Calibri"/>
                <a:cs typeface="Calibri"/>
              </a:rPr>
              <a:t>Title of spiritual advisor may seem intimidating. </a:t>
            </a:r>
          </a:p>
          <a:p>
            <a:pPr marL="457200" marR="0" lvl="0" indent="-457200" algn="l" defTabSz="8848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srgbClr val="005584"/>
                </a:solidFill>
                <a:effectLst/>
                <a:uLnTx/>
                <a:uFillTx/>
                <a:latin typeface="Calibri"/>
                <a:cs typeface="Calibri"/>
              </a:rPr>
              <a:t>Person may be unclear about the role.</a:t>
            </a:r>
          </a:p>
          <a:p>
            <a:pPr marL="457200" marR="0" lvl="0" indent="-457200" algn="l" defTabSz="8848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srgbClr val="005584"/>
                </a:solidFill>
                <a:effectLst/>
                <a:uLnTx/>
                <a:uFillTx/>
                <a:latin typeface="Calibri"/>
                <a:cs typeface="Calibri"/>
              </a:rPr>
              <a:t>May feel inadequate for the role or feel unworthy.</a:t>
            </a:r>
          </a:p>
        </p:txBody>
      </p:sp>
      <p:sp>
        <p:nvSpPr>
          <p:cNvPr id="13" name="TextBox 12">
            <a:extLst>
              <a:ext uri="{FF2B5EF4-FFF2-40B4-BE49-F238E27FC236}">
                <a16:creationId xmlns:a16="http://schemas.microsoft.com/office/drawing/2014/main" id="{52BDC310-A2A4-C50D-0E8E-4A6EDE951A5B}"/>
              </a:ext>
            </a:extLst>
          </p:cNvPr>
          <p:cNvSpPr txBox="1"/>
          <p:nvPr/>
        </p:nvSpPr>
        <p:spPr>
          <a:xfrm>
            <a:off x="6897975" y="1617861"/>
            <a:ext cx="4721711" cy="4524315"/>
          </a:xfrm>
          <a:prstGeom prst="rect">
            <a:avLst/>
          </a:prstGeom>
          <a:noFill/>
        </p:spPr>
        <p:txBody>
          <a:bodyPr wrap="square" lIns="91440" tIns="45720" rIns="91440" bIns="45720" rtlCol="0" anchor="t">
            <a:spAutoFit/>
          </a:bodyPr>
          <a:lstStyle/>
          <a:p>
            <a:pPr marL="457200" marR="0" lvl="0" indent="-457200" algn="l" defTabSz="8848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srgbClr val="789C4A"/>
                </a:solidFill>
                <a:effectLst/>
                <a:uLnTx/>
                <a:uFillTx/>
                <a:latin typeface="Calibri"/>
                <a:cs typeface="Calibri"/>
              </a:rPr>
              <a:t>Meeting structure cuts off the spiritual reflection, not allowing adequate time for thought and discussion.</a:t>
            </a:r>
          </a:p>
          <a:p>
            <a:pPr marL="457200" marR="0" lvl="0" indent="-457200" algn="l" defTabSz="8848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u="none" strike="noStrike" kern="1200" cap="none" spc="0" normalizeH="0" baseline="0" noProof="0" dirty="0">
                <a:ln>
                  <a:noFill/>
                </a:ln>
                <a:solidFill>
                  <a:srgbClr val="789C4A"/>
                </a:solidFill>
                <a:effectLst/>
                <a:uLnTx/>
                <a:uFillTx/>
                <a:latin typeface="Calibri"/>
                <a:cs typeface="Calibri"/>
              </a:rPr>
              <a:t>Members might be reluctant to discuss their thoughts and feelings.</a:t>
            </a:r>
          </a:p>
        </p:txBody>
      </p:sp>
    </p:spTree>
    <p:extLst>
      <p:ext uri="{BB962C8B-B14F-4D97-AF65-F5344CB8AC3E}">
        <p14:creationId xmlns:p14="http://schemas.microsoft.com/office/powerpoint/2010/main" val="2122618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43A058-F987-9121-3389-CB1A37CDBCB0}"/>
              </a:ext>
            </a:extLst>
          </p:cNvPr>
          <p:cNvSpPr>
            <a:spLocks noGrp="1"/>
          </p:cNvSpPr>
          <p:nvPr>
            <p:ph type="title"/>
          </p:nvPr>
        </p:nvSpPr>
        <p:spPr>
          <a:xfrm>
            <a:off x="1275914" y="768350"/>
            <a:ext cx="10071536" cy="929750"/>
          </a:xfrm>
        </p:spPr>
        <p:txBody>
          <a:bodyPr vert="horz" lIns="91440" tIns="45720" rIns="91440" bIns="45720" rtlCol="0" anchor="b">
            <a:noAutofit/>
          </a:bodyPr>
          <a:lstStyle/>
          <a:p>
            <a:pPr algn="ctr"/>
            <a:r>
              <a:rPr lang="en-US" sz="4200" dirty="0">
                <a:ea typeface="+mj-ea"/>
              </a:rPr>
              <a:t>Questions for Reflection – 10 mins.</a:t>
            </a:r>
          </a:p>
        </p:txBody>
      </p:sp>
      <p:sp>
        <p:nvSpPr>
          <p:cNvPr id="3" name="Text Placeholder 2">
            <a:extLst>
              <a:ext uri="{FF2B5EF4-FFF2-40B4-BE49-F238E27FC236}">
                <a16:creationId xmlns:a16="http://schemas.microsoft.com/office/drawing/2014/main" id="{26EAF1AC-0FDD-833F-C3AB-012B3609C734}"/>
              </a:ext>
            </a:extLst>
          </p:cNvPr>
          <p:cNvSpPr>
            <a:spLocks noGrp="1"/>
          </p:cNvSpPr>
          <p:nvPr>
            <p:ph type="body" idx="1"/>
          </p:nvPr>
        </p:nvSpPr>
        <p:spPr>
          <a:xfrm>
            <a:off x="1275914" y="1858780"/>
            <a:ext cx="5673881" cy="3961047"/>
          </a:xfrm>
        </p:spPr>
        <p:txBody>
          <a:bodyPr/>
          <a:lstStyle/>
          <a:p>
            <a:pPr marL="457200" indent="-457200">
              <a:buFont typeface="+mj-lt"/>
              <a:buAutoNum type="arabicPeriod"/>
            </a:pPr>
            <a:endParaRPr lang="en-US" dirty="0"/>
          </a:p>
          <a:p>
            <a:pPr marL="457200" indent="-457200">
              <a:buFont typeface="+mj-lt"/>
              <a:buAutoNum type="arabicPeriod"/>
            </a:pPr>
            <a:r>
              <a:rPr lang="en-US" dirty="0"/>
              <a:t>How has the role of spiritual advisor been carried out in your conference at this point?</a:t>
            </a:r>
          </a:p>
          <a:p>
            <a:pPr marL="457200" indent="-457200">
              <a:buFont typeface="+mj-lt"/>
              <a:buAutoNum type="arabicPeriod"/>
            </a:pPr>
            <a:endParaRPr lang="en-US" dirty="0"/>
          </a:p>
          <a:p>
            <a:pPr marL="457200" indent="-457200">
              <a:buFont typeface="+mj-lt"/>
              <a:buAutoNum type="arabicPeriod"/>
            </a:pPr>
            <a:r>
              <a:rPr lang="en-US" dirty="0"/>
              <a:t>What new knowledge of the role of spiritual advisor have you gained so far in today’s presentation?</a:t>
            </a:r>
          </a:p>
          <a:p>
            <a:endParaRPr lang="en-US" dirty="0"/>
          </a:p>
        </p:txBody>
      </p:sp>
      <p:pic>
        <p:nvPicPr>
          <p:cNvPr id="5" name="Picture 4" descr="Sticky notes with question marks">
            <a:extLst>
              <a:ext uri="{FF2B5EF4-FFF2-40B4-BE49-F238E27FC236}">
                <a16:creationId xmlns:a16="http://schemas.microsoft.com/office/drawing/2014/main" id="{AEC14333-06D6-1B98-4A21-2E033C68EB87}"/>
              </a:ext>
            </a:extLst>
          </p:cNvPr>
          <p:cNvPicPr>
            <a:picLocks noChangeAspect="1"/>
          </p:cNvPicPr>
          <p:nvPr/>
        </p:nvPicPr>
        <p:blipFill>
          <a:blip r:embed="rId3"/>
          <a:stretch>
            <a:fillRect/>
          </a:stretch>
        </p:blipFill>
        <p:spPr>
          <a:xfrm>
            <a:off x="7452360" y="2178819"/>
            <a:ext cx="4150871" cy="2987541"/>
          </a:xfrm>
          <a:prstGeom prst="rect">
            <a:avLst/>
          </a:prstGeom>
        </p:spPr>
      </p:pic>
    </p:spTree>
    <p:extLst>
      <p:ext uri="{BB962C8B-B14F-4D97-AF65-F5344CB8AC3E}">
        <p14:creationId xmlns:p14="http://schemas.microsoft.com/office/powerpoint/2010/main" val="2088427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DD5915DB-3A92-6329-4F49-E62E8C381243}"/>
              </a:ext>
            </a:extLst>
          </p:cNvPr>
          <p:cNvGraphicFramePr>
            <a:graphicFrameLocks noGrp="1"/>
          </p:cNvGraphicFramePr>
          <p:nvPr>
            <p:ph sz="half" idx="2"/>
            <p:extLst>
              <p:ext uri="{D42A27DB-BD31-4B8C-83A1-F6EECF244321}">
                <p14:modId xmlns:p14="http://schemas.microsoft.com/office/powerpoint/2010/main" val="1396233666"/>
              </p:ext>
            </p:extLst>
          </p:nvPr>
        </p:nvGraphicFramePr>
        <p:xfrm>
          <a:off x="838199" y="1030288"/>
          <a:ext cx="12038352" cy="5609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a:xfrm>
            <a:off x="838199" y="218661"/>
            <a:ext cx="11153931" cy="811627"/>
          </a:xfrm>
        </p:spPr>
        <p:txBody>
          <a:bodyPr lIns="91440" tIns="45720" rIns="91440" bIns="45720" anchor="t"/>
          <a:lstStyle/>
          <a:p>
            <a:r>
              <a:rPr lang="en-US" dirty="0">
                <a:latin typeface="Arial"/>
                <a:cs typeface="Arial"/>
              </a:rPr>
              <a:t>Appointment of Conference Spiritual Advisor</a:t>
            </a:r>
          </a:p>
        </p:txBody>
      </p:sp>
    </p:spTree>
    <p:extLst>
      <p:ext uri="{BB962C8B-B14F-4D97-AF65-F5344CB8AC3E}">
        <p14:creationId xmlns:p14="http://schemas.microsoft.com/office/powerpoint/2010/main" val="3783706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F7CD929C-B12D-D4DE-69E8-6DA325D1D1F1}"/>
              </a:ext>
            </a:extLst>
          </p:cNvPr>
          <p:cNvSpPr>
            <a:spLocks noGrp="1"/>
          </p:cNvSpPr>
          <p:nvPr>
            <p:ph type="title"/>
          </p:nvPr>
        </p:nvSpPr>
        <p:spPr>
          <a:xfrm>
            <a:off x="897717" y="283605"/>
            <a:ext cx="10712043" cy="929750"/>
          </a:xfrm>
        </p:spPr>
        <p:txBody>
          <a:bodyPr vert="horz" lIns="91440" tIns="45720" rIns="91440" bIns="45720" rtlCol="0" anchor="b">
            <a:noAutofit/>
          </a:bodyPr>
          <a:lstStyle/>
          <a:p>
            <a:pPr algn="ctr"/>
            <a:r>
              <a:rPr lang="en-US" sz="4200" dirty="0">
                <a:ea typeface="+mj-ea"/>
              </a:rPr>
              <a:t> Providing Support to Spiritual Advisors</a:t>
            </a:r>
          </a:p>
        </p:txBody>
      </p:sp>
      <p:sp>
        <p:nvSpPr>
          <p:cNvPr id="11" name="Text Placeholder 1">
            <a:extLst>
              <a:ext uri="{FF2B5EF4-FFF2-40B4-BE49-F238E27FC236}">
                <a16:creationId xmlns:a16="http://schemas.microsoft.com/office/drawing/2014/main" id="{9ECCDA24-4B33-CBB9-E40C-B9E72D1C0E77}"/>
              </a:ext>
            </a:extLst>
          </p:cNvPr>
          <p:cNvSpPr>
            <a:spLocks noGrp="1"/>
          </p:cNvSpPr>
          <p:nvPr>
            <p:ph type="body" idx="1"/>
          </p:nvPr>
        </p:nvSpPr>
        <p:spPr>
          <a:xfrm>
            <a:off x="1375709" y="1213355"/>
            <a:ext cx="10234051" cy="448377"/>
          </a:xfrm>
        </p:spPr>
        <p:txBody>
          <a:bodyPr vert="horz" lIns="91440" tIns="45720" rIns="91440" bIns="45720" rtlCol="0" anchor="t">
            <a:noAutofit/>
          </a:bodyPr>
          <a:lstStyle/>
          <a:p>
            <a:pPr algn="ctr"/>
            <a:endParaRPr lang="en-US" sz="2700" dirty="0">
              <a:ea typeface="+mn-ea"/>
            </a:endParaRPr>
          </a:p>
        </p:txBody>
      </p:sp>
      <p:sp>
        <p:nvSpPr>
          <p:cNvPr id="2" name="Text Placeholder 1">
            <a:extLst>
              <a:ext uri="{FF2B5EF4-FFF2-40B4-BE49-F238E27FC236}">
                <a16:creationId xmlns:a16="http://schemas.microsoft.com/office/drawing/2014/main" id="{2570431E-E5EA-F7C9-3AF0-8A6A8ED84493}"/>
              </a:ext>
            </a:extLst>
          </p:cNvPr>
          <p:cNvSpPr txBox="1">
            <a:spLocks/>
          </p:cNvSpPr>
          <p:nvPr/>
        </p:nvSpPr>
        <p:spPr>
          <a:xfrm>
            <a:off x="1049311" y="1768839"/>
            <a:ext cx="5201588" cy="38758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700" dirty="0">
                <a:ea typeface="+mn-ea"/>
              </a:rPr>
              <a:t>The conference needs to:</a:t>
            </a:r>
          </a:p>
          <a:p>
            <a:pPr algn="ctr"/>
            <a:r>
              <a:rPr lang="en-US" sz="2700" dirty="0">
                <a:solidFill>
                  <a:srgbClr val="789C4A"/>
                </a:solidFill>
              </a:rPr>
              <a:t>Budget time at the conference meetings for prayer &amp; spiritual reflection (15-30 minutes,15-minute minimum).</a:t>
            </a:r>
          </a:p>
          <a:p>
            <a:pPr algn="ctr"/>
            <a:r>
              <a:rPr lang="en-US" sz="2700" dirty="0"/>
              <a:t>Provide funds for resources.</a:t>
            </a:r>
          </a:p>
          <a:p>
            <a:pPr algn="ctr"/>
            <a:r>
              <a:rPr lang="en-US" sz="2700" dirty="0">
                <a:solidFill>
                  <a:srgbClr val="789C4A"/>
                </a:solidFill>
              </a:rPr>
              <a:t>Provide books on the Vincentian founders and spirituality. </a:t>
            </a:r>
          </a:p>
        </p:txBody>
      </p:sp>
      <p:pic>
        <p:nvPicPr>
          <p:cNvPr id="3" name="Picture 9" descr="daisyladybug">
            <a:extLst>
              <a:ext uri="{FF2B5EF4-FFF2-40B4-BE49-F238E27FC236}">
                <a16:creationId xmlns:a16="http://schemas.microsoft.com/office/drawing/2014/main" id="{8F2AA00A-CEF4-DFCD-6CAD-D114CE2E96AF}"/>
              </a:ext>
            </a:extLst>
          </p:cNvPr>
          <p:cNvPicPr>
            <a:picLocks noChangeAspect="1" noChangeArrowheads="1"/>
          </p:cNvPicPr>
          <p:nvPr/>
        </p:nvPicPr>
        <p:blipFill>
          <a:blip r:embed="rId3" cstate="print"/>
          <a:srcRect/>
          <a:stretch>
            <a:fillRect/>
          </a:stretch>
        </p:blipFill>
        <p:spPr bwMode="auto">
          <a:xfrm>
            <a:off x="6924725" y="1213355"/>
            <a:ext cx="3583379" cy="5240338"/>
          </a:xfrm>
          <a:prstGeom prst="rect">
            <a:avLst/>
          </a:prstGeom>
          <a:noFill/>
          <a:ln w="9525">
            <a:noFill/>
            <a:miter lim="800000"/>
            <a:headEnd/>
            <a:tailEnd/>
          </a:ln>
        </p:spPr>
      </p:pic>
    </p:spTree>
    <p:extLst>
      <p:ext uri="{BB962C8B-B14F-4D97-AF65-F5344CB8AC3E}">
        <p14:creationId xmlns:p14="http://schemas.microsoft.com/office/powerpoint/2010/main" val="1734843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F7CD929C-B12D-D4DE-69E8-6DA325D1D1F1}"/>
              </a:ext>
            </a:extLst>
          </p:cNvPr>
          <p:cNvSpPr>
            <a:spLocks noGrp="1"/>
          </p:cNvSpPr>
          <p:nvPr>
            <p:ph type="title"/>
          </p:nvPr>
        </p:nvSpPr>
        <p:spPr>
          <a:xfrm>
            <a:off x="897717" y="283605"/>
            <a:ext cx="10712043" cy="929750"/>
          </a:xfrm>
        </p:spPr>
        <p:txBody>
          <a:bodyPr vert="horz" lIns="91440" tIns="45720" rIns="91440" bIns="45720" rtlCol="0" anchor="b">
            <a:noAutofit/>
          </a:bodyPr>
          <a:lstStyle/>
          <a:p>
            <a:pPr algn="ctr"/>
            <a:r>
              <a:rPr lang="en-US" sz="4200" dirty="0">
                <a:ea typeface="+mj-ea"/>
              </a:rPr>
              <a:t> Providing Support to Spiritual Advisors</a:t>
            </a:r>
          </a:p>
        </p:txBody>
      </p:sp>
      <p:sp>
        <p:nvSpPr>
          <p:cNvPr id="11" name="Text Placeholder 1">
            <a:extLst>
              <a:ext uri="{FF2B5EF4-FFF2-40B4-BE49-F238E27FC236}">
                <a16:creationId xmlns:a16="http://schemas.microsoft.com/office/drawing/2014/main" id="{9ECCDA24-4B33-CBB9-E40C-B9E72D1C0E77}"/>
              </a:ext>
            </a:extLst>
          </p:cNvPr>
          <p:cNvSpPr>
            <a:spLocks noGrp="1"/>
          </p:cNvSpPr>
          <p:nvPr>
            <p:ph type="body" idx="1"/>
          </p:nvPr>
        </p:nvSpPr>
        <p:spPr>
          <a:xfrm>
            <a:off x="1375709" y="1213355"/>
            <a:ext cx="10234051" cy="448377"/>
          </a:xfrm>
        </p:spPr>
        <p:txBody>
          <a:bodyPr vert="horz" lIns="91440" tIns="45720" rIns="91440" bIns="45720" rtlCol="0" anchor="t">
            <a:noAutofit/>
          </a:bodyPr>
          <a:lstStyle/>
          <a:p>
            <a:pPr algn="ctr"/>
            <a:endParaRPr lang="en-US" sz="2700" dirty="0">
              <a:ea typeface="+mn-ea"/>
            </a:endParaRPr>
          </a:p>
        </p:txBody>
      </p:sp>
      <p:sp>
        <p:nvSpPr>
          <p:cNvPr id="2" name="Text Placeholder 1">
            <a:extLst>
              <a:ext uri="{FF2B5EF4-FFF2-40B4-BE49-F238E27FC236}">
                <a16:creationId xmlns:a16="http://schemas.microsoft.com/office/drawing/2014/main" id="{2570431E-E5EA-F7C9-3AF0-8A6A8ED84493}"/>
              </a:ext>
            </a:extLst>
          </p:cNvPr>
          <p:cNvSpPr txBox="1">
            <a:spLocks/>
          </p:cNvSpPr>
          <p:nvPr/>
        </p:nvSpPr>
        <p:spPr>
          <a:xfrm>
            <a:off x="239843" y="1213355"/>
            <a:ext cx="7155584" cy="38758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700" dirty="0">
                <a:ea typeface="+mn-ea"/>
              </a:rPr>
              <a:t>The conference needs to:</a:t>
            </a:r>
          </a:p>
          <a:p>
            <a:pPr algn="ctr"/>
            <a:r>
              <a:rPr lang="en-US" sz="2700" dirty="0">
                <a:solidFill>
                  <a:srgbClr val="789C4A"/>
                </a:solidFill>
              </a:rPr>
              <a:t>Ensure that spiritual advisors are included in service to the needy, who address spiritual needs of the poor, and encouraging Vincentians to pray with willing clients. </a:t>
            </a:r>
          </a:p>
          <a:p>
            <a:pPr algn="ctr"/>
            <a:r>
              <a:rPr lang="en-US" sz="2700" dirty="0"/>
              <a:t>Express appreciation for the spiritual advisor’s contribution.</a:t>
            </a:r>
          </a:p>
          <a:p>
            <a:pPr algn="ctr"/>
            <a:r>
              <a:rPr lang="en-US" sz="2700" dirty="0">
                <a:solidFill>
                  <a:srgbClr val="789C4A"/>
                </a:solidFill>
              </a:rPr>
              <a:t>Keep spiritual advisor in the loop of difficult cases, service issues, and friendship challenges, seeking their advice.</a:t>
            </a:r>
          </a:p>
        </p:txBody>
      </p:sp>
      <p:pic>
        <p:nvPicPr>
          <p:cNvPr id="3" name="Picture 9" descr="daisyladybug">
            <a:extLst>
              <a:ext uri="{FF2B5EF4-FFF2-40B4-BE49-F238E27FC236}">
                <a16:creationId xmlns:a16="http://schemas.microsoft.com/office/drawing/2014/main" id="{8F2AA00A-CEF4-DFCD-6CAD-D114CE2E96AF}"/>
              </a:ext>
            </a:extLst>
          </p:cNvPr>
          <p:cNvPicPr>
            <a:picLocks noChangeAspect="1" noChangeArrowheads="1"/>
          </p:cNvPicPr>
          <p:nvPr/>
        </p:nvPicPr>
        <p:blipFill>
          <a:blip r:embed="rId3" cstate="print"/>
          <a:srcRect/>
          <a:stretch>
            <a:fillRect/>
          </a:stretch>
        </p:blipFill>
        <p:spPr bwMode="auto">
          <a:xfrm>
            <a:off x="7710904" y="1213355"/>
            <a:ext cx="3583379" cy="5240338"/>
          </a:xfrm>
          <a:prstGeom prst="rect">
            <a:avLst/>
          </a:prstGeom>
          <a:noFill/>
          <a:ln w="9525">
            <a:noFill/>
            <a:miter lim="800000"/>
            <a:headEnd/>
            <a:tailEnd/>
          </a:ln>
        </p:spPr>
      </p:pic>
    </p:spTree>
    <p:extLst>
      <p:ext uri="{BB962C8B-B14F-4D97-AF65-F5344CB8AC3E}">
        <p14:creationId xmlns:p14="http://schemas.microsoft.com/office/powerpoint/2010/main" val="1632851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RESOURCES</a:t>
            </a:r>
          </a:p>
        </p:txBody>
      </p:sp>
      <p:sp>
        <p:nvSpPr>
          <p:cNvPr id="3" name="Content Placeholder 2">
            <a:extLst>
              <a:ext uri="{FF2B5EF4-FFF2-40B4-BE49-F238E27FC236}">
                <a16:creationId xmlns:a16="http://schemas.microsoft.com/office/drawing/2014/main" id="{100F21B6-265C-F555-3A4D-BF3597F41B75}"/>
              </a:ext>
            </a:extLst>
          </p:cNvPr>
          <p:cNvSpPr>
            <a:spLocks noGrp="1"/>
          </p:cNvSpPr>
          <p:nvPr>
            <p:ph sz="half" idx="2"/>
          </p:nvPr>
        </p:nvSpPr>
        <p:spPr>
          <a:xfrm>
            <a:off x="838200" y="1245901"/>
            <a:ext cx="5157787" cy="3684588"/>
          </a:xfrm>
        </p:spPr>
        <p:txBody>
          <a:bodyPr/>
          <a:lstStyle/>
          <a:p>
            <a:pPr marL="0" indent="0">
              <a:buNone/>
            </a:pPr>
            <a:endParaRPr lang="en-US" dirty="0"/>
          </a:p>
          <a:p>
            <a:pPr marL="0" indent="0">
              <a:buNone/>
            </a:pPr>
            <a:r>
              <a:rPr lang="en-US" b="1" u="sng" dirty="0">
                <a:solidFill>
                  <a:srgbClr val="789C4A"/>
                </a:solidFill>
              </a:rPr>
              <a:t>SVDP National Office Resources – </a:t>
            </a:r>
            <a:r>
              <a:rPr lang="en-US" dirty="0">
                <a:solidFill>
                  <a:srgbClr val="789C4A"/>
                </a:solidFill>
              </a:rPr>
              <a:t>www.svdpusa.org</a:t>
            </a:r>
          </a:p>
          <a:p>
            <a:pPr>
              <a:buFont typeface="Wingdings" panose="05000000000000000000" pitchFamily="2" charset="2"/>
              <a:buChar char="Ø"/>
            </a:pPr>
            <a:r>
              <a:rPr lang="en-US" dirty="0"/>
              <a:t> Vincentian Spiritual Reflections &amp; Contemplations</a:t>
            </a:r>
          </a:p>
          <a:p>
            <a:pPr>
              <a:buFont typeface="Wingdings" panose="05000000000000000000" pitchFamily="2" charset="2"/>
              <a:buChar char="Ø"/>
            </a:pPr>
            <a:r>
              <a:rPr lang="en-US" dirty="0"/>
              <a:t> Serving in Hope</a:t>
            </a:r>
          </a:p>
          <a:p>
            <a:pPr>
              <a:buFont typeface="Wingdings" panose="05000000000000000000" pitchFamily="2" charset="2"/>
              <a:buChar char="Ø"/>
            </a:pPr>
            <a:r>
              <a:rPr lang="en-US" dirty="0"/>
              <a:t> Rule &amp; Manual</a:t>
            </a:r>
          </a:p>
          <a:p>
            <a:pPr>
              <a:buFont typeface="Wingdings" panose="05000000000000000000" pitchFamily="2" charset="2"/>
              <a:buChar char="Ø"/>
            </a:pPr>
            <a:r>
              <a:rPr lang="en-US" dirty="0"/>
              <a:t> Vincentian Celebrations</a:t>
            </a:r>
          </a:p>
          <a:p>
            <a:pPr>
              <a:buFont typeface="Wingdings" panose="05000000000000000000" pitchFamily="2" charset="2"/>
              <a:buChar char="Ø"/>
            </a:pPr>
            <a:r>
              <a:rPr lang="en-US" dirty="0"/>
              <a:t> Vincentian Discernment</a:t>
            </a:r>
          </a:p>
          <a:p>
            <a:pPr>
              <a:buFont typeface="Wingdings" panose="05000000000000000000" pitchFamily="2" charset="2"/>
              <a:buChar char="Ø"/>
            </a:pPr>
            <a:r>
              <a:rPr lang="en-US" dirty="0"/>
              <a:t> Vincentian Formation</a:t>
            </a:r>
          </a:p>
          <a:p>
            <a:pPr>
              <a:buFont typeface="Wingdings" panose="05000000000000000000" pitchFamily="2" charset="2"/>
              <a:buChar char="Ø"/>
            </a:pPr>
            <a:r>
              <a:rPr lang="en-US" dirty="0"/>
              <a:t> Home Visitation</a:t>
            </a:r>
          </a:p>
        </p:txBody>
      </p:sp>
      <p:sp>
        <p:nvSpPr>
          <p:cNvPr id="12" name="Content Placeholder 2">
            <a:extLst>
              <a:ext uri="{FF2B5EF4-FFF2-40B4-BE49-F238E27FC236}">
                <a16:creationId xmlns:a16="http://schemas.microsoft.com/office/drawing/2014/main" id="{0CEE3CB9-8113-9DCA-9FD8-427CCB0B9EDC}"/>
              </a:ext>
            </a:extLst>
          </p:cNvPr>
          <p:cNvSpPr txBox="1">
            <a:spLocks/>
          </p:cNvSpPr>
          <p:nvPr/>
        </p:nvSpPr>
        <p:spPr>
          <a:xfrm>
            <a:off x="5995987" y="1245901"/>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5584"/>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584"/>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584"/>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584"/>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584"/>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None/>
            </a:pPr>
            <a:r>
              <a:rPr lang="en-US" b="1" u="sng" dirty="0">
                <a:solidFill>
                  <a:srgbClr val="789C4A"/>
                </a:solidFill>
              </a:rPr>
              <a:t>Other Tools</a:t>
            </a:r>
          </a:p>
          <a:p>
            <a:pPr>
              <a:buFont typeface="Wingdings" panose="05000000000000000000" pitchFamily="2" charset="2"/>
              <a:buChar char="Ø"/>
            </a:pPr>
            <a:r>
              <a:rPr lang="en-US" dirty="0"/>
              <a:t>Young Vincentian Activities and Resource Guide</a:t>
            </a:r>
          </a:p>
          <a:p>
            <a:pPr>
              <a:buFont typeface="Wingdings" panose="05000000000000000000" pitchFamily="2" charset="2"/>
              <a:buChar char="Ø"/>
            </a:pPr>
            <a:r>
              <a:rPr lang="en-US" dirty="0"/>
              <a:t>Voice of the Poor</a:t>
            </a:r>
          </a:p>
          <a:p>
            <a:pPr>
              <a:buFont typeface="Wingdings" panose="05000000000000000000" pitchFamily="2" charset="2"/>
              <a:buChar char="Ø"/>
            </a:pPr>
            <a:r>
              <a:rPr lang="en-US" dirty="0"/>
              <a:t>Books, Videos &amp; Music, Vincentian Website </a:t>
            </a:r>
          </a:p>
        </p:txBody>
      </p:sp>
    </p:spTree>
    <p:extLst>
      <p:ext uri="{BB962C8B-B14F-4D97-AF65-F5344CB8AC3E}">
        <p14:creationId xmlns:p14="http://schemas.microsoft.com/office/powerpoint/2010/main" val="163665256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6644FE2-6407-8038-B869-76FEAE1FFC21}"/>
              </a:ext>
            </a:extLst>
          </p:cNvPr>
          <p:cNvSpPr>
            <a:spLocks noGrp="1"/>
          </p:cNvSpPr>
          <p:nvPr>
            <p:ph type="title"/>
          </p:nvPr>
        </p:nvSpPr>
        <p:spPr>
          <a:xfrm>
            <a:off x="1060232" y="495133"/>
            <a:ext cx="10071536" cy="929750"/>
          </a:xfrm>
        </p:spPr>
        <p:txBody>
          <a:bodyPr vert="horz" lIns="91440" tIns="45720" rIns="91440" bIns="45720" rtlCol="0" anchor="b">
            <a:noAutofit/>
          </a:bodyPr>
          <a:lstStyle/>
          <a:p>
            <a:pPr algn="ctr"/>
            <a:r>
              <a:rPr lang="en-US" sz="4200" dirty="0">
                <a:ea typeface="+mj-ea"/>
              </a:rPr>
              <a:t>How to Lead Vincentian Reflections (15-30 minutes)</a:t>
            </a:r>
          </a:p>
        </p:txBody>
      </p:sp>
      <p:sp>
        <p:nvSpPr>
          <p:cNvPr id="3" name="Text Placeholder 1">
            <a:extLst>
              <a:ext uri="{FF2B5EF4-FFF2-40B4-BE49-F238E27FC236}">
                <a16:creationId xmlns:a16="http://schemas.microsoft.com/office/drawing/2014/main" id="{DE1040E4-1A78-9867-108E-D5707783EA74}"/>
              </a:ext>
            </a:extLst>
          </p:cNvPr>
          <p:cNvSpPr>
            <a:spLocks noGrp="1"/>
          </p:cNvSpPr>
          <p:nvPr>
            <p:ph type="body" idx="1"/>
          </p:nvPr>
        </p:nvSpPr>
        <p:spPr>
          <a:xfrm>
            <a:off x="1060232" y="1424884"/>
            <a:ext cx="10071536" cy="4008234"/>
          </a:xfrm>
        </p:spPr>
        <p:txBody>
          <a:bodyPr vert="horz" lIns="91440" tIns="45720" rIns="91440" bIns="45720" rtlCol="0" anchor="t">
            <a:noAutofit/>
          </a:bodyPr>
          <a:lstStyle/>
          <a:p>
            <a:pPr algn="ctr"/>
            <a:r>
              <a:rPr lang="en-US" dirty="0">
                <a:solidFill>
                  <a:srgbClr val="789C4A"/>
                </a:solidFill>
                <a:ea typeface="+mn-ea"/>
              </a:rPr>
              <a:t>(download from www.svdpusa.org)</a:t>
            </a:r>
          </a:p>
          <a:p>
            <a:pPr algn="ctr"/>
            <a:r>
              <a:rPr lang="en-US" sz="3200" dirty="0">
                <a:ea typeface="+mn-ea"/>
              </a:rPr>
              <a:t>Provide a copy of the Sunday/Feast Day reflection for each member.  </a:t>
            </a:r>
          </a:p>
          <a:p>
            <a:pPr algn="ctr"/>
            <a:r>
              <a:rPr lang="en-US" sz="3200" dirty="0">
                <a:ea typeface="+mn-ea"/>
              </a:rPr>
              <a:t>Each section read aloud by different person, or all read by Spiritual Advisor, who makes this decision.</a:t>
            </a:r>
          </a:p>
          <a:p>
            <a:pPr algn="ctr"/>
            <a:r>
              <a:rPr lang="en-US" sz="3200" dirty="0">
                <a:ea typeface="+mn-ea"/>
              </a:rPr>
              <a:t>Quiet reflection (at least one minute)</a:t>
            </a:r>
          </a:p>
          <a:p>
            <a:pPr algn="ctr"/>
            <a:r>
              <a:rPr lang="en-US" sz="3200" dirty="0">
                <a:ea typeface="+mn-ea"/>
              </a:rPr>
              <a:t>Optional sharing</a:t>
            </a:r>
          </a:p>
          <a:p>
            <a:pPr algn="ctr"/>
            <a:r>
              <a:rPr lang="en-US" sz="3200" dirty="0">
                <a:ea typeface="+mn-ea"/>
              </a:rPr>
              <a:t>Closing prayer of the reflection, prayed together. </a:t>
            </a:r>
          </a:p>
        </p:txBody>
      </p:sp>
    </p:spTree>
    <p:extLst>
      <p:ext uri="{BB962C8B-B14F-4D97-AF65-F5344CB8AC3E}">
        <p14:creationId xmlns:p14="http://schemas.microsoft.com/office/powerpoint/2010/main" val="1036823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Opening Prayer</a:t>
            </a:r>
          </a:p>
        </p:txBody>
      </p:sp>
      <p:sp>
        <p:nvSpPr>
          <p:cNvPr id="4" name="Content Placeholder 2"/>
          <p:cNvSpPr txBox="1">
            <a:spLocks/>
          </p:cNvSpPr>
          <p:nvPr/>
        </p:nvSpPr>
        <p:spPr>
          <a:xfrm>
            <a:off x="838200" y="2184401"/>
            <a:ext cx="10764520" cy="4457752"/>
          </a:xfrm>
          <a:prstGeom prst="rect">
            <a:avLst/>
          </a:prstGeom>
        </p:spPr>
        <p:txBody>
          <a:bodyPr lIns="91440" tIns="45720" rIns="91440" bIns="4572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L:		In the name of the Father…</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ALL:		Amen</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L:	 	Come, Holy Spirit, live within our lives.</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ALL:		And strengthen us by your love.</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L:		Send forth your spirit and new life will be created.</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ALL:		And the whole face of the earth will be renewed. Our Father prayer…</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L:		Let us reflect on the words of Our Lord Jesus Christ, recalling</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		His unity and presence among us: “Where two or three are</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		gathered together in My Name, there am I in the midst of them.”</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endPar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endParaRP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				Short Silence – Light Candle</a:t>
            </a: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r>
              <a:rPr kumimoji="0" lang="en-US" altLang="en-US" sz="1800" b="1" i="0" u="none" strike="noStrike" kern="1200" cap="none" spc="0" normalizeH="0" baseline="0" noProof="0" dirty="0">
                <a:ln>
                  <a:noFill/>
                </a:ln>
                <a:solidFill>
                  <a:srgbClr val="005584"/>
                </a:solidFill>
                <a:effectLst/>
                <a:uLnTx/>
                <a:uFillTx/>
                <a:latin typeface="Calibri" panose="020F0502020204030204"/>
                <a:ea typeface="+mj-ea"/>
                <a:cs typeface="+mj-cs"/>
              </a:rPr>
              <a:t>													continued… </a:t>
            </a:r>
            <a:endParaRPr lang="en-US" altLang="en-US" sz="1800" b="1" i="0" u="none" strike="noStrike" kern="1200" cap="none" spc="0" normalizeH="0" baseline="0" noProof="0" dirty="0">
              <a:ln>
                <a:noFill/>
              </a:ln>
              <a:solidFill>
                <a:srgbClr val="005584"/>
              </a:solidFill>
              <a:effectLst/>
              <a:uLnTx/>
              <a:uFillTx/>
              <a:latin typeface="Calibri" panose="020F0502020204030204"/>
              <a:cs typeface="Calibri"/>
            </a:endParaRPr>
          </a:p>
          <a:p>
            <a:pPr marL="0" marR="0" lvl="0" indent="0" algn="l" defTabSz="457200" rtl="0" eaLnBrk="1" fontAlgn="auto" latinLnBrk="0" hangingPunct="1">
              <a:lnSpc>
                <a:spcPct val="120000"/>
              </a:lnSpc>
              <a:spcBef>
                <a:spcPct val="0"/>
              </a:spcBef>
              <a:spcAft>
                <a:spcPts val="0"/>
              </a:spcAft>
              <a:buClr>
                <a:srgbClr val="00B0F0"/>
              </a:buClr>
              <a:buSzPct val="100000"/>
              <a:buFont typeface="Wingdings 3" charset="2"/>
              <a:buNone/>
              <a:tabLst/>
              <a:defRPr/>
            </a:pPr>
            <a:endParaRPr lang="en-US" altLang="en-US" sz="3200" b="0" i="0" u="none" strike="noStrike" kern="1200" cap="none" spc="0" normalizeH="0" baseline="0" noProof="0" dirty="0">
              <a:ln>
                <a:noFill/>
              </a:ln>
              <a:solidFill>
                <a:srgbClr val="005584"/>
              </a:solidFill>
              <a:effectLst/>
              <a:uLnTx/>
              <a:uFillTx/>
              <a:latin typeface="Calibri" panose="020F0502020204030204"/>
              <a:cs typeface="Calibri"/>
            </a:endParaRPr>
          </a:p>
        </p:txBody>
      </p:sp>
      <p:sp>
        <p:nvSpPr>
          <p:cNvPr id="3" name="Title 1">
            <a:extLst>
              <a:ext uri="{FF2B5EF4-FFF2-40B4-BE49-F238E27FC236}">
                <a16:creationId xmlns:a16="http://schemas.microsoft.com/office/drawing/2014/main" id="{87ED1AB0-C346-4F4A-DAA2-2284D53DB341}"/>
              </a:ext>
            </a:extLst>
          </p:cNvPr>
          <p:cNvSpPr txBox="1">
            <a:spLocks/>
          </p:cNvSpPr>
          <p:nvPr/>
        </p:nvSpPr>
        <p:spPr>
          <a:xfrm>
            <a:off x="838200" y="1547446"/>
            <a:ext cx="10515600" cy="636954"/>
          </a:xfrm>
          <a:prstGeom prst="rect">
            <a:avLst/>
          </a:prstGeom>
        </p:spPr>
        <p:txBody>
          <a:bodyPr>
            <a:normAutofit fontScale="90000"/>
          </a:bodyPr>
          <a:lst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Helvetica Neue Condensed" panose="02000503000000020004"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789C4A"/>
                </a:solidFill>
                <a:effectLst/>
                <a:uLnTx/>
                <a:uFillTx/>
                <a:latin typeface="Arial" panose="020B0604020202020204" pitchFamily="34" charset="0"/>
                <a:cs typeface="Arial" panose="020B0604020202020204" pitchFamily="34" charset="0"/>
              </a:rPr>
              <a:t>Relax and become aware of God’s presence. </a:t>
            </a:r>
          </a:p>
        </p:txBody>
      </p:sp>
    </p:spTree>
    <p:extLst>
      <p:ext uri="{BB962C8B-B14F-4D97-AF65-F5344CB8AC3E}">
        <p14:creationId xmlns:p14="http://schemas.microsoft.com/office/powerpoint/2010/main" val="3214696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DD5915DB-3A92-6329-4F49-E62E8C381243}"/>
              </a:ext>
            </a:extLst>
          </p:cNvPr>
          <p:cNvGraphicFramePr>
            <a:graphicFrameLocks noGrp="1"/>
          </p:cNvGraphicFramePr>
          <p:nvPr>
            <p:ph sz="half" idx="2"/>
            <p:extLst>
              <p:ext uri="{D42A27DB-BD31-4B8C-83A1-F6EECF244321}">
                <p14:modId xmlns:p14="http://schemas.microsoft.com/office/powerpoint/2010/main" val="1494173820"/>
              </p:ext>
            </p:extLst>
          </p:nvPr>
        </p:nvGraphicFramePr>
        <p:xfrm>
          <a:off x="952690" y="2383436"/>
          <a:ext cx="8398035" cy="417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EXAMPLE-SPIRITUAL REFLECTION </a:t>
            </a:r>
            <a:r>
              <a:rPr lang="en-US" sz="2800" dirty="0">
                <a:latin typeface="Arial"/>
                <a:cs typeface="Arial"/>
              </a:rPr>
              <a:t>(HANDOUT FOR TRAINING)</a:t>
            </a:r>
            <a:br>
              <a:rPr lang="en-US" dirty="0">
                <a:latin typeface="Arial"/>
                <a:cs typeface="Arial"/>
              </a:rPr>
            </a:br>
            <a:endParaRPr lang="en-US" dirty="0">
              <a:latin typeface="Arial"/>
              <a:cs typeface="Arial"/>
            </a:endParaRPr>
          </a:p>
        </p:txBody>
      </p:sp>
      <p:sp>
        <p:nvSpPr>
          <p:cNvPr id="2" name="Rectangle 1">
            <a:extLst>
              <a:ext uri="{FF2B5EF4-FFF2-40B4-BE49-F238E27FC236}">
                <a16:creationId xmlns:a16="http://schemas.microsoft.com/office/drawing/2014/main" id="{2545CB02-44A2-77CC-8C69-874E602C9D33}"/>
              </a:ext>
            </a:extLst>
          </p:cNvPr>
          <p:cNvSpPr>
            <a:spLocks noChangeArrowheads="1"/>
          </p:cNvSpPr>
          <p:nvPr/>
        </p:nvSpPr>
        <p:spPr bwMode="auto">
          <a:xfrm rot="10800000" flipV="1">
            <a:off x="838200" y="1030288"/>
            <a:ext cx="10794167"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endParaRPr lang="en-US" altLang="en-US" sz="1400" b="1" dirty="0">
              <a:latin typeface="Century Gothic" panose="020B0502020202020204" pitchFamily="34" charset="0"/>
              <a:ea typeface="Times New Roman" panose="02020603050405020304" pitchFamily="18" charset="0"/>
              <a:cs typeface="Arial" panose="020B0604020202020204" pitchFamily="34" charset="0"/>
            </a:endParaRPr>
          </a:p>
          <a:p>
            <a:pPr algn="ct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FOURTH SUNDAY IN ORDINARY TIME</a:t>
            </a:r>
            <a:endParaRPr lang="en-US" altLang="en-US" sz="1100" dirty="0">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January 31, 2021</a:t>
            </a: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Gospel: (Mark 1:21-28)</a:t>
            </a: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Jesus entered the synagogue on the Sabbath and began to teach. The people were spellbound by his teaching because he taught with authority and not like the scribes. There appeared in the synagogue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a man with an unclean spirit</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 that shrieked: “What do you want of us, Jesus of Nazareth? Have you come to destroy us? I know who you are—the Holy One of God!” Jesus rebuked him sharply: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Be quiet! Come out of the man!” </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At that the unclean spirit convulsed the man violently and with a loud shriek came out of him. All who looked were amazed. They began to ask one another: “What does this mean? A completely new teaching in a spirit of authority! He gives orders to unclean spirits and they obey him!” From that point on, his reputation spread throughout the surrounding region of Galilee.</a:t>
            </a:r>
          </a:p>
          <a:p>
            <a:pPr defTabSz="914400" eaLnBrk="0" fontAlgn="base" hangingPunct="0">
              <a:spcBef>
                <a:spcPct val="0"/>
              </a:spcBef>
              <a:spcAft>
                <a:spcPct val="0"/>
              </a:spcAft>
            </a:pP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Reflection:</a:t>
            </a: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From that point on, they remembered, and told the story, and his reputation spread throughout the surrounding region of Galilee. “Remember” is a word that is often on our lips when we pray, and when we speak to our friends. Sometimes we also feel ourselves to be better people when we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remember </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the goodness of others to us - their generosity, their unselfishness, their tenderness, their thoughtfulness. This word “remember” is important, for Jesus has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also</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 done great things for us. (Living Liturgy, p.42)</a:t>
            </a:r>
          </a:p>
          <a:p>
            <a:pPr defTabSz="914400" eaLnBrk="0" fontAlgn="base" hangingPunct="0">
              <a:spcBef>
                <a:spcPct val="0"/>
              </a:spcBef>
              <a:spcAft>
                <a:spcPct val="0"/>
              </a:spcAft>
            </a:pP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Vincentian Meditation:</a:t>
            </a: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The little word,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remember</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 is at the heart of our greatest prayer, the Mass. The Mass is the great prayer in which, along with Jesus, we ask God the Father to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remembe</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r the life, sufferings, death and resurrection of His only Son. Christians gather together and offer Mass, renewing again and again the great act of </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remembering</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 while at the same time making present again the offering that Jesus made of Himself on the cross.  In doing so, we are bringing down upon the entire world, whether we know it or not, an uncountable number of graces, favors and blessings. Every day we hear some frightening things about the cruelty and wickedness of this world. What would the world be like if it did not have the Sacrifice of the Mass?  Always remember that there is no grace, no joy, no good thing in this world that has not come to us through Jesus Christ. (McCullen, Deep Down Things, p.587-588)</a:t>
            </a:r>
          </a:p>
          <a:p>
            <a:pPr defTabSz="914400" eaLnBrk="0" fontAlgn="base" hangingPunct="0">
              <a:spcBef>
                <a:spcPct val="0"/>
              </a:spcBef>
              <a:spcAft>
                <a:spcPct val="0"/>
              </a:spcAft>
            </a:pPr>
            <a:endParaRPr lang="en-US" altLang="en-US" sz="1100"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Discussion: </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1100" i="1" dirty="0">
                <a:latin typeface="Times New Roman" panose="02020603050405020304" pitchFamily="18" charset="0"/>
                <a:ea typeface="Times New Roman" panose="02020603050405020304" pitchFamily="18" charset="0"/>
                <a:cs typeface="Times New Roman" panose="02020603050405020304" pitchFamily="18" charset="0"/>
              </a:rPr>
              <a:t>Share your thoughts on the readings after a moment of silence)  </a:t>
            </a: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Remember and share some stories of the great things that Jesus has done for you.</a:t>
            </a:r>
          </a:p>
          <a:p>
            <a:pPr defTabSz="914400" eaLnBrk="0" fontAlgn="base" hangingPunct="0">
              <a:spcBef>
                <a:spcPct val="0"/>
              </a:spcBef>
              <a:spcAft>
                <a:spcPct val="0"/>
              </a:spcAft>
            </a:pPr>
            <a:endPar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Closing Prayer:</a:t>
            </a: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11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Christ, healer of hearts,</a:t>
            </a:r>
            <a:endParaRPr lang="en-US" altLang="en-US" sz="11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-teach us compassion for others.</a:t>
            </a:r>
            <a:endParaRPr lang="en-US" altLang="en-US" sz="11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Christ, maker of peace,			</a:t>
            </a:r>
            <a:endParaRPr lang="en-US" altLang="en-US" sz="11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-help us bring peace to all people.</a:t>
            </a:r>
            <a:endParaRPr lang="en-US" altLang="en-US" sz="11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Christ, the light of life,</a:t>
            </a:r>
          </a:p>
          <a:p>
            <a:pPr lvl="1" eaLnBrk="0" fontAlgn="base" hangingPunct="0">
              <a:spcBef>
                <a:spcPct val="0"/>
              </a:spcBef>
              <a:spcAft>
                <a:spcPct val="0"/>
              </a:spcAft>
            </a:pPr>
            <a:r>
              <a:rPr lang="en-US" altLang="en-US" sz="11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1100" b="1" dirty="0">
                <a:latin typeface="Times New Roman" panose="02020603050405020304" pitchFamily="18" charset="0"/>
                <a:ea typeface="Times New Roman" panose="02020603050405020304" pitchFamily="18" charset="0"/>
                <a:cs typeface="Times New Roman" panose="02020603050405020304" pitchFamily="18" charset="0"/>
              </a:rPr>
              <a:t>show us the path of life. Amen</a:t>
            </a:r>
          </a:p>
          <a:p>
            <a:pPr defTabSz="914400" eaLnBrk="0" fontAlgn="base" hangingPunct="0">
              <a:spcBef>
                <a:spcPct val="0"/>
              </a:spcBef>
              <a:spcAft>
                <a:spcPct val="0"/>
              </a:spcAft>
            </a:pPr>
            <a:endParaRPr lang="en-US" altLang="en-US" sz="1100" b="1" dirty="0">
              <a:latin typeface="Arial" panose="020B0604020202020204" pitchFamily="34" charset="0"/>
              <a:ea typeface="Times New Roman" panose="02020603050405020304" pitchFamily="18" charset="0"/>
              <a:cs typeface="Arial" panose="020B0604020202020204" pitchFamily="34" charset="0"/>
            </a:endParaRPr>
          </a:p>
          <a:p>
            <a:pPr defTabSz="914400" eaLnBrk="0" fontAlgn="base" hangingPunct="0">
              <a:spcBef>
                <a:spcPct val="0"/>
              </a:spcBef>
              <a:spcAft>
                <a:spcPct val="0"/>
              </a:spcAft>
            </a:pPr>
            <a:endParaRPr lang="en-US" altLang="en-US" sz="600" dirty="0"/>
          </a:p>
          <a:p>
            <a:pPr defTabSz="914400" eaLnBrk="0" fontAlgn="base" hangingPunct="0">
              <a:spcBef>
                <a:spcPct val="0"/>
              </a:spcBef>
              <a:spcAft>
                <a:spcPct val="0"/>
              </a:spcAft>
            </a:pPr>
            <a:endParaRPr lang="en-US" altLang="en-US" dirty="0">
              <a:latin typeface="Arial" panose="020B0604020202020204" pitchFamily="34" charset="0"/>
            </a:endParaRPr>
          </a:p>
        </p:txBody>
      </p:sp>
      <p:pic>
        <p:nvPicPr>
          <p:cNvPr id="3" name="Picture 4">
            <a:extLst>
              <a:ext uri="{FF2B5EF4-FFF2-40B4-BE49-F238E27FC236}">
                <a16:creationId xmlns:a16="http://schemas.microsoft.com/office/drawing/2014/main" id="{53E98445-CCBE-1138-9DA4-EAD98B88A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6339" y="4829780"/>
            <a:ext cx="2454275"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3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A Word about </a:t>
            </a:r>
            <a:r>
              <a:rPr lang="en-US" dirty="0">
                <a:solidFill>
                  <a:srgbClr val="789C4A"/>
                </a:solidFill>
                <a:latin typeface="Arial"/>
                <a:cs typeface="Arial"/>
              </a:rPr>
              <a:t>Stillness</a:t>
            </a:r>
          </a:p>
        </p:txBody>
      </p:sp>
      <p:sp>
        <p:nvSpPr>
          <p:cNvPr id="4" name="Text Placeholder 1">
            <a:extLst>
              <a:ext uri="{FF2B5EF4-FFF2-40B4-BE49-F238E27FC236}">
                <a16:creationId xmlns:a16="http://schemas.microsoft.com/office/drawing/2014/main" id="{2CF586BD-8240-B943-35D0-A9BEA0287A24}"/>
              </a:ext>
            </a:extLst>
          </p:cNvPr>
          <p:cNvSpPr>
            <a:spLocks noGrp="1"/>
          </p:cNvSpPr>
          <p:nvPr>
            <p:ph type="body" idx="1"/>
          </p:nvPr>
        </p:nvSpPr>
        <p:spPr>
          <a:xfrm>
            <a:off x="838199" y="1214055"/>
            <a:ext cx="7496331" cy="823912"/>
          </a:xfrm>
        </p:spPr>
        <p:txBody>
          <a:bodyPr/>
          <a:lstStyle/>
          <a:p>
            <a:r>
              <a:rPr lang="en-US" sz="3200"/>
              <a:t>SVdP Georgia Community Pharmacy</a:t>
            </a:r>
          </a:p>
        </p:txBody>
      </p:sp>
      <p:sp>
        <p:nvSpPr>
          <p:cNvPr id="3" name="Content Placeholder 2">
            <a:extLst>
              <a:ext uri="{FF2B5EF4-FFF2-40B4-BE49-F238E27FC236}">
                <a16:creationId xmlns:a16="http://schemas.microsoft.com/office/drawing/2014/main" id="{D05CA601-B6FE-2010-C929-85AA7622BFE0}"/>
              </a:ext>
            </a:extLst>
          </p:cNvPr>
          <p:cNvSpPr>
            <a:spLocks noGrp="1"/>
          </p:cNvSpPr>
          <p:nvPr>
            <p:ph sz="half" idx="2"/>
          </p:nvPr>
        </p:nvSpPr>
        <p:spPr>
          <a:xfrm>
            <a:off x="839788" y="2338466"/>
            <a:ext cx="11137353" cy="4519534"/>
          </a:xfrm>
        </p:spPr>
        <p:txBody>
          <a:bodyPr/>
          <a:lstStyle/>
          <a:p>
            <a:pPr marL="0" lvl="0" indent="0">
              <a:spcBef>
                <a:spcPts val="0"/>
              </a:spcBef>
              <a:spcAft>
                <a:spcPts val="3000"/>
              </a:spcAft>
              <a:buNone/>
            </a:pPr>
            <a:r>
              <a:rPr lang="en-US" b="1" dirty="0">
                <a:latin typeface="Arial" panose="020B0604020202020204" pitchFamily="34" charset="0"/>
                <a:cs typeface="Arial" panose="020B0604020202020204" pitchFamily="34" charset="0"/>
              </a:rPr>
              <a:t>Psalm 46:10 - “Be </a:t>
            </a:r>
            <a:r>
              <a:rPr lang="en-US" b="1" dirty="0">
                <a:solidFill>
                  <a:srgbClr val="789C4A"/>
                </a:solidFill>
                <a:latin typeface="Arial" panose="020B0604020202020204" pitchFamily="34" charset="0"/>
                <a:cs typeface="Arial" panose="020B0604020202020204" pitchFamily="34" charset="0"/>
              </a:rPr>
              <a:t>Still</a:t>
            </a:r>
            <a:r>
              <a:rPr lang="en-US" b="1" dirty="0">
                <a:latin typeface="Arial" panose="020B0604020202020204" pitchFamily="34" charset="0"/>
                <a:cs typeface="Arial" panose="020B0604020202020204" pitchFamily="34" charset="0"/>
              </a:rPr>
              <a:t> and Know That I Am God.”</a:t>
            </a:r>
          </a:p>
          <a:p>
            <a:pPr marL="0" lvl="0" indent="0">
              <a:spcBef>
                <a:spcPts val="0"/>
              </a:spcBef>
              <a:spcAft>
                <a:spcPts val="3000"/>
              </a:spcAft>
              <a:buNone/>
            </a:pPr>
            <a:r>
              <a:rPr lang="en-US" b="1" dirty="0">
                <a:latin typeface="Arial" panose="020B0604020202020204" pitchFamily="34" charset="0"/>
                <a:cs typeface="Arial" panose="020B0604020202020204" pitchFamily="34" charset="0"/>
              </a:rPr>
              <a:t>Part of our role as spiritual advisors is to spiritually motivate our fellow Vincentians. </a:t>
            </a:r>
          </a:p>
          <a:p>
            <a:pPr marL="0" lvl="0" indent="0">
              <a:spcBef>
                <a:spcPts val="0"/>
              </a:spcBef>
              <a:spcAft>
                <a:spcPts val="3000"/>
              </a:spcAft>
              <a:buNone/>
            </a:pPr>
            <a:r>
              <a:rPr lang="en-US" b="1" dirty="0">
                <a:latin typeface="Arial" panose="020B0604020202020204" pitchFamily="34" charset="0"/>
                <a:cs typeface="Arial" panose="020B0604020202020204" pitchFamily="34" charset="0"/>
              </a:rPr>
              <a:t>Facilitate the spiritual reflection, giving your own thoughts first. Then invite everyone to share.</a:t>
            </a:r>
          </a:p>
          <a:p>
            <a:pPr marL="0" lvl="0" indent="0">
              <a:spcBef>
                <a:spcPts val="0"/>
              </a:spcBef>
              <a:spcAft>
                <a:spcPts val="3000"/>
              </a:spcAft>
              <a:buNone/>
            </a:pPr>
            <a:r>
              <a:rPr lang="en-US" b="1" dirty="0">
                <a:latin typeface="Arial" panose="020B0604020202020204" pitchFamily="34" charset="0"/>
                <a:cs typeface="Arial" panose="020B0604020202020204" pitchFamily="34" charset="0"/>
              </a:rPr>
              <a:t>THEN (YOU) BECOME QUIET, CREATING A </a:t>
            </a:r>
            <a:r>
              <a:rPr lang="en-US" b="1" dirty="0">
                <a:solidFill>
                  <a:srgbClr val="789C4A"/>
                </a:solidFill>
                <a:latin typeface="Arial" panose="020B0604020202020204" pitchFamily="34" charset="0"/>
                <a:cs typeface="Arial" panose="020B0604020202020204" pitchFamily="34" charset="0"/>
              </a:rPr>
              <a:t>STILLNESS</a:t>
            </a:r>
            <a:r>
              <a:rPr lang="en-US" b="1" dirty="0">
                <a:latin typeface="Arial" panose="020B0604020202020204" pitchFamily="34" charset="0"/>
                <a:cs typeface="Arial" panose="020B0604020202020204" pitchFamily="34" charset="0"/>
              </a:rPr>
              <a:t>. Even if it is uncomfortable, it is important to give the Vincentians time to think about what the reflection is about, and how the Holy Spirit may be stirring their hearts, minds, and voices. It takes time for this to happen.</a:t>
            </a:r>
          </a:p>
          <a:p>
            <a:pPr marL="0" indent="0">
              <a:buNone/>
            </a:pPr>
            <a:endParaRPr lang="en-US" dirty="0"/>
          </a:p>
        </p:txBody>
      </p:sp>
    </p:spTree>
    <p:extLst>
      <p:ext uri="{BB962C8B-B14F-4D97-AF65-F5344CB8AC3E}">
        <p14:creationId xmlns:p14="http://schemas.microsoft.com/office/powerpoint/2010/main" val="19851940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Serving in Hope – What is this?</a:t>
            </a:r>
            <a:endParaRPr lang="en-US" dirty="0"/>
          </a:p>
        </p:txBody>
      </p:sp>
      <p:sp>
        <p:nvSpPr>
          <p:cNvPr id="8" name="Text Placeholder 1">
            <a:extLst>
              <a:ext uri="{FF2B5EF4-FFF2-40B4-BE49-F238E27FC236}">
                <a16:creationId xmlns:a16="http://schemas.microsoft.com/office/drawing/2014/main" id="{887BB9B1-B346-2661-8FC9-BE34E194F962}"/>
              </a:ext>
            </a:extLst>
          </p:cNvPr>
          <p:cNvSpPr>
            <a:spLocks noGrp="1"/>
          </p:cNvSpPr>
          <p:nvPr>
            <p:ph type="body" idx="1"/>
          </p:nvPr>
        </p:nvSpPr>
        <p:spPr>
          <a:xfrm>
            <a:off x="628338" y="4938954"/>
            <a:ext cx="7981483" cy="823912"/>
          </a:xfrm>
        </p:spPr>
        <p:txBody>
          <a:bodyPr/>
          <a:lstStyle/>
          <a:p>
            <a:r>
              <a:rPr lang="en-US" sz="2000" dirty="0"/>
              <a:t>A SVdP formation program to move us from our heads to our hearts.</a:t>
            </a:r>
          </a:p>
          <a:p>
            <a:endParaRPr lang="en-US" sz="2000" dirty="0"/>
          </a:p>
          <a:p>
            <a:r>
              <a:rPr lang="en-US" sz="2000" dirty="0"/>
              <a:t>Its purpose is to root us in Vincentian Spirituality.</a:t>
            </a:r>
          </a:p>
          <a:p>
            <a:endParaRPr lang="en-US" sz="2000" dirty="0"/>
          </a:p>
          <a:p>
            <a:r>
              <a:rPr lang="en-US" sz="2000" dirty="0"/>
              <a:t>This is a new resource for ALL members.</a:t>
            </a:r>
          </a:p>
          <a:p>
            <a:endParaRPr lang="en-US" sz="2000" dirty="0"/>
          </a:p>
          <a:p>
            <a:r>
              <a:rPr lang="en-US" sz="2000" dirty="0"/>
              <a:t>Six 20-minute sessions in each module.</a:t>
            </a:r>
          </a:p>
          <a:p>
            <a:endParaRPr lang="en-US" sz="2000" dirty="0"/>
          </a:p>
          <a:p>
            <a:r>
              <a:rPr lang="en-US" sz="2000" dirty="0"/>
              <a:t>A formation guide is available at the national website as well.</a:t>
            </a:r>
          </a:p>
        </p:txBody>
      </p:sp>
      <p:pic>
        <p:nvPicPr>
          <p:cNvPr id="2" name="Picture 1">
            <a:extLst>
              <a:ext uri="{FF2B5EF4-FFF2-40B4-BE49-F238E27FC236}">
                <a16:creationId xmlns:a16="http://schemas.microsoft.com/office/drawing/2014/main" id="{1787558C-B84E-7C19-DF67-2DC5BD4F52D9}"/>
              </a:ext>
            </a:extLst>
          </p:cNvPr>
          <p:cNvPicPr>
            <a:picLocks noChangeAspect="1"/>
          </p:cNvPicPr>
          <p:nvPr/>
        </p:nvPicPr>
        <p:blipFill>
          <a:blip r:embed="rId3"/>
          <a:stretch>
            <a:fillRect/>
          </a:stretch>
        </p:blipFill>
        <p:spPr>
          <a:xfrm>
            <a:off x="7800667" y="1767800"/>
            <a:ext cx="4212701" cy="4401693"/>
          </a:xfrm>
          <a:prstGeom prst="rect">
            <a:avLst/>
          </a:prstGeom>
        </p:spPr>
      </p:pic>
    </p:spTree>
    <p:extLst>
      <p:ext uri="{BB962C8B-B14F-4D97-AF65-F5344CB8AC3E}">
        <p14:creationId xmlns:p14="http://schemas.microsoft.com/office/powerpoint/2010/main" val="2754258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Serving in Hope Modules</a:t>
            </a:r>
          </a:p>
        </p:txBody>
      </p:sp>
      <p:pic>
        <p:nvPicPr>
          <p:cNvPr id="2" name="Content Placeholder 5">
            <a:extLst>
              <a:ext uri="{FF2B5EF4-FFF2-40B4-BE49-F238E27FC236}">
                <a16:creationId xmlns:a16="http://schemas.microsoft.com/office/drawing/2014/main" id="{02B3D902-C0FE-23E4-B0AE-BDC38B33D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569" y="2220562"/>
            <a:ext cx="3106449" cy="3687510"/>
          </a:xfrm>
          <a:prstGeom prst="rect">
            <a:avLst/>
          </a:prstGeom>
        </p:spPr>
      </p:pic>
      <p:sp>
        <p:nvSpPr>
          <p:cNvPr id="4" name="TextBox 3">
            <a:extLst>
              <a:ext uri="{FF2B5EF4-FFF2-40B4-BE49-F238E27FC236}">
                <a16:creationId xmlns:a16="http://schemas.microsoft.com/office/drawing/2014/main" id="{5416ECB0-462F-823B-9173-EE901DA73F3D}"/>
              </a:ext>
            </a:extLst>
          </p:cNvPr>
          <p:cNvSpPr txBox="1"/>
          <p:nvPr/>
        </p:nvSpPr>
        <p:spPr>
          <a:xfrm>
            <a:off x="1022350" y="1506867"/>
            <a:ext cx="7086600" cy="4401205"/>
          </a:xfrm>
          <a:prstGeom prst="rect">
            <a:avLst/>
          </a:prstGeom>
          <a:noFill/>
        </p:spPr>
        <p:txBody>
          <a:bodyPr wrap="square" rtlCol="0">
            <a:spAutoFit/>
          </a:bodyPr>
          <a:lstStyle/>
          <a:p>
            <a:pPr>
              <a:buClr>
                <a:srgbClr val="789C4A"/>
              </a:buClr>
              <a:buFont typeface="+mj-lt"/>
              <a:buAutoNum type="romanUcPeriod"/>
            </a:pPr>
            <a:r>
              <a:rPr lang="en-US" sz="4000" dirty="0">
                <a:solidFill>
                  <a:srgbClr val="005584"/>
                </a:solidFill>
              </a:rPr>
              <a:t>Vocation</a:t>
            </a:r>
          </a:p>
          <a:p>
            <a:pPr>
              <a:buClr>
                <a:srgbClr val="789C4A"/>
              </a:buClr>
              <a:buFont typeface="+mj-lt"/>
              <a:buAutoNum type="romanUcPeriod"/>
            </a:pPr>
            <a:r>
              <a:rPr lang="en-US" sz="4000" dirty="0">
                <a:solidFill>
                  <a:srgbClr val="005584"/>
                </a:solidFill>
              </a:rPr>
              <a:t>Spirituality</a:t>
            </a:r>
          </a:p>
          <a:p>
            <a:pPr>
              <a:buClr>
                <a:srgbClr val="789C4A"/>
              </a:buClr>
              <a:buFont typeface="+mj-lt"/>
              <a:buAutoNum type="romanUcPeriod"/>
            </a:pPr>
            <a:r>
              <a:rPr lang="en-US" sz="4000" dirty="0">
                <a:solidFill>
                  <a:srgbClr val="005584"/>
                </a:solidFill>
              </a:rPr>
              <a:t>Heritage</a:t>
            </a:r>
          </a:p>
          <a:p>
            <a:pPr>
              <a:buClr>
                <a:srgbClr val="789C4A"/>
              </a:buClr>
              <a:buFont typeface="+mj-lt"/>
              <a:buAutoNum type="romanUcPeriod"/>
            </a:pPr>
            <a:r>
              <a:rPr lang="en-US" sz="4000" dirty="0">
                <a:solidFill>
                  <a:srgbClr val="005584"/>
                </a:solidFill>
              </a:rPr>
              <a:t>Mission</a:t>
            </a:r>
          </a:p>
          <a:p>
            <a:pPr>
              <a:buClr>
                <a:srgbClr val="789C4A"/>
              </a:buClr>
              <a:buFont typeface="+mj-lt"/>
              <a:buAutoNum type="romanUcPeriod"/>
            </a:pPr>
            <a:r>
              <a:rPr lang="en-US" sz="4000" dirty="0">
                <a:solidFill>
                  <a:srgbClr val="005584"/>
                </a:solidFill>
              </a:rPr>
              <a:t>Rule</a:t>
            </a:r>
          </a:p>
          <a:p>
            <a:pPr>
              <a:buClr>
                <a:srgbClr val="789C4A"/>
              </a:buClr>
              <a:buFont typeface="+mj-lt"/>
              <a:buAutoNum type="romanUcPeriod"/>
            </a:pPr>
            <a:r>
              <a:rPr lang="en-US" sz="4000" dirty="0">
                <a:solidFill>
                  <a:srgbClr val="005584"/>
                </a:solidFill>
              </a:rPr>
              <a:t>Conference Life</a:t>
            </a:r>
          </a:p>
          <a:p>
            <a:pPr>
              <a:buClr>
                <a:srgbClr val="789C4A"/>
              </a:buClr>
              <a:buFont typeface="+mj-lt"/>
              <a:buAutoNum type="romanUcPeriod"/>
            </a:pPr>
            <a:r>
              <a:rPr lang="en-US" sz="4000" dirty="0">
                <a:solidFill>
                  <a:srgbClr val="005584"/>
                </a:solidFill>
              </a:rPr>
              <a:t>Our Vincentian Home Visit</a:t>
            </a:r>
          </a:p>
        </p:txBody>
      </p:sp>
    </p:spTree>
    <p:extLst>
      <p:ext uri="{BB962C8B-B14F-4D97-AF65-F5344CB8AC3E}">
        <p14:creationId xmlns:p14="http://schemas.microsoft.com/office/powerpoint/2010/main" val="906361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Reflection &amp; Sharing – 10 minutes</a:t>
            </a:r>
            <a:endParaRPr lang="en-US" dirty="0"/>
          </a:p>
        </p:txBody>
      </p:sp>
      <p:sp>
        <p:nvSpPr>
          <p:cNvPr id="2" name="Text Placeholder 3">
            <a:extLst>
              <a:ext uri="{FF2B5EF4-FFF2-40B4-BE49-F238E27FC236}">
                <a16:creationId xmlns:a16="http://schemas.microsoft.com/office/drawing/2014/main" id="{11CB9E5A-E911-1732-4206-43D79024BAA9}"/>
              </a:ext>
            </a:extLst>
          </p:cNvPr>
          <p:cNvSpPr txBox="1">
            <a:spLocks/>
          </p:cNvSpPr>
          <p:nvPr/>
        </p:nvSpPr>
        <p:spPr>
          <a:xfrm>
            <a:off x="691979" y="1499288"/>
            <a:ext cx="10997513" cy="49252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5584"/>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584"/>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584"/>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584"/>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584"/>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SzPct val="100000"/>
              <a:buFont typeface="+mj-lt"/>
              <a:buAutoNum type="arabicPeriod"/>
            </a:pPr>
            <a:r>
              <a:rPr lang="en-US" sz="3300" dirty="0">
                <a:solidFill>
                  <a:srgbClr val="789C4A"/>
                </a:solidFill>
                <a:latin typeface="Times New Roman" panose="02020603050405020304" pitchFamily="18" charset="0"/>
                <a:cs typeface="Times New Roman" panose="02020603050405020304" pitchFamily="18" charset="0"/>
              </a:rPr>
              <a:t>If you have used Vincentian reflections </a:t>
            </a:r>
            <a:r>
              <a:rPr lang="en-US" sz="3300" i="1" u="sng" dirty="0">
                <a:solidFill>
                  <a:srgbClr val="789C4A"/>
                </a:solidFill>
                <a:latin typeface="Times New Roman" panose="02020603050405020304" pitchFamily="18" charset="0"/>
                <a:cs typeface="Times New Roman" panose="02020603050405020304" pitchFamily="18" charset="0"/>
              </a:rPr>
              <a:t>or</a:t>
            </a:r>
            <a:r>
              <a:rPr lang="en-US" sz="3300" dirty="0">
                <a:solidFill>
                  <a:srgbClr val="789C4A"/>
                </a:solidFill>
                <a:latin typeface="Times New Roman" panose="02020603050405020304" pitchFamily="18" charset="0"/>
                <a:cs typeface="Times New Roman" panose="02020603050405020304" pitchFamily="18" charset="0"/>
              </a:rPr>
              <a:t> Serving in Hope in your conference:</a:t>
            </a:r>
          </a:p>
          <a:p>
            <a:pPr marL="1657350" lvl="2" indent="-742950">
              <a:buSzPct val="100000"/>
            </a:pPr>
            <a:r>
              <a:rPr lang="en-US" sz="3300" dirty="0">
                <a:latin typeface="Times New Roman" panose="02020603050405020304" pitchFamily="18" charset="0"/>
                <a:cs typeface="Times New Roman" panose="02020603050405020304" pitchFamily="18" charset="0"/>
              </a:rPr>
              <a:t>What worked well?</a:t>
            </a:r>
          </a:p>
          <a:p>
            <a:pPr marL="1657350" lvl="2" indent="-742950">
              <a:buSzPct val="100000"/>
            </a:pPr>
            <a:r>
              <a:rPr lang="en-US" sz="3300" dirty="0">
                <a:latin typeface="Times New Roman" panose="02020603050405020304" pitchFamily="18" charset="0"/>
                <a:cs typeface="Times New Roman" panose="02020603050405020304" pitchFamily="18" charset="0"/>
              </a:rPr>
              <a:t>What were the difficulties? </a:t>
            </a:r>
          </a:p>
          <a:p>
            <a:pPr marL="1657350" lvl="2" indent="-742950">
              <a:buSzPct val="100000"/>
            </a:pPr>
            <a:r>
              <a:rPr lang="en-US" sz="3300" dirty="0">
                <a:latin typeface="Times New Roman" panose="02020603050405020304" pitchFamily="18" charset="0"/>
                <a:cs typeface="Times New Roman" panose="02020603050405020304" pitchFamily="18" charset="0"/>
              </a:rPr>
              <a:t>What suggestions would you offer others?</a:t>
            </a:r>
          </a:p>
          <a:p>
            <a:pPr marL="914400" lvl="2" indent="0">
              <a:buSzPct val="100000"/>
              <a:buNone/>
            </a:pPr>
            <a:endParaRPr lang="en-US" sz="3300" dirty="0">
              <a:latin typeface="Times New Roman" panose="02020603050405020304" pitchFamily="18" charset="0"/>
              <a:cs typeface="Times New Roman" panose="02020603050405020304" pitchFamily="18" charset="0"/>
            </a:endParaRPr>
          </a:p>
          <a:p>
            <a:pPr marL="514350" indent="-514350">
              <a:buSzPct val="100000"/>
              <a:buFont typeface="+mj-lt"/>
              <a:buAutoNum type="arabicPeriod"/>
            </a:pPr>
            <a:r>
              <a:rPr lang="en-US" sz="3200" dirty="0">
                <a:solidFill>
                  <a:srgbClr val="789C4A"/>
                </a:solidFill>
                <a:latin typeface="Times New Roman" panose="02020603050405020304" pitchFamily="18" charset="0"/>
                <a:cs typeface="Times New Roman" panose="02020603050405020304" pitchFamily="18" charset="0"/>
              </a:rPr>
              <a:t>If you have not used the Vincentian reflections or Serving in Hope modules, what are you using during the spiritual reflection time of your meetings?</a:t>
            </a:r>
          </a:p>
          <a:p>
            <a:pPr marL="1657350" lvl="2" indent="-742950">
              <a:buSzPct val="100000"/>
            </a:pPr>
            <a:r>
              <a:rPr lang="en-US" sz="3300" dirty="0">
                <a:latin typeface="Times New Roman" panose="02020603050405020304" pitchFamily="18" charset="0"/>
                <a:cs typeface="Times New Roman" panose="02020603050405020304" pitchFamily="18" charset="0"/>
              </a:rPr>
              <a:t>As </a:t>
            </a:r>
            <a:r>
              <a:rPr lang="en-US" sz="3300" i="1" dirty="0">
                <a:latin typeface="Times New Roman" panose="02020603050405020304" pitchFamily="18" charset="0"/>
                <a:cs typeface="Times New Roman" panose="02020603050405020304" pitchFamily="18" charset="0"/>
              </a:rPr>
              <a:t>Vincentian</a:t>
            </a:r>
            <a:r>
              <a:rPr lang="en-US" sz="3300" dirty="0">
                <a:latin typeface="Times New Roman" panose="02020603050405020304" pitchFamily="18" charset="0"/>
                <a:cs typeface="Times New Roman" panose="02020603050405020304" pitchFamily="18" charset="0"/>
              </a:rPr>
              <a:t> spiritual advisors, we infuse the </a:t>
            </a:r>
            <a:r>
              <a:rPr lang="en-US" sz="3300" i="1" dirty="0">
                <a:latin typeface="Times New Roman" panose="02020603050405020304" pitchFamily="18" charset="0"/>
                <a:cs typeface="Times New Roman" panose="02020603050405020304" pitchFamily="18" charset="0"/>
              </a:rPr>
              <a:t>Vincentian</a:t>
            </a:r>
            <a:r>
              <a:rPr lang="en-US" sz="3300" dirty="0">
                <a:latin typeface="Times New Roman" panose="02020603050405020304" pitchFamily="18" charset="0"/>
                <a:cs typeface="Times New Roman" panose="02020603050405020304" pitchFamily="18" charset="0"/>
              </a:rPr>
              <a:t> way into our spiritual reflections.</a:t>
            </a:r>
          </a:p>
          <a:p>
            <a:pPr lvl="2">
              <a:buSzPct val="100000"/>
            </a:pPr>
            <a:endParaRPr lang="en-US" sz="3300" dirty="0">
              <a:solidFill>
                <a:srgbClr val="789C4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42261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2AAC-A450-4786-BA84-F13384568016}"/>
              </a:ext>
            </a:extLst>
          </p:cNvPr>
          <p:cNvSpPr>
            <a:spLocks noGrp="1"/>
          </p:cNvSpPr>
          <p:nvPr>
            <p:ph type="title"/>
          </p:nvPr>
        </p:nvSpPr>
        <p:spPr/>
        <p:txBody>
          <a:bodyPr>
            <a:normAutofit/>
          </a:bodyPr>
          <a:lstStyle/>
          <a:p>
            <a:r>
              <a:rPr lang="en-US" sz="4000" dirty="0">
                <a:ea typeface="Tahoma" panose="020B0604030504040204" pitchFamily="34" charset="0"/>
              </a:rPr>
              <a:t>Rule &amp; Manual</a:t>
            </a:r>
          </a:p>
        </p:txBody>
      </p:sp>
      <p:sp>
        <p:nvSpPr>
          <p:cNvPr id="6" name="TextBox 5">
            <a:extLst>
              <a:ext uri="{FF2B5EF4-FFF2-40B4-BE49-F238E27FC236}">
                <a16:creationId xmlns:a16="http://schemas.microsoft.com/office/drawing/2014/main" id="{DB797184-B32D-52A1-315C-2651522FD373}"/>
              </a:ext>
            </a:extLst>
          </p:cNvPr>
          <p:cNvSpPr txBox="1"/>
          <p:nvPr/>
        </p:nvSpPr>
        <p:spPr>
          <a:xfrm>
            <a:off x="995712" y="1656413"/>
            <a:ext cx="10200575"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Study the Rule and Manual.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The spiritual advisor should study the parts of the Rule &amp; Manual that pertain to their role, especially parts that deal with heritage, vocation, the poor, &amp; spirituality (Rule: pages 6-13; 16-17; Manual: Chapter 1-4).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Consider reflecting upon parts of the Rule and Manual together, during conference meetings, and lead a discussion on it.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Ideally, the spiritual advisor and president decide together what will be offered at Vincentian meetings, based upon the agenda and timing of the meetings.</a:t>
            </a:r>
          </a:p>
        </p:txBody>
      </p:sp>
    </p:spTree>
    <p:extLst>
      <p:ext uri="{BB962C8B-B14F-4D97-AF65-F5344CB8AC3E}">
        <p14:creationId xmlns:p14="http://schemas.microsoft.com/office/powerpoint/2010/main" val="4173917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p:txBody>
          <a:bodyPr lIns="91440" tIns="45720" rIns="91440" bIns="45720" anchor="t"/>
          <a:lstStyle/>
          <a:p>
            <a:r>
              <a:rPr lang="en-US" dirty="0">
                <a:latin typeface="Arial"/>
                <a:cs typeface="Arial"/>
              </a:rPr>
              <a:t>The Rule </a:t>
            </a:r>
            <a:endParaRPr lang="en-US" dirty="0"/>
          </a:p>
        </p:txBody>
      </p:sp>
      <p:sp>
        <p:nvSpPr>
          <p:cNvPr id="2" name="Rectangle 1">
            <a:extLst>
              <a:ext uri="{FF2B5EF4-FFF2-40B4-BE49-F238E27FC236}">
                <a16:creationId xmlns:a16="http://schemas.microsoft.com/office/drawing/2014/main" id="{92CA76CE-7279-7367-FB82-8825DBF4473B}"/>
              </a:ext>
            </a:extLst>
          </p:cNvPr>
          <p:cNvSpPr/>
          <p:nvPr/>
        </p:nvSpPr>
        <p:spPr>
          <a:xfrm>
            <a:off x="838200" y="1976741"/>
            <a:ext cx="7570694" cy="4662598"/>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8DDE520E-BEC3-D26A-BD9D-2F32282D9EF0}"/>
              </a:ext>
            </a:extLst>
          </p:cNvPr>
          <p:cNvGraphicFramePr/>
          <p:nvPr>
            <p:extLst>
              <p:ext uri="{D42A27DB-BD31-4B8C-83A1-F6EECF244321}">
                <p14:modId xmlns:p14="http://schemas.microsoft.com/office/powerpoint/2010/main" val="764333391"/>
              </p:ext>
            </p:extLst>
          </p:nvPr>
        </p:nvGraphicFramePr>
        <p:xfrm>
          <a:off x="7770490" y="3048000"/>
          <a:ext cx="4572000" cy="3361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CA0B12A-1099-3868-29D2-3161E8F62638}"/>
              </a:ext>
            </a:extLst>
          </p:cNvPr>
          <p:cNvSpPr txBox="1"/>
          <p:nvPr/>
        </p:nvSpPr>
        <p:spPr>
          <a:xfrm>
            <a:off x="838200" y="2114551"/>
            <a:ext cx="7570694" cy="4893647"/>
          </a:xfrm>
          <a:prstGeom prst="rect">
            <a:avLst/>
          </a:prstGeom>
          <a:noFill/>
        </p:spPr>
        <p:txBody>
          <a:bodyPr wrap="square" rtlCol="0">
            <a:spAutoFit/>
          </a:bodyPr>
          <a:lstStyle/>
          <a:p>
            <a:pPr lvl="0">
              <a:defRPr/>
            </a:pPr>
            <a:r>
              <a:rPr lang="en-US" sz="2400" b="1" u="sng" dirty="0">
                <a:solidFill>
                  <a:schemeClr val="bg1"/>
                </a:solidFill>
                <a:ea typeface="Tahoma" panose="020B0604030504040204" pitchFamily="34" charset="0"/>
                <a:cs typeface="Tahoma" panose="020B0604030504040204" pitchFamily="34" charset="0"/>
              </a:rPr>
              <a:t>Part 3, Statute 4 of the Rule:</a:t>
            </a:r>
          </a:p>
          <a:p>
            <a:pPr lvl="0">
              <a:defRPr/>
            </a:pPr>
            <a:r>
              <a:rPr lang="en-US" sz="2400" dirty="0">
                <a:solidFill>
                  <a:schemeClr val="bg1"/>
                </a:solidFill>
                <a:ea typeface="Tahoma" panose="020B0604030504040204" pitchFamily="34" charset="0"/>
                <a:cs typeface="Tahoma" panose="020B0604030504040204" pitchFamily="34" charset="0"/>
              </a:rPr>
              <a:t>The commissioning of new members should take place at an appropriate time &amp; occasion.</a:t>
            </a:r>
          </a:p>
          <a:p>
            <a:pPr lvl="0">
              <a:defRPr/>
            </a:pPr>
            <a:r>
              <a:rPr lang="en-US" sz="2400" dirty="0">
                <a:solidFill>
                  <a:schemeClr val="bg1"/>
                </a:solidFill>
                <a:ea typeface="Tahoma" panose="020B0604030504040204" pitchFamily="34" charset="0"/>
                <a:cs typeface="Tahoma" panose="020B0604030504040204" pitchFamily="34" charset="0"/>
              </a:rPr>
              <a:t>All members shall annually renew their promise of service.</a:t>
            </a:r>
          </a:p>
          <a:p>
            <a:pPr lvl="0">
              <a:defRPr/>
            </a:pPr>
            <a:r>
              <a:rPr lang="en-US" sz="2400" dirty="0">
                <a:solidFill>
                  <a:schemeClr val="bg1"/>
                </a:solidFill>
                <a:ea typeface="Tahoma" panose="020B0604030504040204" pitchFamily="34" charset="0"/>
                <a:cs typeface="Tahoma" panose="020B0604030504040204" pitchFamily="34" charset="0"/>
              </a:rPr>
              <a:t>Commissioning &amp; renewal may be done at Mass, coordinated with the pastor. </a:t>
            </a:r>
          </a:p>
          <a:p>
            <a:pPr lvl="0">
              <a:defRPr/>
            </a:pPr>
            <a:endParaRPr lang="en-US" sz="2400" dirty="0">
              <a:solidFill>
                <a:schemeClr val="bg1"/>
              </a:solidFill>
              <a:ea typeface="Tahoma" panose="020B0604030504040204" pitchFamily="34" charset="0"/>
              <a:cs typeface="Tahoma" panose="020B0604030504040204" pitchFamily="34" charset="0"/>
            </a:endParaRPr>
          </a:p>
          <a:p>
            <a:pPr lvl="0">
              <a:defRPr/>
            </a:pPr>
            <a:r>
              <a:rPr lang="en-US" sz="2400" b="1" u="sng" dirty="0">
                <a:solidFill>
                  <a:schemeClr val="bg1"/>
                </a:solidFill>
                <a:ea typeface="Tahoma" panose="020B0604030504040204" pitchFamily="34" charset="0"/>
                <a:cs typeface="Tahoma" panose="020B0604030504040204" pitchFamily="34" charset="0"/>
              </a:rPr>
              <a:t>Statute 9 of the Rule: </a:t>
            </a:r>
          </a:p>
          <a:p>
            <a:pPr lvl="0">
              <a:defRPr/>
            </a:pPr>
            <a:r>
              <a:rPr lang="en-US" sz="2400" dirty="0">
                <a:solidFill>
                  <a:schemeClr val="bg1"/>
                </a:solidFill>
                <a:ea typeface="Tahoma" panose="020B0604030504040204" pitchFamily="34" charset="0"/>
                <a:cs typeface="Tahoma" panose="020B0604030504040204" pitchFamily="34" charset="0"/>
              </a:rPr>
              <a:t>Conferences may celebrate Mass together on six Vincentian feast days. (note: A conference may also celebrate a Mass together for members and families, for deceased Vincentians, and to pray for the poor.) </a:t>
            </a:r>
          </a:p>
          <a:p>
            <a:pPr lvl="0">
              <a:defRPr/>
            </a:pPr>
            <a:endParaRPr lang="en-US" sz="2400"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98987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3F881D-E3EA-4CD2-60D3-30614581CAD3}"/>
              </a:ext>
            </a:extLst>
          </p:cNvPr>
          <p:cNvSpPr>
            <a:spLocks noGrp="1"/>
          </p:cNvSpPr>
          <p:nvPr>
            <p:ph idx="1"/>
          </p:nvPr>
        </p:nvSpPr>
        <p:spPr>
          <a:xfrm>
            <a:off x="838200" y="914400"/>
            <a:ext cx="10515600" cy="5724939"/>
          </a:xfrm>
        </p:spPr>
        <p:txBody>
          <a:bodyPr lIns="91440" tIns="45720" rIns="91440" bIns="45720" anchor="t"/>
          <a:lstStyle/>
          <a:p>
            <a:pPr marL="0" indent="0">
              <a:buNone/>
            </a:pPr>
            <a:endParaRPr lang="en-US" sz="1200" dirty="0">
              <a:latin typeface="Georgia"/>
            </a:endParaRPr>
          </a:p>
          <a:p>
            <a:pPr marL="0" indent="0">
              <a:buNone/>
            </a:pPr>
            <a:endParaRPr lang="en-US" sz="1200" dirty="0">
              <a:latin typeface="Georgia"/>
            </a:endParaRPr>
          </a:p>
          <a:p>
            <a:pPr marL="0" indent="0" algn="ctr">
              <a:lnSpc>
                <a:spcPct val="100000"/>
              </a:lnSpc>
              <a:spcBef>
                <a:spcPts val="0"/>
              </a:spcBef>
              <a:spcAft>
                <a:spcPts val="1800"/>
              </a:spcAft>
              <a:buNone/>
            </a:pPr>
            <a:r>
              <a:rPr lang="en-US" sz="4000" b="1" dirty="0">
                <a:latin typeface="Calibri"/>
                <a:cs typeface="Calibri"/>
              </a:rPr>
              <a:t>January 4: St. Elizabeth Ann Seton</a:t>
            </a:r>
          </a:p>
          <a:p>
            <a:pPr marL="0" indent="0" algn="ctr">
              <a:lnSpc>
                <a:spcPct val="100000"/>
              </a:lnSpc>
              <a:spcBef>
                <a:spcPts val="0"/>
              </a:spcBef>
              <a:spcAft>
                <a:spcPts val="1800"/>
              </a:spcAft>
              <a:buNone/>
            </a:pPr>
            <a:r>
              <a:rPr lang="en-US" sz="4000" b="1" dirty="0">
                <a:latin typeface="Calibri"/>
                <a:cs typeface="Calibri"/>
              </a:rPr>
              <a:t>February 7: Blessed Rosalie </a:t>
            </a:r>
            <a:r>
              <a:rPr lang="en-US" sz="4000" b="1" dirty="0" err="1">
                <a:latin typeface="Calibri"/>
                <a:cs typeface="Calibri"/>
              </a:rPr>
              <a:t>Rendu</a:t>
            </a:r>
            <a:endParaRPr lang="en-US" sz="4000" b="1" dirty="0">
              <a:latin typeface="Calibri"/>
              <a:cs typeface="Calibri"/>
            </a:endParaRPr>
          </a:p>
          <a:p>
            <a:pPr marL="0" indent="0" algn="ctr">
              <a:lnSpc>
                <a:spcPct val="100000"/>
              </a:lnSpc>
              <a:spcBef>
                <a:spcPts val="0"/>
              </a:spcBef>
              <a:spcAft>
                <a:spcPts val="1800"/>
              </a:spcAft>
              <a:buNone/>
            </a:pPr>
            <a:r>
              <a:rPr lang="en-US" sz="4000" b="1" dirty="0">
                <a:latin typeface="Calibri"/>
                <a:cs typeface="Calibri"/>
              </a:rPr>
              <a:t>May 9: St. Louise de Marillac</a:t>
            </a:r>
          </a:p>
          <a:p>
            <a:pPr marL="0" indent="0" algn="ctr">
              <a:lnSpc>
                <a:spcPct val="100000"/>
              </a:lnSpc>
              <a:spcBef>
                <a:spcPts val="0"/>
              </a:spcBef>
              <a:spcAft>
                <a:spcPts val="1800"/>
              </a:spcAft>
              <a:buNone/>
            </a:pPr>
            <a:r>
              <a:rPr lang="en-US" sz="4000" b="1" dirty="0">
                <a:latin typeface="Calibri"/>
                <a:cs typeface="Calibri"/>
              </a:rPr>
              <a:t>September 9: Blessed Frederic Ozanam</a:t>
            </a:r>
          </a:p>
          <a:p>
            <a:pPr marL="0" indent="0" algn="ctr">
              <a:lnSpc>
                <a:spcPct val="100000"/>
              </a:lnSpc>
              <a:spcBef>
                <a:spcPts val="0"/>
              </a:spcBef>
              <a:spcAft>
                <a:spcPts val="1800"/>
              </a:spcAft>
              <a:buNone/>
            </a:pPr>
            <a:r>
              <a:rPr lang="en-US" sz="4000" b="1" dirty="0">
                <a:latin typeface="Calibri"/>
                <a:cs typeface="Calibri"/>
              </a:rPr>
              <a:t> September 27: St. Vincent de Paul</a:t>
            </a:r>
          </a:p>
          <a:p>
            <a:pPr marL="0" indent="0" algn="ctr">
              <a:lnSpc>
                <a:spcPct val="100000"/>
              </a:lnSpc>
              <a:spcBef>
                <a:spcPts val="0"/>
              </a:spcBef>
              <a:spcAft>
                <a:spcPts val="1800"/>
              </a:spcAft>
              <a:buNone/>
            </a:pPr>
            <a:r>
              <a:rPr lang="en-US" sz="4000" b="1" dirty="0">
                <a:latin typeface="Calibri"/>
                <a:cs typeface="Calibri"/>
              </a:rPr>
              <a:t>November 28: St. Catherine Laboure </a:t>
            </a:r>
          </a:p>
          <a:p>
            <a:pPr marL="0" indent="0">
              <a:buNone/>
            </a:pPr>
            <a:endParaRPr lang="en-US" sz="1200" dirty="0"/>
          </a:p>
          <a:p>
            <a:pPr marL="0" indent="0">
              <a:buNone/>
            </a:pPr>
            <a:endParaRPr lang="en-US" sz="1200" dirty="0"/>
          </a:p>
        </p:txBody>
      </p:sp>
      <p:sp>
        <p:nvSpPr>
          <p:cNvPr id="3" name="Title 2">
            <a:extLst>
              <a:ext uri="{FF2B5EF4-FFF2-40B4-BE49-F238E27FC236}">
                <a16:creationId xmlns:a16="http://schemas.microsoft.com/office/drawing/2014/main" id="{70D8E5E3-9136-E332-4C33-2C45B5739BE4}"/>
              </a:ext>
            </a:extLst>
          </p:cNvPr>
          <p:cNvSpPr>
            <a:spLocks noGrp="1"/>
          </p:cNvSpPr>
          <p:nvPr>
            <p:ph type="title"/>
          </p:nvPr>
        </p:nvSpPr>
        <p:spPr/>
        <p:txBody>
          <a:bodyPr lIns="91440" tIns="45720" rIns="91440" bIns="45720" anchor="t"/>
          <a:lstStyle/>
          <a:p>
            <a:r>
              <a:rPr lang="en-US" dirty="0">
                <a:latin typeface="Arial"/>
                <a:cs typeface="Arial"/>
              </a:rPr>
              <a:t>Vincentian Feast Days</a:t>
            </a:r>
          </a:p>
        </p:txBody>
      </p:sp>
    </p:spTree>
    <p:extLst>
      <p:ext uri="{BB962C8B-B14F-4D97-AF65-F5344CB8AC3E}">
        <p14:creationId xmlns:p14="http://schemas.microsoft.com/office/powerpoint/2010/main" val="820946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309257" y="15241"/>
            <a:ext cx="5636987" cy="6858001"/>
          </a:xfrm>
          <a:prstGeom prst="rect">
            <a:avLst/>
          </a:prstGeom>
        </p:spPr>
      </p:pic>
      <p:pic>
        <p:nvPicPr>
          <p:cNvPr id="4" name="Picture 3" descr="Logo&#10;&#10;Description automatically generated">
            <a:hlinkClick r:id="rId5"/>
            <a:extLst>
              <a:ext uri="{FF2B5EF4-FFF2-40B4-BE49-F238E27FC236}">
                <a16:creationId xmlns:a16="http://schemas.microsoft.com/office/drawing/2014/main" id="{6DE49359-0FD5-86B7-295C-1AEDA4AD4423}"/>
              </a:ext>
            </a:extLst>
          </p:cNvPr>
          <p:cNvPicPr>
            <a:picLocks noChangeAspect="1"/>
          </p:cNvPicPr>
          <p:nvPr/>
        </p:nvPicPr>
        <p:blipFill>
          <a:blip r:embed="rId6"/>
          <a:stretch>
            <a:fillRect/>
          </a:stretch>
        </p:blipFill>
        <p:spPr>
          <a:xfrm>
            <a:off x="351693" y="5304501"/>
            <a:ext cx="1124438" cy="1124438"/>
          </a:xfrm>
          <a:prstGeom prst="rect">
            <a:avLst/>
          </a:prstGeom>
        </p:spPr>
      </p:pic>
    </p:spTree>
    <p:extLst>
      <p:ext uri="{BB962C8B-B14F-4D97-AF65-F5344CB8AC3E}">
        <p14:creationId xmlns:p14="http://schemas.microsoft.com/office/powerpoint/2010/main" val="101549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79AD16F-6A90-4366-850D-8A79F83EF117}"/>
              </a:ext>
            </a:extLst>
          </p:cNvPr>
          <p:cNvSpPr>
            <a:spLocks noGrp="1"/>
          </p:cNvSpPr>
          <p:nvPr>
            <p:ph type="title"/>
          </p:nvPr>
        </p:nvSpPr>
        <p:spPr/>
        <p:txBody>
          <a:bodyPr/>
          <a:lstStyle/>
          <a:p>
            <a:r>
              <a:rPr lang="en-US" altLang="en-US" dirty="0"/>
              <a:t>Commissioning and Liturgies (Rituals)</a:t>
            </a:r>
          </a:p>
        </p:txBody>
      </p:sp>
      <p:sp>
        <p:nvSpPr>
          <p:cNvPr id="3" name="TextBox 2">
            <a:extLst>
              <a:ext uri="{FF2B5EF4-FFF2-40B4-BE49-F238E27FC236}">
                <a16:creationId xmlns:a16="http://schemas.microsoft.com/office/drawing/2014/main" id="{93C9E569-98EA-FBC0-D82F-E10E6A3335AB}"/>
              </a:ext>
            </a:extLst>
          </p:cNvPr>
          <p:cNvSpPr txBox="1"/>
          <p:nvPr/>
        </p:nvSpPr>
        <p:spPr>
          <a:xfrm>
            <a:off x="838200" y="856357"/>
            <a:ext cx="11019020" cy="53860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89C4A"/>
                </a:solidFill>
                <a:effectLst/>
                <a:uLnTx/>
                <a:uFillTx/>
                <a:latin typeface="Calibri" panose="020F0502020204030204"/>
                <a:ea typeface="+mn-ea"/>
                <a:cs typeface="+mn-cs"/>
              </a:rPr>
              <a:t>Commissioning Information: </a:t>
            </a:r>
            <a:r>
              <a:rPr kumimoji="0" lang="en-US" sz="3200" b="1" i="0" u="none" strike="noStrike" kern="1200" cap="none" spc="0" normalizeH="0" baseline="0" noProof="0" dirty="0">
                <a:ln>
                  <a:noFill/>
                </a:ln>
                <a:solidFill>
                  <a:srgbClr val="789C4A"/>
                </a:solidFill>
                <a:effectLst/>
                <a:uLnTx/>
                <a:uFillTx/>
                <a:latin typeface="Calibri" panose="020F0502020204030204"/>
                <a:ea typeface="+mn-ea"/>
                <a:cs typeface="+mn-cs"/>
              </a:rPr>
              <a:t>Included in the 2021 Spiritual Advisor Handbook and SVdP Georgia Spiritual Advisor Resources.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89C4A"/>
                </a:solidFill>
                <a:effectLst/>
                <a:uLnTx/>
                <a:uFillTx/>
                <a:latin typeface="Calibri" panose="020F0502020204030204"/>
                <a:ea typeface="+mn-ea"/>
                <a:cs typeface="+mn-cs"/>
              </a:rPr>
              <a:t>Liturgies for Feast Days and Other Reasons: </a:t>
            </a:r>
            <a:r>
              <a:rPr kumimoji="0" lang="en-US" sz="3200" b="1" i="0" u="none" strike="noStrike" kern="1200" cap="none" spc="0" normalizeH="0" baseline="0" noProof="0" dirty="0">
                <a:ln>
                  <a:noFill/>
                </a:ln>
                <a:solidFill>
                  <a:srgbClr val="789C4A"/>
                </a:solidFill>
                <a:effectLst/>
                <a:uLnTx/>
                <a:uFillTx/>
                <a:latin typeface="Calibri" panose="020F0502020204030204"/>
                <a:ea typeface="+mn-ea"/>
                <a:cs typeface="+mn-cs"/>
              </a:rPr>
              <a:t>Included in the 2021 Spiritual Advisor Handbook and SVdP Georgia Spiritual Advisor Resources.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584"/>
                </a:solidFill>
                <a:effectLst/>
                <a:uLnTx/>
                <a:uFillTx/>
                <a:latin typeface="Calibri" panose="020F0502020204030204"/>
                <a:ea typeface="+mn-ea"/>
                <a:cs typeface="+mn-cs"/>
              </a:rPr>
              <a:t>Note: Presidents commission spiritual advisors; spiritual advisors commission presidents; presidents commission all others. </a:t>
            </a:r>
          </a:p>
        </p:txBody>
      </p:sp>
    </p:spTree>
    <p:extLst>
      <p:ext uri="{BB962C8B-B14F-4D97-AF65-F5344CB8AC3E}">
        <p14:creationId xmlns:p14="http://schemas.microsoft.com/office/powerpoint/2010/main" val="330545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85DA4A-D76C-D5BA-EA95-F8ABD0A37748}"/>
              </a:ext>
            </a:extLst>
          </p:cNvPr>
          <p:cNvSpPr>
            <a:spLocks noGrp="1"/>
          </p:cNvSpPr>
          <p:nvPr>
            <p:ph idx="1"/>
          </p:nvPr>
        </p:nvSpPr>
        <p:spPr>
          <a:xfrm>
            <a:off x="838200" y="1571625"/>
            <a:ext cx="10515600" cy="4605338"/>
          </a:xfrm>
        </p:spPr>
        <p:txBody>
          <a:bodyPr lIns="91440" tIns="45720" rIns="91440" bIns="45720" anchor="t"/>
          <a:lstStyle/>
          <a:p>
            <a:pPr marL="0" indent="0">
              <a:lnSpc>
                <a:spcPct val="120000"/>
              </a:lnSpc>
              <a:spcBef>
                <a:spcPct val="0"/>
              </a:spcBef>
              <a:buNone/>
            </a:pPr>
            <a:r>
              <a:rPr lang="en-US" sz="1800" b="1" dirty="0">
                <a:solidFill>
                  <a:srgbClr val="005584"/>
                </a:solidFill>
                <a:latin typeface="Calibri"/>
                <a:cs typeface="Calibri"/>
              </a:rPr>
              <a:t>ALL:	Lord Jesus, deepen our Vincentian spirit of friendship during </a:t>
            </a:r>
          </a:p>
          <a:p>
            <a:pPr marL="0" indent="0">
              <a:lnSpc>
                <a:spcPct val="120000"/>
              </a:lnSpc>
              <a:spcBef>
                <a:spcPct val="0"/>
              </a:spcBef>
              <a:buNone/>
            </a:pPr>
            <a:r>
              <a:rPr lang="en-US" sz="1800" b="1" dirty="0">
                <a:solidFill>
                  <a:srgbClr val="005584"/>
                </a:solidFill>
                <a:latin typeface="Calibri"/>
                <a:cs typeface="Calibri"/>
              </a:rPr>
              <a:t>	this meeting, make us responsive to the Christian calling to </a:t>
            </a:r>
          </a:p>
          <a:p>
            <a:pPr marL="0" indent="0">
              <a:lnSpc>
                <a:spcPct val="120000"/>
              </a:lnSpc>
              <a:spcBef>
                <a:spcPct val="0"/>
              </a:spcBef>
              <a:buNone/>
            </a:pPr>
            <a:r>
              <a:rPr lang="en-US" sz="1800" b="1" dirty="0">
                <a:solidFill>
                  <a:srgbClr val="005584"/>
                </a:solidFill>
                <a:latin typeface="Calibri"/>
                <a:cs typeface="Calibri"/>
              </a:rPr>
              <a:t>	seek and find the forgotten, the suffering or the deprived so </a:t>
            </a:r>
          </a:p>
          <a:p>
            <a:pPr marL="0" indent="0">
              <a:lnSpc>
                <a:spcPct val="120000"/>
              </a:lnSpc>
              <a:spcBef>
                <a:spcPct val="0"/>
              </a:spcBef>
              <a:buNone/>
            </a:pPr>
            <a:r>
              <a:rPr lang="en-US" sz="1800" b="1" dirty="0">
                <a:solidFill>
                  <a:srgbClr val="005584"/>
                </a:solidFill>
                <a:latin typeface="Calibri"/>
                <a:cs typeface="Calibri"/>
              </a:rPr>
              <a:t>	that we may bring them Your Love.  Help us to be generous</a:t>
            </a:r>
          </a:p>
          <a:p>
            <a:pPr marL="0" indent="0">
              <a:lnSpc>
                <a:spcPct val="120000"/>
              </a:lnSpc>
              <a:spcBef>
                <a:spcPct val="0"/>
              </a:spcBef>
              <a:buNone/>
            </a:pPr>
            <a:r>
              <a:rPr lang="en-US" sz="1800" b="1" dirty="0">
                <a:solidFill>
                  <a:srgbClr val="005584"/>
                </a:solidFill>
                <a:latin typeface="Calibri"/>
                <a:cs typeface="Calibri"/>
              </a:rPr>
              <a:t>	with our time, our possessions and ourselves in this mission</a:t>
            </a:r>
          </a:p>
          <a:p>
            <a:pPr marL="0" indent="0">
              <a:lnSpc>
                <a:spcPct val="120000"/>
              </a:lnSpc>
              <a:spcBef>
                <a:spcPct val="0"/>
              </a:spcBef>
              <a:buNone/>
            </a:pPr>
            <a:r>
              <a:rPr lang="en-US" sz="1800" b="1" dirty="0">
                <a:solidFill>
                  <a:srgbClr val="005584"/>
                </a:solidFill>
                <a:latin typeface="Calibri"/>
                <a:cs typeface="Calibri"/>
              </a:rPr>
              <a:t>	of charity. Perfect in us Your love and teach us to share more fully </a:t>
            </a:r>
          </a:p>
          <a:p>
            <a:pPr marL="0" indent="0">
              <a:lnSpc>
                <a:spcPct val="120000"/>
              </a:lnSpc>
              <a:spcBef>
                <a:spcPct val="0"/>
              </a:spcBef>
              <a:buNone/>
            </a:pPr>
            <a:r>
              <a:rPr lang="en-US" sz="1800" b="1" dirty="0">
                <a:solidFill>
                  <a:srgbClr val="005584"/>
                </a:solidFill>
                <a:latin typeface="Calibri"/>
                <a:cs typeface="Calibri"/>
              </a:rPr>
              <a:t>	in the Eucharistic Sacrifice offered for all.  Hail Mary prayer…</a:t>
            </a:r>
          </a:p>
          <a:p>
            <a:pPr marL="0" indent="0">
              <a:lnSpc>
                <a:spcPct val="120000"/>
              </a:lnSpc>
              <a:spcBef>
                <a:spcPct val="0"/>
              </a:spcBef>
              <a:buNone/>
            </a:pPr>
            <a:r>
              <a:rPr lang="en-US" sz="1800" b="1" dirty="0">
                <a:solidFill>
                  <a:srgbClr val="005584"/>
                </a:solidFill>
                <a:latin typeface="Calibri"/>
                <a:cs typeface="Calibri"/>
              </a:rPr>
              <a:t>L:	St. Vincent de Paul, St. Louise de Marillac.</a:t>
            </a:r>
          </a:p>
          <a:p>
            <a:pPr marL="0" indent="0">
              <a:lnSpc>
                <a:spcPct val="120000"/>
              </a:lnSpc>
              <a:spcBef>
                <a:spcPct val="0"/>
              </a:spcBef>
              <a:buNone/>
            </a:pPr>
            <a:r>
              <a:rPr lang="en-US" sz="1800" b="1" dirty="0">
                <a:solidFill>
                  <a:srgbClr val="005584"/>
                </a:solidFill>
                <a:latin typeface="Calibri"/>
                <a:cs typeface="Calibri"/>
              </a:rPr>
              <a:t>ALL: 	Pray for us.</a:t>
            </a:r>
          </a:p>
          <a:p>
            <a:pPr marL="0" indent="0">
              <a:lnSpc>
                <a:spcPct val="120000"/>
              </a:lnSpc>
              <a:spcBef>
                <a:spcPct val="0"/>
              </a:spcBef>
              <a:buNone/>
            </a:pPr>
            <a:r>
              <a:rPr lang="en-US" sz="1800" b="1" dirty="0">
                <a:solidFill>
                  <a:srgbClr val="005584"/>
                </a:solidFill>
                <a:latin typeface="Calibri"/>
                <a:cs typeface="Calibri"/>
              </a:rPr>
              <a:t>L:	Blessed Frederic Ozanam, Blessed Rosalie </a:t>
            </a:r>
            <a:r>
              <a:rPr lang="en-US" sz="1800" b="1" dirty="0" err="1">
                <a:solidFill>
                  <a:srgbClr val="005584"/>
                </a:solidFill>
                <a:latin typeface="Calibri"/>
                <a:cs typeface="Calibri"/>
              </a:rPr>
              <a:t>Rendu</a:t>
            </a:r>
            <a:r>
              <a:rPr lang="en-US" sz="1800" b="1" dirty="0">
                <a:solidFill>
                  <a:srgbClr val="005584"/>
                </a:solidFill>
                <a:latin typeface="Calibri"/>
                <a:cs typeface="Calibri"/>
              </a:rPr>
              <a:t>.</a:t>
            </a:r>
          </a:p>
          <a:p>
            <a:pPr marL="0" indent="0">
              <a:lnSpc>
                <a:spcPct val="120000"/>
              </a:lnSpc>
              <a:spcBef>
                <a:spcPct val="0"/>
              </a:spcBef>
              <a:buNone/>
            </a:pPr>
            <a:r>
              <a:rPr lang="en-US" sz="1800" b="1" dirty="0">
                <a:solidFill>
                  <a:srgbClr val="005584"/>
                </a:solidFill>
                <a:latin typeface="Calibri"/>
                <a:cs typeface="Calibri"/>
              </a:rPr>
              <a:t>ALL: 	Pray for us.</a:t>
            </a:r>
          </a:p>
          <a:p>
            <a:pPr marL="0" indent="0">
              <a:lnSpc>
                <a:spcPct val="120000"/>
              </a:lnSpc>
              <a:spcBef>
                <a:spcPct val="0"/>
              </a:spcBef>
              <a:buNone/>
            </a:pPr>
            <a:r>
              <a:rPr lang="en-US" sz="1800" b="1" dirty="0">
                <a:solidFill>
                  <a:srgbClr val="005584"/>
                </a:solidFill>
                <a:latin typeface="Calibri"/>
                <a:cs typeface="Calibri"/>
              </a:rPr>
              <a:t>L:	All Holy and Blessed members of the Vincentian Family.</a:t>
            </a:r>
          </a:p>
          <a:p>
            <a:pPr marL="0" indent="0">
              <a:lnSpc>
                <a:spcPct val="120000"/>
              </a:lnSpc>
              <a:spcBef>
                <a:spcPct val="0"/>
              </a:spcBef>
              <a:buNone/>
            </a:pPr>
            <a:r>
              <a:rPr lang="en-US" sz="1800" b="1" dirty="0">
                <a:solidFill>
                  <a:srgbClr val="005584"/>
                </a:solidFill>
                <a:latin typeface="Calibri"/>
                <a:cs typeface="Calibri"/>
              </a:rPr>
              <a:t>ALL:	Pray for us.</a:t>
            </a:r>
          </a:p>
          <a:p>
            <a:pPr marL="0" indent="0">
              <a:lnSpc>
                <a:spcPct val="120000"/>
              </a:lnSpc>
              <a:spcBef>
                <a:spcPct val="0"/>
              </a:spcBef>
              <a:buNone/>
            </a:pPr>
            <a:endParaRPr lang="en-US" sz="1800" b="1" dirty="0">
              <a:solidFill>
                <a:srgbClr val="005584"/>
              </a:solidFill>
              <a:latin typeface="Calibri"/>
              <a:cs typeface="Calibri"/>
            </a:endParaRPr>
          </a:p>
          <a:p>
            <a:pPr marL="0" indent="0">
              <a:lnSpc>
                <a:spcPct val="120000"/>
              </a:lnSpc>
              <a:spcBef>
                <a:spcPct val="0"/>
              </a:spcBef>
              <a:buNone/>
            </a:pPr>
            <a:r>
              <a:rPr lang="en-US" sz="1800" b="1" dirty="0">
                <a:solidFill>
                  <a:srgbClr val="005584"/>
                </a:solidFill>
                <a:latin typeface="Calibri"/>
                <a:cs typeface="Calibri"/>
              </a:rPr>
              <a:t>(There is NO SIGN OF THE CROSS at the end of the Opening Prayer, because the entire meeting is a prayer.)</a:t>
            </a:r>
          </a:p>
        </p:txBody>
      </p:sp>
      <p:sp>
        <p:nvSpPr>
          <p:cNvPr id="5" name="Title 1">
            <a:extLst>
              <a:ext uri="{FF2B5EF4-FFF2-40B4-BE49-F238E27FC236}">
                <a16:creationId xmlns:a16="http://schemas.microsoft.com/office/drawing/2014/main" id="{63DA025E-3E63-1499-4C0C-D4B1D8C074C9}"/>
              </a:ext>
            </a:extLst>
          </p:cNvPr>
          <p:cNvSpPr>
            <a:spLocks noGrp="1"/>
          </p:cNvSpPr>
          <p:nvPr>
            <p:ph type="title"/>
          </p:nvPr>
        </p:nvSpPr>
        <p:spPr>
          <a:xfrm>
            <a:off x="838200" y="218661"/>
            <a:ext cx="10515600" cy="811627"/>
          </a:xfrm>
        </p:spPr>
        <p:txBody>
          <a:bodyPr/>
          <a:lstStyle/>
          <a:p>
            <a:r>
              <a:rPr lang="en-US"/>
              <a:t>Opening Prayer</a:t>
            </a:r>
          </a:p>
        </p:txBody>
      </p:sp>
    </p:spTree>
    <p:extLst>
      <p:ext uri="{BB962C8B-B14F-4D97-AF65-F5344CB8AC3E}">
        <p14:creationId xmlns:p14="http://schemas.microsoft.com/office/powerpoint/2010/main" val="3211260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9D33AF-002D-D233-45CA-80625C40E50D}"/>
              </a:ext>
            </a:extLst>
          </p:cNvPr>
          <p:cNvSpPr>
            <a:spLocks noGrp="1"/>
          </p:cNvSpPr>
          <p:nvPr>
            <p:ph idx="1"/>
          </p:nvPr>
        </p:nvSpPr>
        <p:spPr/>
        <p:txBody>
          <a:bodyPr/>
          <a:lstStyle/>
          <a:p>
            <a:pPr marL="0" indent="0">
              <a:buNone/>
            </a:pPr>
            <a:r>
              <a:rPr lang="en-US" dirty="0"/>
              <a:t>  </a:t>
            </a:r>
          </a:p>
        </p:txBody>
      </p:sp>
      <p:sp>
        <p:nvSpPr>
          <p:cNvPr id="6" name="TextBox 5">
            <a:extLst>
              <a:ext uri="{FF2B5EF4-FFF2-40B4-BE49-F238E27FC236}">
                <a16:creationId xmlns:a16="http://schemas.microsoft.com/office/drawing/2014/main" id="{2AB0B4FC-D6FA-C92D-09FF-313FE9E8866E}"/>
              </a:ext>
            </a:extLst>
          </p:cNvPr>
          <p:cNvSpPr txBox="1"/>
          <p:nvPr/>
        </p:nvSpPr>
        <p:spPr>
          <a:xfrm>
            <a:off x="209863" y="1510832"/>
            <a:ext cx="7719934" cy="5016758"/>
          </a:xfrm>
          <a:prstGeom prst="rect">
            <a:avLst/>
          </a:prstGeom>
          <a:noFill/>
        </p:spPr>
        <p:txBody>
          <a:bodyPr wrap="square" rtlCol="0">
            <a:spAutoFit/>
          </a:bodyPr>
          <a:lstStyle/>
          <a:p>
            <a:pPr marL="742950" marR="0" lvl="0" indent="-7429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789C4A"/>
                </a:solidFill>
                <a:effectLst/>
                <a:uLnTx/>
                <a:uFillTx/>
                <a:latin typeface="Times New Roman" panose="02020603050405020304" pitchFamily="18" charset="0"/>
                <a:cs typeface="Times New Roman" panose="02020603050405020304" pitchFamily="18" charset="0"/>
              </a:rPr>
              <a:t>Are you facing any obstacles in carrying out your role as spiritual advisors?</a:t>
            </a:r>
          </a:p>
          <a:p>
            <a:pPr marL="742950" marR="0" lvl="0" indent="-7429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789C4A"/>
                </a:solidFill>
                <a:effectLst/>
                <a:uLnTx/>
                <a:uFillTx/>
                <a:latin typeface="Times New Roman" panose="02020603050405020304" pitchFamily="18" charset="0"/>
                <a:cs typeface="Times New Roman" panose="02020603050405020304" pitchFamily="18" charset="0"/>
              </a:rPr>
              <a:t> What will you try to change or improve when you return home?</a:t>
            </a:r>
          </a:p>
          <a:p>
            <a:pPr marL="742950" marR="0" lvl="0" indent="-7429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789C4A"/>
                </a:solidFill>
                <a:effectLst/>
                <a:uLnTx/>
                <a:uFillTx/>
                <a:latin typeface="Times New Roman" panose="02020603050405020304" pitchFamily="18" charset="0"/>
                <a:cs typeface="Times New Roman" panose="02020603050405020304" pitchFamily="18" charset="0"/>
              </a:rPr>
              <a:t> What new insights did you receive today?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
        <p:nvSpPr>
          <p:cNvPr id="7" name="Title 1">
            <a:extLst>
              <a:ext uri="{FF2B5EF4-FFF2-40B4-BE49-F238E27FC236}">
                <a16:creationId xmlns:a16="http://schemas.microsoft.com/office/drawing/2014/main" id="{498E6C66-A8C5-93E6-F656-EC3D28C7F522}"/>
              </a:ext>
            </a:extLst>
          </p:cNvPr>
          <p:cNvSpPr>
            <a:spLocks noGrp="1"/>
          </p:cNvSpPr>
          <p:nvPr>
            <p:ph type="title"/>
          </p:nvPr>
        </p:nvSpPr>
        <p:spPr>
          <a:xfrm>
            <a:off x="838200" y="218661"/>
            <a:ext cx="10515600" cy="811627"/>
          </a:xfrm>
        </p:spPr>
        <p:txBody>
          <a:bodyPr/>
          <a:lstStyle/>
          <a:p>
            <a:r>
              <a:rPr lang="en-US" altLang="en-US" dirty="0"/>
              <a:t>Discussion – 10 mins</a:t>
            </a:r>
          </a:p>
        </p:txBody>
      </p:sp>
      <p:pic>
        <p:nvPicPr>
          <p:cNvPr id="10" name="Picture 5" descr="15VITR">
            <a:extLst>
              <a:ext uri="{FF2B5EF4-FFF2-40B4-BE49-F238E27FC236}">
                <a16:creationId xmlns:a16="http://schemas.microsoft.com/office/drawing/2014/main" id="{BCAD09C3-8442-3825-A8E1-0DA165D6F9B7}"/>
              </a:ext>
            </a:extLst>
          </p:cNvPr>
          <p:cNvPicPr>
            <a:picLocks noChangeAspect="1" noChangeArrowheads="1"/>
          </p:cNvPicPr>
          <p:nvPr/>
        </p:nvPicPr>
        <p:blipFill>
          <a:blip r:embed="rId3" cstate="print"/>
          <a:srcRect/>
          <a:stretch>
            <a:fillRect/>
          </a:stretch>
        </p:blipFill>
        <p:spPr bwMode="auto">
          <a:xfrm>
            <a:off x="8247062" y="2096294"/>
            <a:ext cx="3106738" cy="3810000"/>
          </a:xfrm>
          <a:prstGeom prst="rect">
            <a:avLst/>
          </a:prstGeom>
          <a:noFill/>
          <a:ln w="9525">
            <a:noFill/>
            <a:miter lim="800000"/>
            <a:headEnd/>
            <a:tailEnd/>
          </a:ln>
        </p:spPr>
      </p:pic>
    </p:spTree>
    <p:extLst>
      <p:ext uri="{BB962C8B-B14F-4D97-AF65-F5344CB8AC3E}">
        <p14:creationId xmlns:p14="http://schemas.microsoft.com/office/powerpoint/2010/main" val="1264529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03C49F-3432-6B28-7ABC-021E89BF3905}"/>
              </a:ext>
            </a:extLst>
          </p:cNvPr>
          <p:cNvSpPr>
            <a:spLocks noGrp="1"/>
          </p:cNvSpPr>
          <p:nvPr>
            <p:ph idx="1"/>
          </p:nvPr>
        </p:nvSpPr>
        <p:spPr/>
        <p:txBody>
          <a:bodyPr/>
          <a:lstStyle/>
          <a:p>
            <a:pPr marL="0" indent="0">
              <a:buNone/>
            </a:pPr>
            <a:r>
              <a:rPr lang="en-US"/>
              <a:t>  </a:t>
            </a:r>
          </a:p>
        </p:txBody>
      </p:sp>
      <p:sp>
        <p:nvSpPr>
          <p:cNvPr id="6" name="TextBox 5">
            <a:extLst>
              <a:ext uri="{FF2B5EF4-FFF2-40B4-BE49-F238E27FC236}">
                <a16:creationId xmlns:a16="http://schemas.microsoft.com/office/drawing/2014/main" id="{78E334FC-9247-146C-16D1-079F94F71BA1}"/>
              </a:ext>
            </a:extLst>
          </p:cNvPr>
          <p:cNvSpPr txBox="1"/>
          <p:nvPr/>
        </p:nvSpPr>
        <p:spPr>
          <a:xfrm>
            <a:off x="554636" y="1508304"/>
            <a:ext cx="11347554" cy="49859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The primary reason to give you this training was to share the highlights of the virtual, national, Spiritual Advisor training.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58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584"/>
                </a:solidFill>
                <a:effectLst/>
                <a:uLnTx/>
                <a:uFillTx/>
                <a:latin typeface="Calibri" panose="020F0502020204030204"/>
                <a:ea typeface="+mn-ea"/>
                <a:cs typeface="+mn-cs"/>
              </a:rPr>
              <a:t>We request that new and experienced Spiritual Advisors attend the national virtual meeting.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We also highly recommend that all new and experienced Presidents attend the national virtual training.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58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**New information and resources are available in the training.**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70C0"/>
              </a:solidFill>
              <a:effectLst/>
              <a:uLnTx/>
              <a:uFillTx/>
              <a:latin typeface="Trebuchet MS" panose="020B0603020202020204"/>
              <a:ea typeface="+mn-ea"/>
              <a:cs typeface="+mn-cs"/>
            </a:endParaRPr>
          </a:p>
        </p:txBody>
      </p:sp>
      <p:sp>
        <p:nvSpPr>
          <p:cNvPr id="8" name="Title 1">
            <a:extLst>
              <a:ext uri="{FF2B5EF4-FFF2-40B4-BE49-F238E27FC236}">
                <a16:creationId xmlns:a16="http://schemas.microsoft.com/office/drawing/2014/main" id="{C7E3F4DB-9B4E-A0E3-48AA-A98E8BC9552F}"/>
              </a:ext>
            </a:extLst>
          </p:cNvPr>
          <p:cNvSpPr>
            <a:spLocks noGrp="1"/>
          </p:cNvSpPr>
          <p:nvPr>
            <p:ph type="title"/>
          </p:nvPr>
        </p:nvSpPr>
        <p:spPr>
          <a:xfrm>
            <a:off x="838200" y="218661"/>
            <a:ext cx="10515600" cy="811627"/>
          </a:xfrm>
        </p:spPr>
        <p:txBody>
          <a:bodyPr/>
          <a:lstStyle/>
          <a:p>
            <a:r>
              <a:rPr lang="en-US" altLang="en-US" dirty="0"/>
              <a:t>As a reminder…</a:t>
            </a:r>
          </a:p>
        </p:txBody>
      </p:sp>
    </p:spTree>
    <p:extLst>
      <p:ext uri="{BB962C8B-B14F-4D97-AF65-F5344CB8AC3E}">
        <p14:creationId xmlns:p14="http://schemas.microsoft.com/office/powerpoint/2010/main" val="2551601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C43C4-8408-0806-7572-3E98B712B246}"/>
              </a:ext>
            </a:extLst>
          </p:cNvPr>
          <p:cNvSpPr>
            <a:spLocks noGrp="1"/>
          </p:cNvSpPr>
          <p:nvPr>
            <p:ph idx="1"/>
          </p:nvPr>
        </p:nvSpPr>
        <p:spPr/>
        <p:txBody>
          <a:bodyPr/>
          <a:lstStyle/>
          <a:p>
            <a:pPr marL="0" indent="0">
              <a:buNone/>
            </a:pPr>
            <a:r>
              <a:rPr lang="en-US"/>
              <a:t> </a:t>
            </a:r>
          </a:p>
        </p:txBody>
      </p:sp>
      <p:sp>
        <p:nvSpPr>
          <p:cNvPr id="4" name="TextBox 3">
            <a:extLst>
              <a:ext uri="{FF2B5EF4-FFF2-40B4-BE49-F238E27FC236}">
                <a16:creationId xmlns:a16="http://schemas.microsoft.com/office/drawing/2014/main" id="{BF82360B-6949-04AD-6041-B12EA8E2E23B}"/>
              </a:ext>
            </a:extLst>
          </p:cNvPr>
          <p:cNvSpPr txBox="1"/>
          <p:nvPr/>
        </p:nvSpPr>
        <p:spPr>
          <a:xfrm>
            <a:off x="783735" y="1314804"/>
            <a:ext cx="6982759" cy="4893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89C4A"/>
                </a:solidFill>
                <a:effectLst/>
                <a:uLnTx/>
                <a:uFillTx/>
                <a:latin typeface="Calibri" panose="020F0502020204030204"/>
                <a:ea typeface="+mn-ea"/>
                <a:cs typeface="+mn-cs"/>
              </a:rPr>
              <a:t>IMPORTANT: Be sure to register for the virtual national spiritual advisor training as it will go into greater detail on many areas, including: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Vincentian Spirituality</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Vincentian Discernment</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Home Visits</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Learning How to Facilitate a Group &amp; Group Dynamics</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5584"/>
                </a:solidFill>
                <a:effectLst/>
                <a:uLnTx/>
                <a:uFillTx/>
                <a:latin typeface="Calibri" panose="020F0502020204030204"/>
                <a:ea typeface="+mn-ea"/>
                <a:cs typeface="+mn-cs"/>
              </a:rPr>
              <a:t>Negotiate through Personality Differences</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4000" b="0" i="0" u="none" strike="noStrike" kern="1200" cap="none" spc="0" normalizeH="0" baseline="0" noProof="0" dirty="0">
              <a:ln>
                <a:noFill/>
              </a:ln>
              <a:solidFill>
                <a:srgbClr val="005584"/>
              </a:solidFill>
              <a:effectLst/>
              <a:uLnTx/>
              <a:uFillTx/>
              <a:latin typeface="Calibri" panose="020F0502020204030204"/>
              <a:ea typeface="+mn-ea"/>
              <a:cs typeface="+mn-cs"/>
            </a:endParaRPr>
          </a:p>
          <a:p>
            <a:pPr marR="0" lvl="0" algn="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05584"/>
                </a:solidFill>
                <a:effectLst/>
                <a:uLnTx/>
                <a:uFillTx/>
                <a:latin typeface="Calibri" panose="020F0502020204030204"/>
                <a:ea typeface="+mn-ea"/>
                <a:cs typeface="+mn-cs"/>
              </a:rPr>
              <a:t>…and many more topics…		</a:t>
            </a:r>
            <a:endParaRPr kumimoji="0" lang="en-US" sz="1200" b="0" i="0" u="none" strike="noStrike" kern="1200" cap="none" spc="0" normalizeH="0" baseline="0" noProof="0" dirty="0">
              <a:ln>
                <a:noFill/>
              </a:ln>
              <a:solidFill>
                <a:srgbClr val="0070C0"/>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A1C429EB-C12E-DD9A-3724-555BCD2A4B52}"/>
              </a:ext>
            </a:extLst>
          </p:cNvPr>
          <p:cNvPicPr>
            <a:picLocks noChangeAspect="1"/>
          </p:cNvPicPr>
          <p:nvPr/>
        </p:nvPicPr>
        <p:blipFill>
          <a:blip r:embed="rId3"/>
          <a:stretch>
            <a:fillRect/>
          </a:stretch>
        </p:blipFill>
        <p:spPr>
          <a:xfrm>
            <a:off x="8269389" y="1477787"/>
            <a:ext cx="3587305" cy="5047014"/>
          </a:xfrm>
          <a:prstGeom prst="rect">
            <a:avLst/>
          </a:prstGeom>
          <a:ln w="57150">
            <a:solidFill>
              <a:schemeClr val="bg2">
                <a:lumMod val="50000"/>
              </a:schemeClr>
            </a:solidFill>
          </a:ln>
        </p:spPr>
      </p:pic>
      <p:sp>
        <p:nvSpPr>
          <p:cNvPr id="6" name="Title 1">
            <a:extLst>
              <a:ext uri="{FF2B5EF4-FFF2-40B4-BE49-F238E27FC236}">
                <a16:creationId xmlns:a16="http://schemas.microsoft.com/office/drawing/2014/main" id="{F0504A2C-D59A-F9A8-D58D-ACC29885FABF}"/>
              </a:ext>
            </a:extLst>
          </p:cNvPr>
          <p:cNvSpPr>
            <a:spLocks noGrp="1"/>
          </p:cNvSpPr>
          <p:nvPr>
            <p:ph type="title"/>
          </p:nvPr>
        </p:nvSpPr>
        <p:spPr>
          <a:xfrm>
            <a:off x="838199" y="218661"/>
            <a:ext cx="11123951" cy="811627"/>
          </a:xfrm>
        </p:spPr>
        <p:txBody>
          <a:bodyPr/>
          <a:lstStyle/>
          <a:p>
            <a:r>
              <a:rPr lang="en-US" altLang="en-US" i="1" dirty="0"/>
              <a:t>Virtual</a:t>
            </a:r>
            <a:r>
              <a:rPr lang="en-US" altLang="en-US" dirty="0"/>
              <a:t> National Spiritual Advisor Training</a:t>
            </a:r>
          </a:p>
        </p:txBody>
      </p:sp>
    </p:spTree>
    <p:extLst>
      <p:ext uri="{BB962C8B-B14F-4D97-AF65-F5344CB8AC3E}">
        <p14:creationId xmlns:p14="http://schemas.microsoft.com/office/powerpoint/2010/main" val="92822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B30CF1-AB6A-1962-3440-D68E6DA20C4A}"/>
              </a:ext>
            </a:extLst>
          </p:cNvPr>
          <p:cNvSpPr>
            <a:spLocks noGrp="1"/>
          </p:cNvSpPr>
          <p:nvPr>
            <p:ph idx="1"/>
          </p:nvPr>
        </p:nvSpPr>
        <p:spPr/>
        <p:txBody>
          <a:bodyPr/>
          <a:lstStyle/>
          <a:p>
            <a:pPr marL="0" indent="0">
              <a:buNone/>
            </a:pPr>
            <a:r>
              <a:rPr lang="en-US"/>
              <a:t> </a:t>
            </a:r>
          </a:p>
        </p:txBody>
      </p:sp>
      <p:sp>
        <p:nvSpPr>
          <p:cNvPr id="4" name="TextBox 3">
            <a:extLst>
              <a:ext uri="{FF2B5EF4-FFF2-40B4-BE49-F238E27FC236}">
                <a16:creationId xmlns:a16="http://schemas.microsoft.com/office/drawing/2014/main" id="{F3389A36-8A07-EDF6-1532-0EE068DF44F9}"/>
              </a:ext>
            </a:extLst>
          </p:cNvPr>
          <p:cNvSpPr txBox="1"/>
          <p:nvPr/>
        </p:nvSpPr>
        <p:spPr>
          <a:xfrm>
            <a:off x="1948192" y="1610343"/>
            <a:ext cx="8295615" cy="56323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89C4A"/>
                </a:solidFill>
                <a:effectLst/>
                <a:uLnTx/>
                <a:uFillTx/>
                <a:latin typeface="Calibri" panose="020F0502020204030204"/>
                <a:ea typeface="+mn-ea"/>
                <a:cs typeface="+mn-cs"/>
              </a:rPr>
              <a:t>Now we will spend some time on the resources that were previously mailed or emailed to you by the SVdP Georgia staff.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89C4A"/>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89C4A"/>
                </a:solidFill>
                <a:effectLst/>
                <a:uLnTx/>
                <a:uFillTx/>
                <a:latin typeface="Calibri" panose="020F0502020204030204"/>
                <a:ea typeface="+mn-ea"/>
                <a:cs typeface="+mn-cs"/>
              </a:rPr>
              <a:t>    Please go to the Table of Contents at this time.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158198A9-69CA-7375-BFF4-C331D8BA2C8B}"/>
              </a:ext>
            </a:extLst>
          </p:cNvPr>
          <p:cNvSpPr>
            <a:spLocks noGrp="1"/>
          </p:cNvSpPr>
          <p:nvPr>
            <p:ph type="title"/>
          </p:nvPr>
        </p:nvSpPr>
        <p:spPr>
          <a:xfrm>
            <a:off x="838200" y="218661"/>
            <a:ext cx="10515600" cy="811627"/>
          </a:xfrm>
        </p:spPr>
        <p:txBody>
          <a:bodyPr/>
          <a:lstStyle/>
          <a:p>
            <a:endParaRPr lang="en-US" altLang="en-US" dirty="0"/>
          </a:p>
        </p:txBody>
      </p:sp>
    </p:spTree>
    <p:extLst>
      <p:ext uri="{BB962C8B-B14F-4D97-AF65-F5344CB8AC3E}">
        <p14:creationId xmlns:p14="http://schemas.microsoft.com/office/powerpoint/2010/main" val="3611545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EAEC32D0-A903-E800-F490-07B5CE476748}"/>
              </a:ext>
            </a:extLst>
          </p:cNvPr>
          <p:cNvPicPr>
            <a:picLocks noChangeAspect="1"/>
          </p:cNvPicPr>
          <p:nvPr/>
        </p:nvPicPr>
        <p:blipFill>
          <a:blip r:embed="rId3"/>
          <a:stretch>
            <a:fillRect/>
          </a:stretch>
        </p:blipFill>
        <p:spPr>
          <a:xfrm>
            <a:off x="626671" y="1275991"/>
            <a:ext cx="1655762" cy="1655762"/>
          </a:xfrm>
          <a:prstGeom prst="rect">
            <a:avLst/>
          </a:prstGeom>
        </p:spPr>
      </p:pic>
      <p:sp>
        <p:nvSpPr>
          <p:cNvPr id="12" name="TextBox 11">
            <a:extLst>
              <a:ext uri="{FF2B5EF4-FFF2-40B4-BE49-F238E27FC236}">
                <a16:creationId xmlns:a16="http://schemas.microsoft.com/office/drawing/2014/main" id="{6ED405BC-ECBF-8561-AC92-34DE41BD1FC9}"/>
              </a:ext>
            </a:extLst>
          </p:cNvPr>
          <p:cNvSpPr txBox="1"/>
          <p:nvPr/>
        </p:nvSpPr>
        <p:spPr>
          <a:xfrm>
            <a:off x="329784" y="176933"/>
            <a:ext cx="11235545" cy="707886"/>
          </a:xfrm>
          <a:prstGeom prst="rect">
            <a:avLst/>
          </a:prstGeom>
          <a:noFill/>
        </p:spPr>
        <p:txBody>
          <a:bodyPr wrap="square" lIns="91440" tIns="45720" rIns="91440" bIns="45720" rtlCol="0" anchor="t">
            <a:spAutoFit/>
          </a:bodyPr>
          <a:lstStyle/>
          <a:p>
            <a:r>
              <a:rPr lang="en-US" sz="4000" b="1" dirty="0">
                <a:solidFill>
                  <a:schemeClr val="bg1"/>
                </a:solidFill>
                <a:latin typeface="Arial"/>
                <a:cs typeface="Arial"/>
              </a:rPr>
              <a:t>Spiritual Advisor Resources – Georgia SVdP</a:t>
            </a:r>
          </a:p>
        </p:txBody>
      </p:sp>
      <p:sp>
        <p:nvSpPr>
          <p:cNvPr id="7" name="TextBox 6">
            <a:extLst>
              <a:ext uri="{FF2B5EF4-FFF2-40B4-BE49-F238E27FC236}">
                <a16:creationId xmlns:a16="http://schemas.microsoft.com/office/drawing/2014/main" id="{6B2F26A2-86E1-4090-C1C9-B90583D8B907}"/>
              </a:ext>
            </a:extLst>
          </p:cNvPr>
          <p:cNvSpPr txBox="1"/>
          <p:nvPr/>
        </p:nvSpPr>
        <p:spPr>
          <a:xfrm>
            <a:off x="2488367" y="884819"/>
            <a:ext cx="9703633" cy="6001643"/>
          </a:xfrm>
          <a:prstGeom prst="rect">
            <a:avLst/>
          </a:prstGeom>
          <a:noFill/>
        </p:spPr>
        <p:txBody>
          <a:bodyPr wrap="square">
            <a:spAutoFit/>
          </a:bodyPr>
          <a:lstStyle/>
          <a:p>
            <a:pPr marR="0" lvl="0">
              <a:spcBef>
                <a:spcPts val="0"/>
              </a:spcBef>
              <a:spcAft>
                <a:spcPts val="600"/>
              </a:spcAft>
            </a:pPr>
            <a:endParaRPr lang="en-US" sz="1800" dirty="0">
              <a:solidFill>
                <a:srgbClr val="005584"/>
              </a:solidFill>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600"/>
              </a:spcAft>
            </a:pPr>
            <a:r>
              <a:rPr lang="en-US" sz="1800" dirty="0">
                <a:solidFill>
                  <a:srgbClr val="005584"/>
                </a:solidFill>
                <a:latin typeface="Times New Roman" panose="02020603050405020304" pitchFamily="18" charset="0"/>
                <a:ea typeface="Calibri" panose="020F0502020204030204" pitchFamily="34" charset="0"/>
                <a:cs typeface="Times New Roman" panose="02020603050405020304" pitchFamily="18" charset="0"/>
              </a:rPr>
              <a:t>1.    </a:t>
            </a: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Opening and Closing Prayers</a:t>
            </a:r>
          </a:p>
          <a:p>
            <a:pPr marR="0" lvl="0">
              <a:spcBef>
                <a:spcPts val="0"/>
              </a:spcBef>
              <a:spcAft>
                <a:spcPts val="600"/>
              </a:spcAft>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2.    Vincentian Spiritual Reflections for the Current Year</a:t>
            </a:r>
            <a:endParaRPr lang="en-US" sz="1800" dirty="0">
              <a:solidFill>
                <a:srgbClr val="005584"/>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https://members.svdpusa.org/members/Programs-Tools/Tools/Spirituality-Formation/Vincentian-Reflections</a:t>
            </a:r>
            <a:endPar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600"/>
              </a:spcAft>
              <a:buAutoNum type="arabicPeriod" startAt="3"/>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Sample of St. Vincent de Paul Contemplations (may be used for spiritual reflection during Vincentian meetings)</a:t>
            </a:r>
            <a:endParaRPr lang="en-US" sz="1800" dirty="0">
              <a:solidFill>
                <a:srgbClr val="005584"/>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https://members.svdpusa.org/members/Programs-Tools/Tools/Spirituality-Formation/Vincentian-Contemplations</a:t>
            </a:r>
            <a:endPar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a:spcBef>
                <a:spcPts val="0"/>
              </a:spcBef>
              <a:spcAft>
                <a:spcPts val="600"/>
              </a:spcAft>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4.    Commissioning and Renewal Ceremonies, Funeral Services, Prayer Services, Vincentian Celebrations (under Vincentian Celebrations – Rituals and Ceremonies) </a:t>
            </a:r>
          </a:p>
          <a:p>
            <a:pPr marL="457200">
              <a:spcAft>
                <a:spcPts val="600"/>
              </a:spcAft>
            </a:pPr>
            <a:r>
              <a:rPr lang="en-US" sz="1800" u="sng" dirty="0">
                <a:solidFill>
                  <a:srgbClr val="005584"/>
                </a:solidFill>
                <a:effectLst/>
                <a:latin typeface="Times New Roman" panose="02020603050405020304" pitchFamily="18" charset="0"/>
                <a:ea typeface="Calibri" panose="020F0502020204030204" pitchFamily="34" charset="0"/>
                <a:hlinkClick r:id="rId6"/>
              </a:rPr>
              <a:t>https://members.svdpusa.org/members/Programs-Tools/Programs/Vincentian-Formation</a:t>
            </a:r>
            <a:endParaRPr lang="en-US" sz="1800" u="sng" dirty="0">
              <a:solidFill>
                <a:srgbClr val="005584"/>
              </a:solidFill>
              <a:effectLst/>
              <a:latin typeface="Times New Roman" panose="02020603050405020304" pitchFamily="18" charset="0"/>
              <a:ea typeface="Calibri" panose="020F0502020204030204" pitchFamily="34" charset="0"/>
            </a:endParaRPr>
          </a:p>
          <a:p>
            <a:pPr marR="0" lvl="0">
              <a:spcBef>
                <a:spcPts val="0"/>
              </a:spcBef>
              <a:spcAft>
                <a:spcPts val="600"/>
              </a:spcAft>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5.    Liturgies</a:t>
            </a:r>
            <a:endParaRPr lang="en-US" sz="1800" dirty="0">
              <a:solidFill>
                <a:srgbClr val="005584"/>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https://members.svdpusa.org/members/Programs-Tools/Tools/Spirituality-Formation/Vincentian-Liturgy</a:t>
            </a:r>
            <a:endPar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600"/>
              </a:spcAft>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6.    The Rule and Manual books (if not already issued to you during Ozanam training)</a:t>
            </a:r>
            <a:endParaRPr lang="en-US" sz="1800" dirty="0">
              <a:solidFill>
                <a:srgbClr val="005584"/>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https://members.svdpusa.org/members/Programs-Tools/Programs/Vincentian-Formation</a:t>
            </a:r>
            <a:endParaRPr lang="en-US" sz="1800" u="sng"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dirty="0">
                <a:solidFill>
                  <a:srgbClr val="00558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005584"/>
              </a:solidFill>
            </a:endParaRPr>
          </a:p>
        </p:txBody>
      </p:sp>
    </p:spTree>
    <p:extLst>
      <p:ext uri="{BB962C8B-B14F-4D97-AF65-F5344CB8AC3E}">
        <p14:creationId xmlns:p14="http://schemas.microsoft.com/office/powerpoint/2010/main" val="2813048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lIns="91440" tIns="45720" rIns="91440" bIns="45720" anchor="t">
            <a:normAutofit fontScale="90000"/>
          </a:bodyPr>
          <a:lstStyle/>
          <a:p>
            <a:pPr>
              <a:defRPr/>
            </a:pPr>
            <a:r>
              <a:rPr lang="en-US" b="1" dirty="0">
                <a:latin typeface="Tahoma"/>
                <a:ea typeface="Tahoma"/>
                <a:cs typeface="Tahoma"/>
              </a:rPr>
              <a:t>Spiritual Advisor Resources – Georgia SVdP</a:t>
            </a:r>
          </a:p>
        </p:txBody>
      </p:sp>
      <p:sp>
        <p:nvSpPr>
          <p:cNvPr id="5" name="TextBox 4">
            <a:extLst>
              <a:ext uri="{FF2B5EF4-FFF2-40B4-BE49-F238E27FC236}">
                <a16:creationId xmlns:a16="http://schemas.microsoft.com/office/drawing/2014/main" id="{CB33A9AD-0459-C706-C538-680272879DA1}"/>
              </a:ext>
            </a:extLst>
          </p:cNvPr>
          <p:cNvSpPr txBox="1"/>
          <p:nvPr/>
        </p:nvSpPr>
        <p:spPr>
          <a:xfrm>
            <a:off x="2188564" y="1469435"/>
            <a:ext cx="9703633" cy="4339650"/>
          </a:xfrm>
          <a:prstGeom prst="rect">
            <a:avLst/>
          </a:prstGeom>
          <a:noFill/>
        </p:spPr>
        <p:txBody>
          <a:bodyPr wrap="square">
            <a:spAutoFit/>
          </a:bodyPr>
          <a:lstStyle/>
          <a:p>
            <a:pPr marL="342900" marR="0" lvl="0" indent="-342900">
              <a:spcBef>
                <a:spcPts val="0"/>
              </a:spcBef>
              <a:spcAft>
                <a:spcPts val="600"/>
              </a:spcAft>
              <a:buAutoNum type="arabicPeriod" startAt="7"/>
            </a:pPr>
            <a:r>
              <a:rPr lang="en-US" sz="2000" dirty="0">
                <a:solidFill>
                  <a:srgbClr val="005584"/>
                </a:solidFill>
                <a:effectLst/>
                <a:ea typeface="Calibri" panose="020F0502020204030204" pitchFamily="34" charset="0"/>
                <a:cs typeface="Times New Roman" panose="02020603050405020304" pitchFamily="18" charset="0"/>
              </a:rPr>
              <a:t>Other Resources found at the SVdP National Website or Other Websites</a:t>
            </a:r>
            <a:endParaRPr lang="en-US" sz="2000" dirty="0">
              <a:solidFill>
                <a:srgbClr val="005584"/>
              </a:solidFill>
              <a:ea typeface="Calibri" panose="020F0502020204030204" pitchFamily="34" charset="0"/>
              <a:cs typeface="Times New Roman" panose="02020603050405020304" pitchFamily="18" charset="0"/>
            </a:endParaRPr>
          </a:p>
          <a:p>
            <a:pPr marL="342900" marR="0" lvl="0" indent="-342900">
              <a:spcBef>
                <a:spcPts val="0"/>
              </a:spcBef>
              <a:spcAft>
                <a:spcPts val="600"/>
              </a:spcAft>
              <a:buAutoNum type="arabicPeriod" startAt="7"/>
            </a:pPr>
            <a:r>
              <a:rPr lang="en-US" sz="2000" dirty="0">
                <a:solidFill>
                  <a:srgbClr val="005584"/>
                </a:solidFill>
                <a:effectLst/>
                <a:ea typeface="Calibri" panose="020F0502020204030204" pitchFamily="34" charset="0"/>
                <a:cs typeface="Times New Roman" panose="02020603050405020304" pitchFamily="18" charset="0"/>
              </a:rPr>
              <a:t>St. Vincent de Paul Prayer Person Instructions (an example)</a:t>
            </a:r>
          </a:p>
          <a:p>
            <a:pPr marL="342900" marR="0" lvl="0" indent="-342900">
              <a:spcBef>
                <a:spcPts val="0"/>
              </a:spcBef>
              <a:spcAft>
                <a:spcPts val="600"/>
              </a:spcAft>
              <a:buAutoNum type="arabicPeriod" startAt="7"/>
            </a:pPr>
            <a:r>
              <a:rPr lang="en-US" sz="2000" dirty="0">
                <a:solidFill>
                  <a:srgbClr val="005584"/>
                </a:solidFill>
                <a:effectLst/>
                <a:ea typeface="Calibri" panose="020F0502020204030204" pitchFamily="34" charset="0"/>
                <a:cs typeface="Times New Roman" panose="02020603050405020304" pitchFamily="18" charset="0"/>
              </a:rPr>
              <a:t>Spiritual Advisor – Additional Information document based upon one person’s </a:t>
            </a:r>
            <a:r>
              <a:rPr lang="en-US" sz="2000" dirty="0">
                <a:solidFill>
                  <a:srgbClr val="005584"/>
                </a:solidFill>
                <a:ea typeface="Calibri" panose="020F0502020204030204" pitchFamily="34" charset="0"/>
                <a:cs typeface="Times New Roman" panose="02020603050405020304" pitchFamily="18" charset="0"/>
              </a:rPr>
              <a:t>    </a:t>
            </a:r>
            <a:r>
              <a:rPr lang="en-US" sz="2000" dirty="0">
                <a:solidFill>
                  <a:srgbClr val="005584"/>
                </a:solidFill>
                <a:effectLst/>
                <a:ea typeface="Calibri" panose="020F0502020204030204" pitchFamily="34" charset="0"/>
                <a:cs typeface="Times New Roman" panose="02020603050405020304" pitchFamily="18" charset="0"/>
              </a:rPr>
              <a:t>   experience (an example only</a:t>
            </a:r>
          </a:p>
          <a:p>
            <a:pPr marL="342900" marR="0" lvl="0" indent="-342900">
              <a:spcBef>
                <a:spcPts val="0"/>
              </a:spcBef>
              <a:spcAft>
                <a:spcPts val="600"/>
              </a:spcAft>
              <a:buAutoNum type="arabicPeriod" startAt="10"/>
            </a:pPr>
            <a:r>
              <a:rPr lang="en-US" sz="2000" dirty="0">
                <a:solidFill>
                  <a:srgbClr val="005584"/>
                </a:solidFill>
                <a:effectLst/>
                <a:ea typeface="Calibri" panose="020F0502020204030204" pitchFamily="34" charset="0"/>
                <a:cs typeface="Times New Roman" panose="02020603050405020304" pitchFamily="18" charset="0"/>
              </a:rPr>
              <a:t>Vincentian Retreat Checklist</a:t>
            </a:r>
          </a:p>
          <a:p>
            <a:pPr marL="342900" marR="0" lvl="0" indent="-342900">
              <a:spcBef>
                <a:spcPts val="0"/>
              </a:spcBef>
              <a:spcAft>
                <a:spcPts val="600"/>
              </a:spcAft>
              <a:buAutoNum type="arabicPeriod" startAt="10"/>
            </a:pPr>
            <a:r>
              <a:rPr lang="en-US" sz="2000" dirty="0">
                <a:solidFill>
                  <a:srgbClr val="005584"/>
                </a:solidFill>
                <a:effectLst/>
                <a:ea typeface="Calibri" panose="020F0502020204030204" pitchFamily="34" charset="0"/>
                <a:cs typeface="Times New Roman" panose="02020603050405020304" pitchFamily="18" charset="0"/>
              </a:rPr>
              <a:t>Vincentian Stations of The Cross</a:t>
            </a:r>
          </a:p>
          <a:p>
            <a:pPr lvl="1">
              <a:spcAft>
                <a:spcPts val="600"/>
              </a:spcAft>
            </a:pPr>
            <a:r>
              <a:rPr lang="en-US" sz="2000" u="sng" dirty="0">
                <a:solidFill>
                  <a:srgbClr val="005584"/>
                </a:solidFill>
                <a:ea typeface="Calibri" panose="020F0502020204030204" pitchFamily="34" charset="0"/>
                <a:cs typeface="Times New Roman" panose="02020603050405020304" pitchFamily="18" charset="0"/>
              </a:rPr>
              <a:t>https://members.svdpusa.org/members/Programs-Tools/Tools/Spirituality-Formation/Vincentian-Prayers </a:t>
            </a:r>
            <a:endParaRPr lang="en-US" sz="2000" dirty="0">
              <a:solidFill>
                <a:srgbClr val="005584"/>
              </a:solidFill>
              <a:effectLst/>
              <a:ea typeface="Calibri" panose="020F0502020204030204" pitchFamily="34" charset="0"/>
              <a:cs typeface="Times New Roman" panose="02020603050405020304" pitchFamily="18" charset="0"/>
            </a:endParaRPr>
          </a:p>
          <a:p>
            <a:pPr marL="342900" marR="0" lvl="0" indent="-342900">
              <a:spcBef>
                <a:spcPts val="0"/>
              </a:spcBef>
              <a:spcAft>
                <a:spcPts val="600"/>
              </a:spcAft>
              <a:buAutoNum type="arabicPeriod" startAt="10"/>
            </a:pPr>
            <a:r>
              <a:rPr lang="en-US" sz="2000" dirty="0">
                <a:solidFill>
                  <a:srgbClr val="005584"/>
                </a:solidFill>
                <a:effectLst/>
                <a:ea typeface="Calibri" panose="020F0502020204030204" pitchFamily="34" charset="0"/>
                <a:cs typeface="Times New Roman" panose="02020603050405020304" pitchFamily="18" charset="0"/>
              </a:rPr>
              <a:t>List of St. Vincent de Paul Georgia Contacts for Spirituality Committee and Staff Support; and how to request hard copies of resources.</a:t>
            </a:r>
          </a:p>
          <a:p>
            <a:pPr marL="342900" marR="0" lvl="0" indent="-342900">
              <a:spcBef>
                <a:spcPts val="0"/>
              </a:spcBef>
              <a:spcAft>
                <a:spcPts val="600"/>
              </a:spcAft>
              <a:buAutoNum type="arabicPeriod" startAt="10"/>
            </a:pPr>
            <a:endPar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4472C4"/>
              </a:solidFill>
            </a:endParaRPr>
          </a:p>
        </p:txBody>
      </p:sp>
    </p:spTree>
    <p:extLst>
      <p:ext uri="{BB962C8B-B14F-4D97-AF65-F5344CB8AC3E}">
        <p14:creationId xmlns:p14="http://schemas.microsoft.com/office/powerpoint/2010/main" val="291013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Rectangle 3"/>
          <p:cNvSpPr>
            <a:spLocks noGrp="1" noChangeArrowheads="1"/>
          </p:cNvSpPr>
          <p:nvPr>
            <p:ph idx="1"/>
          </p:nvPr>
        </p:nvSpPr>
        <p:spPr/>
        <p:txBody>
          <a:bodyPr lIns="91440" tIns="45720" rIns="91440" bIns="45720" anchor="t">
            <a:noAutofit/>
          </a:bodyPr>
          <a:lstStyle/>
          <a:p>
            <a:pPr marL="0" indent="0">
              <a:spcBef>
                <a:spcPts val="1742"/>
              </a:spcBef>
              <a:buNone/>
              <a:defRPr/>
            </a:pPr>
            <a:r>
              <a:rPr lang="en-US" dirty="0">
                <a:latin typeface="Calibri"/>
                <a:ea typeface="Tahoma"/>
                <a:cs typeface="Tahoma"/>
              </a:rPr>
              <a:t> ***NOTES***</a:t>
            </a:r>
          </a:p>
          <a:p>
            <a:pPr>
              <a:spcBef>
                <a:spcPts val="1742"/>
              </a:spcBef>
              <a:defRPr/>
            </a:pPr>
            <a:r>
              <a:rPr lang="en-US" dirty="0">
                <a:solidFill>
                  <a:srgbClr val="005584"/>
                </a:solidFill>
                <a:latin typeface="Calibri"/>
                <a:ea typeface="Tahoma"/>
                <a:cs typeface="Tahoma"/>
              </a:rPr>
              <a:t>The new 2021 Spiritual Advisor Handbook can be found at https://members.svdpusa.org/members/Programs-Tools/Programs/Vincentian-Formation. </a:t>
            </a:r>
          </a:p>
          <a:p>
            <a:pPr>
              <a:spcBef>
                <a:spcPts val="1742"/>
              </a:spcBef>
              <a:defRPr/>
            </a:pPr>
            <a:r>
              <a:rPr lang="en-US" dirty="0">
                <a:solidFill>
                  <a:srgbClr val="005584"/>
                </a:solidFill>
                <a:latin typeface="Calibri"/>
                <a:ea typeface="Tahoma"/>
                <a:cs typeface="Tahoma"/>
              </a:rPr>
              <a:t>Please download the 2021 handbook to your hard drive and become familiar with it.  You are likely the only person in your conference who knows what SVdP resources are available to help your conference strive to become more holy.  The 2021 handbook may also be printed, then set up in an index-tabbed binder, for quick and easy reference.</a:t>
            </a:r>
          </a:p>
        </p:txBody>
      </p:sp>
      <p:sp>
        <p:nvSpPr>
          <p:cNvPr id="387074" name="Rectangle 2"/>
          <p:cNvSpPr>
            <a:spLocks noGrp="1" noChangeArrowheads="1"/>
          </p:cNvSpPr>
          <p:nvPr>
            <p:ph type="title"/>
          </p:nvPr>
        </p:nvSpPr>
        <p:spPr>
          <a:xfrm>
            <a:off x="269823" y="218661"/>
            <a:ext cx="11362544" cy="811627"/>
          </a:xfrm>
        </p:spPr>
        <p:txBody>
          <a:bodyPr/>
          <a:lstStyle/>
          <a:p>
            <a:pPr>
              <a:defRPr/>
            </a:pPr>
            <a:r>
              <a:rPr lang="en-US" b="1" dirty="0">
                <a:latin typeface="Tahoma" panose="020B0604030504040204" pitchFamily="34" charset="0"/>
                <a:ea typeface="Tahoma" panose="020B0604030504040204" pitchFamily="34" charset="0"/>
                <a:cs typeface="Tahoma" panose="020B0604030504040204" pitchFamily="34" charset="0"/>
              </a:rPr>
              <a:t>Spiritual Advisor Resources – Georgia SVdP</a:t>
            </a:r>
          </a:p>
        </p:txBody>
      </p:sp>
    </p:spTree>
    <p:extLst>
      <p:ext uri="{BB962C8B-B14F-4D97-AF65-F5344CB8AC3E}">
        <p14:creationId xmlns:p14="http://schemas.microsoft.com/office/powerpoint/2010/main" val="389578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3"/>
          <p:cNvSpPr>
            <a:spLocks noGrp="1" noChangeArrowheads="1"/>
          </p:cNvSpPr>
          <p:nvPr>
            <p:ph idx="1"/>
          </p:nvPr>
        </p:nvSpPr>
        <p:spPr>
          <a:xfrm>
            <a:off x="838200" y="1546225"/>
            <a:ext cx="10515600" cy="4910138"/>
          </a:xfrm>
        </p:spPr>
        <p:txBody>
          <a:bodyPr lIns="91440" tIns="45720" rIns="91440" bIns="45720" anchor="t">
            <a:normAutofit/>
          </a:bodyPr>
          <a:lstStyle/>
          <a:p>
            <a:pPr>
              <a:spcBef>
                <a:spcPts val="1742"/>
              </a:spcBef>
              <a:defRPr/>
            </a:pPr>
            <a:r>
              <a:rPr lang="en-US" dirty="0">
                <a:latin typeface="Calibri"/>
                <a:ea typeface="Tahoma"/>
                <a:cs typeface="Tahoma"/>
              </a:rPr>
              <a:t>The contact list for the spirituality committee is in your Spiritual Advisor Resources that were mailed or emailed to you. </a:t>
            </a:r>
          </a:p>
          <a:p>
            <a:pPr>
              <a:spcBef>
                <a:spcPts val="1742"/>
              </a:spcBef>
              <a:defRPr/>
            </a:pPr>
            <a:r>
              <a:rPr lang="en-US" dirty="0">
                <a:latin typeface="Calibri"/>
                <a:ea typeface="Tahoma"/>
                <a:cs typeface="Tahoma"/>
              </a:rPr>
              <a:t>Share what you learned from this training, with your conference presidents and fellow Vincentians. Pray, meditate, and reflect on the areas that need improvement. Then meet with your conference president to discuss your training and ideas.</a:t>
            </a:r>
          </a:p>
          <a:p>
            <a:pPr>
              <a:spcBef>
                <a:spcPts val="1742"/>
              </a:spcBef>
              <a:defRPr/>
            </a:pPr>
            <a:r>
              <a:rPr lang="en-US" dirty="0">
                <a:latin typeface="Calibri"/>
                <a:ea typeface="Tahoma"/>
                <a:cs typeface="Tahoma"/>
              </a:rPr>
              <a:t>Training survey will be sent to you from SVdP Georgia staff.</a:t>
            </a:r>
          </a:p>
          <a:p>
            <a:pPr>
              <a:spcBef>
                <a:spcPts val="1742"/>
              </a:spcBef>
              <a:defRPr/>
            </a:pPr>
            <a:r>
              <a:rPr lang="en-US" sz="4000" b="1" dirty="0">
                <a:latin typeface="Calibri"/>
                <a:ea typeface="Tahoma"/>
                <a:cs typeface="Tahoma"/>
              </a:rPr>
              <a:t>THANK YOU FOR ATTENDING! </a:t>
            </a:r>
          </a:p>
        </p:txBody>
      </p:sp>
      <p:sp>
        <p:nvSpPr>
          <p:cNvPr id="389122" name="Rectangle 2"/>
          <p:cNvSpPr>
            <a:spLocks noGrp="1" noChangeArrowheads="1"/>
          </p:cNvSpPr>
          <p:nvPr>
            <p:ph type="title"/>
          </p:nvPr>
        </p:nvSpPr>
        <p:spPr/>
        <p:txBody>
          <a:bodyPr/>
          <a:lstStyle/>
          <a:p>
            <a:pPr>
              <a:defRPr/>
            </a:pPr>
            <a:r>
              <a:rPr lang="en-US" b="1" dirty="0">
                <a:latin typeface="Tahoma" panose="020B0604030504040204" pitchFamily="34" charset="0"/>
                <a:ea typeface="Tahoma" panose="020B0604030504040204" pitchFamily="34" charset="0"/>
                <a:cs typeface="Tahoma" panose="020B0604030504040204" pitchFamily="34" charset="0"/>
              </a:rPr>
              <a:t>Closing Information</a:t>
            </a:r>
          </a:p>
        </p:txBody>
      </p:sp>
    </p:spTree>
    <p:extLst>
      <p:ext uri="{BB962C8B-B14F-4D97-AF65-F5344CB8AC3E}">
        <p14:creationId xmlns:p14="http://schemas.microsoft.com/office/powerpoint/2010/main" val="321951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DEF77-435D-4897-B82E-F65C8A8C5371}"/>
              </a:ext>
            </a:extLst>
          </p:cNvPr>
          <p:cNvSpPr>
            <a:spLocks noGrp="1"/>
          </p:cNvSpPr>
          <p:nvPr>
            <p:ph type="body" sz="quarter" idx="13"/>
          </p:nvPr>
        </p:nvSpPr>
        <p:spPr>
          <a:xfrm>
            <a:off x="927100" y="3431241"/>
            <a:ext cx="10337800" cy="2673523"/>
          </a:xfrm>
        </p:spPr>
        <p:txBody>
          <a:bodyPr lIns="91440" tIns="45720" rIns="91440" bIns="45720" anchor="t"/>
          <a:lstStyle/>
          <a:p>
            <a:endParaRPr lang="en-US" dirty="0">
              <a:latin typeface="Arial"/>
              <a:cs typeface="Arial"/>
            </a:endParaRPr>
          </a:p>
          <a:p>
            <a:r>
              <a:rPr lang="en-US" dirty="0">
                <a:latin typeface="Arial"/>
                <a:cs typeface="Arial"/>
              </a:rPr>
              <a:t>Closing Prayer </a:t>
            </a:r>
            <a:endParaRPr lang="en-US" b="0" dirty="0">
              <a:latin typeface="Arial"/>
              <a:cs typeface="Arial"/>
            </a:endParaRPr>
          </a:p>
          <a:p>
            <a:endParaRPr lang="en-US" dirty="0"/>
          </a:p>
        </p:txBody>
      </p:sp>
    </p:spTree>
    <p:extLst>
      <p:ext uri="{BB962C8B-B14F-4D97-AF65-F5344CB8AC3E}">
        <p14:creationId xmlns:p14="http://schemas.microsoft.com/office/powerpoint/2010/main" val="1414212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7" name="Rectangle 3"/>
          <p:cNvSpPr>
            <a:spLocks noGrp="1" noChangeArrowheads="1"/>
          </p:cNvSpPr>
          <p:nvPr>
            <p:ph idx="1"/>
          </p:nvPr>
        </p:nvSpPr>
        <p:spPr/>
        <p:txBody>
          <a:bodyPr lIns="91440" tIns="45720" rIns="91440" bIns="45720" anchor="t">
            <a:normAutofit fontScale="92500" lnSpcReduction="20000"/>
          </a:bodyPr>
          <a:lstStyle/>
          <a:p>
            <a:pPr marL="0" indent="0">
              <a:spcBef>
                <a:spcPts val="600"/>
              </a:spcBef>
              <a:spcAft>
                <a:spcPts val="1800"/>
              </a:spcAft>
              <a:buNone/>
              <a:defRPr/>
            </a:pPr>
            <a:r>
              <a:rPr lang="en-US" dirty="0">
                <a:solidFill>
                  <a:srgbClr val="005584"/>
                </a:solidFill>
                <a:latin typeface="Calibri"/>
                <a:ea typeface="Tahoma"/>
                <a:cs typeface="Tahoma"/>
              </a:rPr>
              <a:t>L:	Father, grant that we who are nourished by the Body and Blood of Christ in the Holy Eucharist may realize the depths of our needs, respond more spontaneously to the suffering of others, and come to love you more deeply by service to our neighbor.</a:t>
            </a:r>
          </a:p>
          <a:p>
            <a:pPr marL="0" indent="0">
              <a:spcBef>
                <a:spcPts val="600"/>
              </a:spcBef>
              <a:spcAft>
                <a:spcPts val="1800"/>
              </a:spcAft>
              <a:buNone/>
              <a:defRPr/>
            </a:pPr>
            <a:r>
              <a:rPr lang="en-US" dirty="0">
                <a:solidFill>
                  <a:srgbClr val="005584"/>
                </a:solidFill>
                <a:latin typeface="Calibri"/>
                <a:ea typeface="Tahoma"/>
                <a:cs typeface="Tahoma"/>
              </a:rPr>
              <a:t>ALL:	Grant us also the wisdom and strength to persevere when disappointed or distressed. May we never claim that the fruitfulness of our apostolate springs from ourselves alone. United in prayer and action, may we become a visible sign of Christ and may we give witness of His boundless Love which reaches out to all and draws them to love one another in Him.</a:t>
            </a:r>
          </a:p>
          <a:p>
            <a:pPr marL="0" indent="0">
              <a:spcBef>
                <a:spcPts val="600"/>
              </a:spcBef>
              <a:spcAft>
                <a:spcPts val="1800"/>
              </a:spcAft>
              <a:buNone/>
              <a:defRPr/>
            </a:pPr>
            <a:r>
              <a:rPr lang="en-US" dirty="0">
                <a:solidFill>
                  <a:srgbClr val="005584"/>
                </a:solidFill>
                <a:latin typeface="Calibri"/>
                <a:ea typeface="Tahoma"/>
                <a:cs typeface="Tahoma"/>
              </a:rPr>
              <a:t>L:	We thank you, Lord, for the many blessings which we receive from those whom we visit. Help us to love and respect them, to understand their deeper needs, and to share their burdens and joys as true friends in Christ. </a:t>
            </a:r>
          </a:p>
        </p:txBody>
      </p:sp>
      <p:sp>
        <p:nvSpPr>
          <p:cNvPr id="390146" name="Rectangle 2"/>
          <p:cNvSpPr>
            <a:spLocks noGrp="1" noChangeArrowheads="1"/>
          </p:cNvSpPr>
          <p:nvPr>
            <p:ph type="title"/>
          </p:nvPr>
        </p:nvSpPr>
        <p:spPr/>
        <p:txBody>
          <a:bodyPr>
            <a:normAutofit/>
          </a:bodyPr>
          <a:lstStyle/>
          <a:p>
            <a:pPr>
              <a:defRPr/>
            </a:pPr>
            <a:r>
              <a:rPr lang="en-US" dirty="0">
                <a:latin typeface="Tahoma" panose="020B0604030504040204" pitchFamily="34" charset="0"/>
                <a:ea typeface="Tahoma" panose="020B0604030504040204" pitchFamily="34" charset="0"/>
                <a:cs typeface="Tahoma" panose="020B0604030504040204" pitchFamily="34" charset="0"/>
              </a:rPr>
              <a:t>Closing Prayer</a:t>
            </a:r>
          </a:p>
        </p:txBody>
      </p:sp>
    </p:spTree>
    <p:extLst>
      <p:ext uri="{BB962C8B-B14F-4D97-AF65-F5344CB8AC3E}">
        <p14:creationId xmlns:p14="http://schemas.microsoft.com/office/powerpoint/2010/main" val="40116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26" y="311261"/>
            <a:ext cx="10515600" cy="811627"/>
          </a:xfrm>
        </p:spPr>
        <p:txBody>
          <a:bodyPr/>
          <a:lstStyle/>
          <a:p>
            <a:r>
              <a:rPr lang="en-US" dirty="0"/>
              <a:t>Mission Statement</a:t>
            </a:r>
          </a:p>
        </p:txBody>
      </p:sp>
      <p:sp>
        <p:nvSpPr>
          <p:cNvPr id="3" name="Content Placeholder 2"/>
          <p:cNvSpPr>
            <a:spLocks noGrp="1"/>
          </p:cNvSpPr>
          <p:nvPr>
            <p:ph idx="1"/>
          </p:nvPr>
        </p:nvSpPr>
        <p:spPr>
          <a:xfrm>
            <a:off x="1014609" y="1540701"/>
            <a:ext cx="10133556" cy="4707699"/>
          </a:xfrm>
        </p:spPr>
        <p:txBody>
          <a:bodyPr>
            <a:normAutofit fontScale="77500" lnSpcReduction="20000"/>
          </a:bodyPr>
          <a:lstStyle/>
          <a:p>
            <a:pPr marL="0" indent="0" defTabSz="884798">
              <a:lnSpc>
                <a:spcPct val="160000"/>
              </a:lnSpc>
              <a:buNone/>
              <a:defRPr/>
            </a:pPr>
            <a:r>
              <a:rPr lang="en-US" sz="4000" b="1" dirty="0">
                <a:latin typeface="+mn-lt"/>
              </a:rPr>
              <a:t>As a reflection of the whole family of God, members, who are known as </a:t>
            </a:r>
            <a:r>
              <a:rPr lang="en-US" sz="4000" b="1" dirty="0">
                <a:solidFill>
                  <a:srgbClr val="005584"/>
                </a:solidFill>
                <a:latin typeface="+mn-lt"/>
              </a:rPr>
              <a:t>VINCENTIANS</a:t>
            </a:r>
            <a:r>
              <a:rPr lang="en-US" sz="4000" b="1" dirty="0">
                <a:latin typeface="+mn-lt"/>
              </a:rPr>
              <a:t>, are drawn from </a:t>
            </a:r>
            <a:r>
              <a:rPr lang="en-US" sz="4000" b="1" dirty="0">
                <a:solidFill>
                  <a:srgbClr val="005584"/>
                </a:solidFill>
                <a:latin typeface="+mn-lt"/>
              </a:rPr>
              <a:t>every ethnic and cultural background, age group </a:t>
            </a:r>
            <a:r>
              <a:rPr lang="en-US" sz="4000" b="1" dirty="0">
                <a:latin typeface="+mn-lt"/>
              </a:rPr>
              <a:t>and</a:t>
            </a:r>
            <a:r>
              <a:rPr lang="en-US" sz="4000" b="1" dirty="0">
                <a:solidFill>
                  <a:srgbClr val="005584"/>
                </a:solidFill>
                <a:latin typeface="+mn-lt"/>
              </a:rPr>
              <a:t> economic level</a:t>
            </a:r>
            <a:r>
              <a:rPr lang="en-US" sz="4000" b="1" dirty="0">
                <a:latin typeface="+mn-lt"/>
              </a:rPr>
              <a:t>. Vincentians are </a:t>
            </a:r>
            <a:r>
              <a:rPr lang="en-US" sz="4000" b="1" dirty="0">
                <a:solidFill>
                  <a:srgbClr val="005584"/>
                </a:solidFill>
                <a:latin typeface="+mn-lt"/>
              </a:rPr>
              <a:t>united in an international Society of charity</a:t>
            </a:r>
            <a:r>
              <a:rPr lang="en-US" sz="4000" b="1" dirty="0">
                <a:latin typeface="+mn-lt"/>
              </a:rPr>
              <a:t> by their spirit of poverty, humility and sharing, which is </a:t>
            </a:r>
            <a:r>
              <a:rPr lang="en-US" sz="4000" b="1" dirty="0">
                <a:solidFill>
                  <a:srgbClr val="005584"/>
                </a:solidFill>
                <a:latin typeface="+mn-lt"/>
              </a:rPr>
              <a:t>nourished by prayer and reflection</a:t>
            </a:r>
            <a:r>
              <a:rPr lang="en-US" sz="4000" b="1" dirty="0">
                <a:latin typeface="+mn-lt"/>
              </a:rPr>
              <a:t>, mutually supportive gatherings and adherence to a basic Rule.</a:t>
            </a:r>
          </a:p>
        </p:txBody>
      </p:sp>
    </p:spTree>
    <p:extLst>
      <p:ext uri="{BB962C8B-B14F-4D97-AF65-F5344CB8AC3E}">
        <p14:creationId xmlns:p14="http://schemas.microsoft.com/office/powerpoint/2010/main" val="969546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A600-79BD-615C-DAFA-AD51D555B18E}"/>
              </a:ext>
            </a:extLst>
          </p:cNvPr>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Closing Prayer – continued</a:t>
            </a:r>
          </a:p>
        </p:txBody>
      </p:sp>
      <p:sp>
        <p:nvSpPr>
          <p:cNvPr id="3" name="Content Placeholder 2">
            <a:extLst>
              <a:ext uri="{FF2B5EF4-FFF2-40B4-BE49-F238E27FC236}">
                <a16:creationId xmlns:a16="http://schemas.microsoft.com/office/drawing/2014/main" id="{7E185CD0-89F6-3C8E-7FB9-7F5A003DEF9D}"/>
              </a:ext>
            </a:extLst>
          </p:cNvPr>
          <p:cNvSpPr>
            <a:spLocks noGrp="1"/>
          </p:cNvSpPr>
          <p:nvPr>
            <p:ph idx="4294967295"/>
          </p:nvPr>
        </p:nvSpPr>
        <p:spPr>
          <a:xfrm>
            <a:off x="838200" y="1328824"/>
            <a:ext cx="10515600" cy="4200351"/>
          </a:xfrm>
          <a:prstGeom prst="rect">
            <a:avLst/>
          </a:prstGeom>
        </p:spPr>
        <p:txBody>
          <a:bodyPr lIns="91440" tIns="45720" rIns="91440" bIns="45720" anchor="t">
            <a:noAutofit/>
          </a:bodyPr>
          <a:lstStyle/>
          <a:p>
            <a:pPr marL="0" indent="0">
              <a:buNone/>
            </a:pPr>
            <a:endParaRPr lang="en-US" sz="2600" dirty="0">
              <a:solidFill>
                <a:srgbClr val="005584"/>
              </a:solidFill>
              <a:latin typeface="Calibri"/>
              <a:ea typeface="Tahoma"/>
              <a:cs typeface="Tahoma"/>
            </a:endParaRPr>
          </a:p>
          <a:p>
            <a:pPr marL="0" indent="0">
              <a:spcBef>
                <a:spcPts val="600"/>
              </a:spcBef>
              <a:spcAft>
                <a:spcPts val="1800"/>
              </a:spcAft>
              <a:buNone/>
            </a:pPr>
            <a:r>
              <a:rPr lang="en-US" sz="2600" dirty="0">
                <a:solidFill>
                  <a:srgbClr val="005584"/>
                </a:solidFill>
                <a:latin typeface="Calibri"/>
                <a:ea typeface="Tahoma"/>
                <a:cs typeface="Tahoma"/>
              </a:rPr>
              <a:t>ALL:	Lord, it is through your inspiration that so many people are generous in providing us with the resources to serve those in need. Bless and protect our benefactors who sacrifice and share so that our hands will be filled with gifts.</a:t>
            </a:r>
          </a:p>
          <a:p>
            <a:pPr marL="0" indent="0">
              <a:spcBef>
                <a:spcPts val="600"/>
              </a:spcBef>
              <a:spcAft>
                <a:spcPts val="1800"/>
              </a:spcAft>
              <a:buNone/>
            </a:pPr>
            <a:r>
              <a:rPr lang="en-US" sz="2600" dirty="0">
                <a:solidFill>
                  <a:srgbClr val="005584"/>
                </a:solidFill>
                <a:latin typeface="Calibri"/>
                <a:ea typeface="Tahoma"/>
                <a:cs typeface="Tahoma"/>
              </a:rPr>
              <a:t>L: 	That the cause for the Canonization of Frederic Ozanam, who excelled in the virtue of Christian love, be advanced.</a:t>
            </a:r>
          </a:p>
          <a:p>
            <a:pPr marL="0" indent="0">
              <a:spcBef>
                <a:spcPts val="600"/>
              </a:spcBef>
              <a:spcAft>
                <a:spcPts val="1800"/>
              </a:spcAft>
              <a:buNone/>
            </a:pPr>
            <a:r>
              <a:rPr lang="en-US" sz="2600" dirty="0">
                <a:solidFill>
                  <a:srgbClr val="005584"/>
                </a:solidFill>
                <a:latin typeface="Calibri"/>
                <a:ea typeface="Tahoma"/>
                <a:cs typeface="Tahoma"/>
              </a:rPr>
              <a:t>ALL: 	Lord, hear us. </a:t>
            </a:r>
          </a:p>
          <a:p>
            <a:pPr marL="0" indent="0">
              <a:spcBef>
                <a:spcPts val="600"/>
              </a:spcBef>
              <a:spcAft>
                <a:spcPts val="1800"/>
              </a:spcAft>
              <a:buNone/>
            </a:pPr>
            <a:r>
              <a:rPr lang="en-US" sz="2600" dirty="0">
                <a:solidFill>
                  <a:srgbClr val="005584"/>
                </a:solidFill>
                <a:latin typeface="Calibri"/>
                <a:ea typeface="Tahoma"/>
                <a:cs typeface="Tahoma"/>
              </a:rPr>
              <a:t>L: 	In the Name of the Father…</a:t>
            </a:r>
          </a:p>
          <a:p>
            <a:pPr marL="0" indent="0">
              <a:spcBef>
                <a:spcPts val="600"/>
              </a:spcBef>
              <a:spcAft>
                <a:spcPts val="1800"/>
              </a:spcAft>
              <a:buNone/>
            </a:pPr>
            <a:r>
              <a:rPr lang="en-US" sz="2600" dirty="0">
                <a:solidFill>
                  <a:srgbClr val="005584"/>
                </a:solidFill>
                <a:latin typeface="Calibri"/>
                <a:ea typeface="Tahoma"/>
                <a:cs typeface="Tahoma"/>
              </a:rPr>
              <a:t>ALL:	Amen	</a:t>
            </a:r>
          </a:p>
        </p:txBody>
      </p:sp>
    </p:spTree>
    <p:extLst>
      <p:ext uri="{BB962C8B-B14F-4D97-AF65-F5344CB8AC3E}">
        <p14:creationId xmlns:p14="http://schemas.microsoft.com/office/powerpoint/2010/main" val="97166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26" y="311261"/>
            <a:ext cx="10515600" cy="811627"/>
          </a:xfrm>
        </p:spPr>
        <p:txBody>
          <a:bodyPr/>
          <a:lstStyle/>
          <a:p>
            <a:r>
              <a:rPr lang="en-US" dirty="0"/>
              <a:t>Mission Statement</a:t>
            </a:r>
          </a:p>
        </p:txBody>
      </p:sp>
      <p:sp>
        <p:nvSpPr>
          <p:cNvPr id="3" name="Content Placeholder 2"/>
          <p:cNvSpPr>
            <a:spLocks noGrp="1"/>
          </p:cNvSpPr>
          <p:nvPr>
            <p:ph idx="1"/>
          </p:nvPr>
        </p:nvSpPr>
        <p:spPr>
          <a:xfrm>
            <a:off x="1014609" y="899411"/>
            <a:ext cx="10133556" cy="5337266"/>
          </a:xfrm>
        </p:spPr>
        <p:txBody>
          <a:bodyPr lIns="91440" tIns="45720" rIns="91440" bIns="45720" anchor="t">
            <a:normAutofit lnSpcReduction="10000"/>
          </a:bodyPr>
          <a:lstStyle/>
          <a:p>
            <a:pPr marL="0" indent="0" defTabSz="884798">
              <a:lnSpc>
                <a:spcPct val="160000"/>
              </a:lnSpc>
              <a:buNone/>
              <a:defRPr/>
            </a:pPr>
            <a:endParaRPr lang="en-US" sz="4300" b="1" dirty="0">
              <a:solidFill>
                <a:srgbClr val="005584"/>
              </a:solidFill>
              <a:latin typeface="+mn-lt"/>
            </a:endParaRPr>
          </a:p>
          <a:p>
            <a:pPr marL="0" indent="0" defTabSz="884798">
              <a:lnSpc>
                <a:spcPct val="160000"/>
              </a:lnSpc>
              <a:buNone/>
              <a:defRPr/>
            </a:pPr>
            <a:r>
              <a:rPr lang="en-US" sz="4300" b="1" dirty="0">
                <a:solidFill>
                  <a:srgbClr val="005584"/>
                </a:solidFill>
                <a:latin typeface="+mn-lt"/>
              </a:rPr>
              <a:t>Respecting the </a:t>
            </a:r>
            <a:r>
              <a:rPr lang="en-US" sz="4300" b="1" dirty="0">
                <a:latin typeface="+mn-lt"/>
              </a:rPr>
              <a:t>DIGNITY</a:t>
            </a:r>
            <a:r>
              <a:rPr lang="en-US" sz="4300" b="1" dirty="0">
                <a:solidFill>
                  <a:srgbClr val="005584"/>
                </a:solidFill>
                <a:latin typeface="+mn-lt"/>
              </a:rPr>
              <a:t> of each person, St. Vincent de Paul Georgia brings </a:t>
            </a:r>
            <a:r>
              <a:rPr lang="en-US" sz="4300" b="1" dirty="0">
                <a:latin typeface="+mn-lt"/>
              </a:rPr>
              <a:t>hope</a:t>
            </a:r>
            <a:r>
              <a:rPr lang="en-US" sz="4300" b="1" dirty="0">
                <a:solidFill>
                  <a:srgbClr val="005584"/>
                </a:solidFill>
                <a:latin typeface="+mn-lt"/>
              </a:rPr>
              <a:t> and </a:t>
            </a:r>
            <a:r>
              <a:rPr lang="en-US" sz="4300" b="1" dirty="0">
                <a:latin typeface="+mn-lt"/>
              </a:rPr>
              <a:t>help</a:t>
            </a:r>
            <a:r>
              <a:rPr lang="en-US" sz="4300" b="1" dirty="0">
                <a:solidFill>
                  <a:srgbClr val="005584"/>
                </a:solidFill>
                <a:latin typeface="+mn-lt"/>
              </a:rPr>
              <a:t> to those in need so they may find </a:t>
            </a:r>
            <a:r>
              <a:rPr lang="en-US" sz="4300" b="1" dirty="0">
                <a:latin typeface="+mn-lt"/>
              </a:rPr>
              <a:t>stability</a:t>
            </a:r>
            <a:r>
              <a:rPr lang="en-US" sz="4300" b="1" dirty="0">
                <a:solidFill>
                  <a:srgbClr val="005584"/>
                </a:solidFill>
                <a:latin typeface="+mn-lt"/>
              </a:rPr>
              <a:t> and move toward s</a:t>
            </a:r>
            <a:r>
              <a:rPr lang="en-US" sz="4300" b="1" dirty="0">
                <a:latin typeface="+mn-lt"/>
              </a:rPr>
              <a:t>elf-sufficiency</a:t>
            </a:r>
            <a:r>
              <a:rPr lang="en-US" sz="4300" b="1" dirty="0">
                <a:solidFill>
                  <a:srgbClr val="005584"/>
                </a:solidFill>
                <a:latin typeface="+mn-lt"/>
              </a:rPr>
              <a:t>. </a:t>
            </a:r>
          </a:p>
        </p:txBody>
      </p:sp>
    </p:spTree>
    <p:extLst>
      <p:ext uri="{BB962C8B-B14F-4D97-AF65-F5344CB8AC3E}">
        <p14:creationId xmlns:p14="http://schemas.microsoft.com/office/powerpoint/2010/main" val="41088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2188C9E-BE64-4866-AA35-2E2D43E80856}"/>
              </a:ext>
            </a:extLst>
          </p:cNvPr>
          <p:cNvSpPr>
            <a:spLocks noGrp="1"/>
          </p:cNvSpPr>
          <p:nvPr>
            <p:ph type="title"/>
          </p:nvPr>
        </p:nvSpPr>
        <p:spPr/>
        <p:txBody>
          <a:bodyPr anchor="ctr">
            <a:normAutofit/>
          </a:bodyPr>
          <a:lstStyle/>
          <a:p>
            <a:r>
              <a:rPr lang="en-US" altLang="en-US" dirty="0"/>
              <a:t>Vision</a:t>
            </a:r>
          </a:p>
        </p:txBody>
      </p:sp>
      <p:sp>
        <p:nvSpPr>
          <p:cNvPr id="6" name="Content Placeholder 5">
            <a:extLst>
              <a:ext uri="{FF2B5EF4-FFF2-40B4-BE49-F238E27FC236}">
                <a16:creationId xmlns:a16="http://schemas.microsoft.com/office/drawing/2014/main" id="{F5EB9184-63B9-F9DE-3467-D9E521744816}"/>
              </a:ext>
            </a:extLst>
          </p:cNvPr>
          <p:cNvSpPr>
            <a:spLocks noGrp="1"/>
          </p:cNvSpPr>
          <p:nvPr>
            <p:ph idx="1"/>
          </p:nvPr>
        </p:nvSpPr>
        <p:spPr>
          <a:xfrm>
            <a:off x="838200" y="1825625"/>
            <a:ext cx="10515600" cy="4351338"/>
          </a:xfrm>
        </p:spPr>
        <p:txBody>
          <a:bodyPr/>
          <a:lstStyle/>
          <a:p>
            <a:pPr marL="0" indent="0">
              <a:buNone/>
            </a:pPr>
            <a:r>
              <a:rPr lang="en-US" sz="4000" b="1" dirty="0"/>
              <a:t>The </a:t>
            </a:r>
            <a:r>
              <a:rPr lang="en-US" sz="4000" b="1" dirty="0">
                <a:solidFill>
                  <a:srgbClr val="005584"/>
                </a:solidFill>
              </a:rPr>
              <a:t>vision</a:t>
            </a:r>
            <a:r>
              <a:rPr lang="en-US" sz="4000" b="1" dirty="0"/>
              <a:t> of the Society of St. Vincent de Paul Georgia is to </a:t>
            </a:r>
            <a:r>
              <a:rPr lang="en-US" sz="4000" b="1" dirty="0">
                <a:solidFill>
                  <a:srgbClr val="005584"/>
                </a:solidFill>
              </a:rPr>
              <a:t>change the face of charity</a:t>
            </a:r>
            <a:r>
              <a:rPr lang="en-US" sz="4000" b="1" dirty="0"/>
              <a:t> by offering </a:t>
            </a:r>
            <a:r>
              <a:rPr lang="en-US" sz="4000" b="1" dirty="0">
                <a:solidFill>
                  <a:srgbClr val="005584"/>
                </a:solidFill>
              </a:rPr>
              <a:t>hope</a:t>
            </a:r>
            <a:r>
              <a:rPr lang="en-US" sz="4000" b="1" dirty="0"/>
              <a:t> and </a:t>
            </a:r>
            <a:r>
              <a:rPr lang="en-US" sz="4000" b="1" dirty="0">
                <a:solidFill>
                  <a:srgbClr val="005584"/>
                </a:solidFill>
              </a:rPr>
              <a:t>help</a:t>
            </a:r>
            <a:r>
              <a:rPr lang="en-US" sz="4000" b="1" dirty="0"/>
              <a:t> to those we serve through the </a:t>
            </a:r>
            <a:r>
              <a:rPr lang="en-US" sz="4000" b="1" dirty="0">
                <a:solidFill>
                  <a:srgbClr val="005584"/>
                </a:solidFill>
              </a:rPr>
              <a:t>guidance</a:t>
            </a:r>
            <a:r>
              <a:rPr lang="en-US" sz="4000" b="1" dirty="0"/>
              <a:t> of the </a:t>
            </a:r>
            <a:r>
              <a:rPr lang="en-US" sz="4000" b="1" dirty="0">
                <a:solidFill>
                  <a:srgbClr val="005584"/>
                </a:solidFill>
              </a:rPr>
              <a:t>Holy Spirit</a:t>
            </a:r>
            <a:r>
              <a:rPr lang="en-US" sz="4000" b="1" dirty="0"/>
              <a:t>. </a:t>
            </a:r>
          </a:p>
          <a:p>
            <a:pPr marL="0" indent="0">
              <a:buNone/>
            </a:pPr>
            <a:endParaRPr lang="en-US" dirty="0"/>
          </a:p>
        </p:txBody>
      </p:sp>
    </p:spTree>
    <p:extLst>
      <p:ext uri="{BB962C8B-B14F-4D97-AF65-F5344CB8AC3E}">
        <p14:creationId xmlns:p14="http://schemas.microsoft.com/office/powerpoint/2010/main" val="351398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26" y="311261"/>
            <a:ext cx="10515600" cy="811627"/>
          </a:xfrm>
        </p:spPr>
        <p:txBody>
          <a:bodyPr/>
          <a:lstStyle/>
          <a:p>
            <a:r>
              <a:rPr lang="en-US" dirty="0"/>
              <a:t>What’s in This Training?</a:t>
            </a:r>
          </a:p>
        </p:txBody>
      </p:sp>
      <p:sp>
        <p:nvSpPr>
          <p:cNvPr id="3" name="Content Placeholder 2"/>
          <p:cNvSpPr>
            <a:spLocks noGrp="1"/>
          </p:cNvSpPr>
          <p:nvPr>
            <p:ph idx="1"/>
          </p:nvPr>
        </p:nvSpPr>
        <p:spPr>
          <a:xfrm>
            <a:off x="870720" y="2008682"/>
            <a:ext cx="11001276" cy="4799677"/>
          </a:xfrm>
        </p:spPr>
        <p:txBody>
          <a:bodyPr lIns="91440" tIns="45720" rIns="91440" bIns="45720" anchor="t">
            <a:normAutofit/>
          </a:bodyPr>
          <a:lstStyle/>
          <a:p>
            <a:pPr>
              <a:buFont typeface="Wingdings" panose="05000000000000000000" pitchFamily="2" charset="2"/>
              <a:buChar char="Ø"/>
            </a:pPr>
            <a:r>
              <a:rPr lang="en-US" b="1" dirty="0">
                <a:latin typeface="+mn-lt"/>
                <a:cs typeface="Calibri"/>
              </a:rPr>
              <a:t>Highlights of the 2021 Spiritual Advisor Handbook </a:t>
            </a:r>
          </a:p>
          <a:p>
            <a:pPr marL="0" indent="0">
              <a:buNone/>
            </a:pPr>
            <a:r>
              <a:rPr lang="en-US" sz="2000" b="1" dirty="0">
                <a:solidFill>
                  <a:srgbClr val="005584"/>
                </a:solidFill>
                <a:latin typeface="+mn-lt"/>
                <a:cs typeface="Calibri"/>
              </a:rPr>
              <a:t>(download to your computer from SVdP national website and read, then attend virtual national spiritual advisor training)</a:t>
            </a:r>
          </a:p>
          <a:p>
            <a:pPr>
              <a:buFont typeface="Wingdings" panose="05000000000000000000" pitchFamily="2" charset="2"/>
              <a:buChar char="Ø"/>
            </a:pPr>
            <a:r>
              <a:rPr lang="en-US" b="1" dirty="0">
                <a:latin typeface="+mn-lt"/>
                <a:cs typeface="Calibri"/>
              </a:rPr>
              <a:t>Breakout Sessions with Fellow Vincentians</a:t>
            </a:r>
          </a:p>
          <a:p>
            <a:pPr>
              <a:buFont typeface="Wingdings" panose="05000000000000000000" pitchFamily="2" charset="2"/>
              <a:buChar char="Ø"/>
            </a:pPr>
            <a:r>
              <a:rPr lang="en-US" b="1" dirty="0">
                <a:latin typeface="+mn-lt"/>
                <a:cs typeface="Calibri"/>
              </a:rPr>
              <a:t>Spiritual Advisor Resources</a:t>
            </a:r>
          </a:p>
          <a:p>
            <a:pPr lvl="1">
              <a:buFont typeface="Wingdings" panose="05000000000000000000" pitchFamily="2" charset="2"/>
              <a:buChar char="Ø"/>
            </a:pPr>
            <a:r>
              <a:rPr lang="en-US" b="1" dirty="0">
                <a:solidFill>
                  <a:srgbClr val="005584"/>
                </a:solidFill>
                <a:latin typeface="+mn-lt"/>
                <a:cs typeface="Calibri"/>
              </a:rPr>
              <a:t>SVdP Georgia Spiritual Advisor Resources</a:t>
            </a:r>
          </a:p>
          <a:p>
            <a:pPr marL="457200" lvl="1" indent="0">
              <a:buNone/>
            </a:pPr>
            <a:r>
              <a:rPr lang="en-US" sz="1400" b="1" dirty="0">
                <a:solidFill>
                  <a:srgbClr val="005584"/>
                </a:solidFill>
                <a:latin typeface="+mn-lt"/>
                <a:cs typeface="Calibri"/>
              </a:rPr>
              <a:t>(contents should have been be emailed or mailed to you)</a:t>
            </a:r>
          </a:p>
          <a:p>
            <a:pPr lvl="1">
              <a:buFont typeface="Wingdings" panose="05000000000000000000" pitchFamily="2" charset="2"/>
              <a:buChar char="Ø"/>
            </a:pPr>
            <a:r>
              <a:rPr lang="en-US" b="1" dirty="0">
                <a:solidFill>
                  <a:srgbClr val="005584"/>
                </a:solidFill>
                <a:latin typeface="+mn-lt"/>
                <a:cs typeface="Calibri"/>
              </a:rPr>
              <a:t>References to SVdP National Website, </a:t>
            </a:r>
            <a:r>
              <a:rPr lang="en-US" b="1" u="sng" dirty="0">
                <a:solidFill>
                  <a:srgbClr val="005584"/>
                </a:solidFill>
                <a:latin typeface="+mn-lt"/>
                <a:cs typeface="Calibri"/>
              </a:rPr>
              <a:t>www.svdpusa.org </a:t>
            </a:r>
          </a:p>
          <a:p>
            <a:pPr marL="457200" lvl="1" indent="0">
              <a:buNone/>
            </a:pPr>
            <a:r>
              <a:rPr lang="en-US" sz="1800" b="1" dirty="0">
                <a:solidFill>
                  <a:srgbClr val="005584"/>
                </a:solidFill>
                <a:latin typeface="+mn-lt"/>
                <a:cs typeface="Calibri"/>
              </a:rPr>
              <a:t>(download resources, or order items for sale from this website)</a:t>
            </a:r>
            <a:endParaRPr lang="en-US" b="1" dirty="0">
              <a:solidFill>
                <a:srgbClr val="005584"/>
              </a:solidFill>
              <a:latin typeface="+mn-lt"/>
              <a:cs typeface="Calibri"/>
            </a:endParaRPr>
          </a:p>
        </p:txBody>
      </p:sp>
    </p:spTree>
    <p:extLst>
      <p:ext uri="{BB962C8B-B14F-4D97-AF65-F5344CB8AC3E}">
        <p14:creationId xmlns:p14="http://schemas.microsoft.com/office/powerpoint/2010/main" val="267521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0AA8A1-0392-AB3D-075F-EF6AC1BACA02}"/>
              </a:ext>
            </a:extLst>
          </p:cNvPr>
          <p:cNvSpPr>
            <a:spLocks noGrp="1"/>
          </p:cNvSpPr>
          <p:nvPr>
            <p:ph type="title"/>
          </p:nvPr>
        </p:nvSpPr>
        <p:spPr>
          <a:xfrm>
            <a:off x="644577" y="218661"/>
            <a:ext cx="11324133" cy="811627"/>
          </a:xfrm>
        </p:spPr>
        <p:txBody>
          <a:bodyPr lIns="91440" tIns="45720" rIns="91440" bIns="45720" anchor="t"/>
          <a:lstStyle/>
          <a:p>
            <a:r>
              <a:rPr lang="en-US" sz="3200" dirty="0">
                <a:latin typeface="Arial"/>
                <a:cs typeface="Arial"/>
              </a:rPr>
              <a:t>2021 Spiritual Advisor Handbook Table of Contents </a:t>
            </a:r>
            <a:r>
              <a:rPr lang="en-US" sz="2000" dirty="0">
                <a:latin typeface="Arial"/>
                <a:cs typeface="Arial"/>
              </a:rPr>
              <a:t>(abbreviated)</a:t>
            </a:r>
            <a:endParaRPr lang="en-US" sz="3200" dirty="0">
              <a:latin typeface="Arial"/>
              <a:cs typeface="Arial"/>
            </a:endParaRPr>
          </a:p>
        </p:txBody>
      </p:sp>
      <p:sp>
        <p:nvSpPr>
          <p:cNvPr id="11" name="Text Placeholder 10">
            <a:extLst>
              <a:ext uri="{FF2B5EF4-FFF2-40B4-BE49-F238E27FC236}">
                <a16:creationId xmlns:a16="http://schemas.microsoft.com/office/drawing/2014/main" id="{668ABC48-E7F8-4963-49E2-A1A8BCB7DB3E}"/>
              </a:ext>
            </a:extLst>
          </p:cNvPr>
          <p:cNvSpPr>
            <a:spLocks noGrp="1"/>
          </p:cNvSpPr>
          <p:nvPr>
            <p:ph type="body" idx="1"/>
          </p:nvPr>
        </p:nvSpPr>
        <p:spPr>
          <a:xfrm>
            <a:off x="839788" y="1364105"/>
            <a:ext cx="10162992" cy="5275234"/>
          </a:xfrm>
        </p:spPr>
        <p:txBody>
          <a:bodyPr/>
          <a:lstStyle/>
          <a:p>
            <a:r>
              <a:rPr lang="en-US" sz="2000" dirty="0"/>
              <a:t>The Spiritual Advisor in the Society</a:t>
            </a:r>
          </a:p>
          <a:p>
            <a:r>
              <a:rPr lang="en-US" sz="2000" dirty="0"/>
              <a:t>Our heritage</a:t>
            </a:r>
          </a:p>
          <a:p>
            <a:r>
              <a:rPr lang="en-US" sz="2000" dirty="0"/>
              <a:t>Founders</a:t>
            </a:r>
          </a:p>
          <a:p>
            <a:r>
              <a:rPr lang="en-US" sz="2000" dirty="0"/>
              <a:t>Vincentian Spirituality</a:t>
            </a:r>
          </a:p>
          <a:p>
            <a:r>
              <a:rPr lang="en-US" sz="2000" dirty="0"/>
              <a:t>Role and Responsibilities of the Spiritual Advisor</a:t>
            </a:r>
          </a:p>
          <a:p>
            <a:r>
              <a:rPr lang="en-US" sz="2000" dirty="0"/>
              <a:t>The Spiritual Advisor at Conference Level and Council Level</a:t>
            </a:r>
          </a:p>
          <a:p>
            <a:r>
              <a:rPr lang="en-US" sz="2000" dirty="0"/>
              <a:t>Vincentian Reflections</a:t>
            </a:r>
          </a:p>
          <a:p>
            <a:r>
              <a:rPr lang="en-US" sz="2000" dirty="0"/>
              <a:t>Serving in Hope Series</a:t>
            </a:r>
          </a:p>
          <a:p>
            <a:r>
              <a:rPr lang="en-US" sz="2000" dirty="0"/>
              <a:t>Apostolic Reflection</a:t>
            </a:r>
          </a:p>
          <a:p>
            <a:r>
              <a:rPr lang="en-US" sz="2000" dirty="0"/>
              <a:t>Discernment</a:t>
            </a:r>
          </a:p>
          <a:p>
            <a:r>
              <a:rPr lang="en-US" sz="2000" dirty="0"/>
              <a:t>Spiritual Advisor Resources </a:t>
            </a:r>
          </a:p>
          <a:p>
            <a:r>
              <a:rPr lang="en-US" sz="2000" dirty="0"/>
              <a:t>Vincentian Prayers </a:t>
            </a:r>
          </a:p>
          <a:p>
            <a:r>
              <a:rPr lang="en-US" sz="2000" dirty="0"/>
              <a:t>Spiritual Advisor Commissioning </a:t>
            </a:r>
          </a:p>
        </p:txBody>
      </p:sp>
    </p:spTree>
    <p:extLst>
      <p:ext uri="{BB962C8B-B14F-4D97-AF65-F5344CB8AC3E}">
        <p14:creationId xmlns:p14="http://schemas.microsoft.com/office/powerpoint/2010/main" val="296261115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O 2016 v01">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i="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a:solidFill>
              <a:schemeClr val="tx1"/>
            </a:solidFill>
          </a:defRPr>
        </a:defPPr>
      </a:lstStyle>
    </a:txDef>
  </a:objectDefaults>
  <a:extraClrSchemeLst/>
  <a:extLst>
    <a:ext uri="{05A4C25C-085E-4340-85A3-A5531E510DB2}">
      <thm15:themeFamily xmlns:thm15="http://schemas.microsoft.com/office/thememl/2012/main" name="Part 1 Intro v29.pptx" id="{3334878A-56EB-49EA-B561-013E66576004}" vid="{BC6C528B-CDC8-4C56-9188-559AC5A158FF}"/>
    </a:ext>
  </a:extLst>
</a:theme>
</file>

<file path=ppt/theme/theme3.xml><?xml version="1.0" encoding="utf-8"?>
<a:theme xmlns:a="http://schemas.openxmlformats.org/drawingml/2006/main" name="1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7381</Words>
  <Application>Microsoft Office PowerPoint</Application>
  <PresentationFormat>Widescreen</PresentationFormat>
  <Paragraphs>494</Paragraphs>
  <Slides>50</Slides>
  <Notes>50</Notes>
  <HiddenSlides>8</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50</vt:i4>
      </vt:variant>
    </vt:vector>
  </HeadingPairs>
  <TitlesOfParts>
    <vt:vector size="67" baseType="lpstr">
      <vt:lpstr>Arial</vt:lpstr>
      <vt:lpstr>Calibri</vt:lpstr>
      <vt:lpstr>Century Gothic</vt:lpstr>
      <vt:lpstr>Comic Sans MS</vt:lpstr>
      <vt:lpstr>Courier New</vt:lpstr>
      <vt:lpstr>Georgia</vt:lpstr>
      <vt:lpstr>Gill Sans MT</vt:lpstr>
      <vt:lpstr>Tahoma</vt:lpstr>
      <vt:lpstr>Times New Roman</vt:lpstr>
      <vt:lpstr>Trebuchet MS</vt:lpstr>
      <vt:lpstr>Verdana</vt:lpstr>
      <vt:lpstr>Wingdings</vt:lpstr>
      <vt:lpstr>Wingdings 3</vt:lpstr>
      <vt:lpstr>Office Theme</vt:lpstr>
      <vt:lpstr>OO 2016 v01</vt:lpstr>
      <vt:lpstr>1_Facet</vt:lpstr>
      <vt:lpstr>2_Office Theme</vt:lpstr>
      <vt:lpstr>PowerPoint Presentation</vt:lpstr>
      <vt:lpstr>Please Note…</vt:lpstr>
      <vt:lpstr>Opening Prayer</vt:lpstr>
      <vt:lpstr>Opening Prayer</vt:lpstr>
      <vt:lpstr>Mission Statement</vt:lpstr>
      <vt:lpstr>Mission Statement</vt:lpstr>
      <vt:lpstr>Vision</vt:lpstr>
      <vt:lpstr>What’s in This Training?</vt:lpstr>
      <vt:lpstr>2021 Spiritual Advisor Handbook Table of Contents (abbreviated)</vt:lpstr>
      <vt:lpstr>SVdP National Training – Spiritual Advisor</vt:lpstr>
      <vt:lpstr>PowerPoint Presentation</vt:lpstr>
      <vt:lpstr>The most important truth of Vincentian spirituality is that Jesus is present in the poor.                             Why do we say that? Answer: We are all divine creations of God. </vt:lpstr>
      <vt:lpstr>Spiritual Advisors are Committed to…</vt:lpstr>
      <vt:lpstr>What is the Role of the Spiritual Advisor?</vt:lpstr>
      <vt:lpstr>What Are Our Responsibilities?</vt:lpstr>
      <vt:lpstr>Assist Vincentians with Development  of Spiritual Life</vt:lpstr>
      <vt:lpstr>Assist Vincentians to reach deeper faith awareness of their ---</vt:lpstr>
      <vt:lpstr>What else helps our fellow Vincentians grow in their Vincentian spirituality?</vt:lpstr>
      <vt:lpstr>Meetings and Other Vincentian Interactions</vt:lpstr>
      <vt:lpstr>Desired Vincentian Spirituality Outcomes  of the Conference</vt:lpstr>
      <vt:lpstr>What are the ideal characteristics  of Spiritual Advisors?</vt:lpstr>
      <vt:lpstr>Models for Spiritual Advisors</vt:lpstr>
      <vt:lpstr>What are some of the obstacles to finding a Spiritual Advisor?</vt:lpstr>
      <vt:lpstr>Questions for Reflection – 10 mins.</vt:lpstr>
      <vt:lpstr>Appointment of Conference Spiritual Advisor</vt:lpstr>
      <vt:lpstr> Providing Support to Spiritual Advisors</vt:lpstr>
      <vt:lpstr> Providing Support to Spiritual Advisors</vt:lpstr>
      <vt:lpstr>RESOURCES</vt:lpstr>
      <vt:lpstr>How to Lead Vincentian Reflections (15-30 minutes)</vt:lpstr>
      <vt:lpstr>EXAMPLE-SPIRITUAL REFLECTION (HANDOUT FOR TRAINING) </vt:lpstr>
      <vt:lpstr>A Word about Stillness</vt:lpstr>
      <vt:lpstr>Serving in Hope – What is this?</vt:lpstr>
      <vt:lpstr>Serving in Hope Modules</vt:lpstr>
      <vt:lpstr>Reflection &amp; Sharing – 10 minutes</vt:lpstr>
      <vt:lpstr>Rule &amp; Manual</vt:lpstr>
      <vt:lpstr>The Rule </vt:lpstr>
      <vt:lpstr>Vincentian Feast Days</vt:lpstr>
      <vt:lpstr>PowerPoint Presentation</vt:lpstr>
      <vt:lpstr>Commissioning and Liturgies (Rituals)</vt:lpstr>
      <vt:lpstr>Discussion – 10 mins</vt:lpstr>
      <vt:lpstr>As a reminder…</vt:lpstr>
      <vt:lpstr>Virtual National Spiritual Advisor Training</vt:lpstr>
      <vt:lpstr>PowerPoint Presentation</vt:lpstr>
      <vt:lpstr>PowerPoint Presentation</vt:lpstr>
      <vt:lpstr>Spiritual Advisor Resources – Georgia SVdP</vt:lpstr>
      <vt:lpstr>Spiritual Advisor Resources – Georgia SVdP</vt:lpstr>
      <vt:lpstr>Closing Information</vt:lpstr>
      <vt:lpstr>PowerPoint Presentation</vt:lpstr>
      <vt:lpstr>Closing Prayer</vt:lpstr>
      <vt:lpstr>Closing Prayer –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Minava Design</dc:creator>
  <cp:lastModifiedBy>Gina Wilson</cp:lastModifiedBy>
  <cp:revision>7</cp:revision>
  <cp:lastPrinted>2023-10-24T17:15:13Z</cp:lastPrinted>
  <dcterms:created xsi:type="dcterms:W3CDTF">2023-01-16T20:18:28Z</dcterms:created>
  <dcterms:modified xsi:type="dcterms:W3CDTF">2023-11-21T17:23:45Z</dcterms:modified>
</cp:coreProperties>
</file>