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66" r:id="rId2"/>
    <p:sldId id="260" r:id="rId3"/>
    <p:sldId id="269" r:id="rId4"/>
    <p:sldId id="262" r:id="rId5"/>
    <p:sldId id="325" r:id="rId6"/>
    <p:sldId id="321" r:id="rId7"/>
    <p:sldId id="322" r:id="rId8"/>
    <p:sldId id="319" r:id="rId9"/>
    <p:sldId id="317" r:id="rId10"/>
    <p:sldId id="318" r:id="rId11"/>
    <p:sldId id="270" r:id="rId12"/>
    <p:sldId id="259" r:id="rId13"/>
    <p:sldId id="271" r:id="rId14"/>
    <p:sldId id="274" r:id="rId15"/>
    <p:sldId id="275" r:id="rId16"/>
    <p:sldId id="276" r:id="rId17"/>
    <p:sldId id="272" r:id="rId18"/>
    <p:sldId id="280" r:id="rId19"/>
    <p:sldId id="281" r:id="rId20"/>
    <p:sldId id="282" r:id="rId21"/>
    <p:sldId id="283" r:id="rId22"/>
    <p:sldId id="284" r:id="rId23"/>
    <p:sldId id="273" r:id="rId24"/>
    <p:sldId id="277" r:id="rId25"/>
    <p:sldId id="295" r:id="rId26"/>
    <p:sldId id="285" r:id="rId27"/>
    <p:sldId id="286" r:id="rId28"/>
    <p:sldId id="287" r:id="rId29"/>
    <p:sldId id="294" r:id="rId30"/>
    <p:sldId id="296" r:id="rId31"/>
    <p:sldId id="288" r:id="rId32"/>
    <p:sldId id="297" r:id="rId33"/>
    <p:sldId id="289" r:id="rId34"/>
    <p:sldId id="298" r:id="rId35"/>
    <p:sldId id="290" r:id="rId36"/>
    <p:sldId id="278" r:id="rId37"/>
    <p:sldId id="268" r:id="rId38"/>
    <p:sldId id="326" r:id="rId39"/>
    <p:sldId id="330" r:id="rId40"/>
    <p:sldId id="331" r:id="rId41"/>
    <p:sldId id="329" r:id="rId42"/>
    <p:sldId id="267" r:id="rId43"/>
    <p:sldId id="306" r:id="rId44"/>
    <p:sldId id="27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C4A"/>
    <a:srgbClr val="00558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7EB51-7064-40DE-BC68-E619467FD5EC}" v="58" dt="2023-12-22T18:36:28.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E962D-B974-7469-7EEA-9B36347B38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FC0022-62DF-2369-9D60-B6809DB15F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46B71-DDD7-C647-BEEF-D2EA38545F9A}" type="datetimeFigureOut">
              <a:rPr lang="en-US" smtClean="0"/>
              <a:t>1/5/2024</a:t>
            </a:fld>
            <a:endParaRPr lang="en-US"/>
          </a:p>
        </p:txBody>
      </p:sp>
      <p:sp>
        <p:nvSpPr>
          <p:cNvPr id="4" name="Footer Placeholder 3">
            <a:extLst>
              <a:ext uri="{FF2B5EF4-FFF2-40B4-BE49-F238E27FC236}">
                <a16:creationId xmlns:a16="http://schemas.microsoft.com/office/drawing/2014/main" id="{756B7F28-9A49-4D1B-38D6-5BC8183CCD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0E515D-EDEF-0951-625F-D3F00C0D0C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B70F37-3932-184F-946C-9E120034A8E1}" type="slidenum">
              <a:rPr lang="en-US" smtClean="0"/>
              <a:t>‹#›</a:t>
            </a:fld>
            <a:endParaRPr lang="en-US"/>
          </a:p>
        </p:txBody>
      </p:sp>
    </p:spTree>
    <p:extLst>
      <p:ext uri="{BB962C8B-B14F-4D97-AF65-F5344CB8AC3E}">
        <p14:creationId xmlns:p14="http://schemas.microsoft.com/office/powerpoint/2010/main" val="395804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4FCB4-09E7-A940-B5E7-0A1546B0C35A}"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73A52-0F8B-694B-9541-7F27E4ED399C}" type="slidenum">
              <a:rPr lang="en-US" smtClean="0"/>
              <a:t>‹#›</a:t>
            </a:fld>
            <a:endParaRPr lang="en-US"/>
          </a:p>
        </p:txBody>
      </p:sp>
    </p:spTree>
    <p:extLst>
      <p:ext uri="{BB962C8B-B14F-4D97-AF65-F5344CB8AC3E}">
        <p14:creationId xmlns:p14="http://schemas.microsoft.com/office/powerpoint/2010/main" val="409007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73A52-0F8B-694B-9541-7F27E4ED399C}" type="slidenum">
              <a:rPr lang="en-US" smtClean="0"/>
              <a:t>37</a:t>
            </a:fld>
            <a:endParaRPr lang="en-US"/>
          </a:p>
        </p:txBody>
      </p:sp>
    </p:spTree>
    <p:extLst>
      <p:ext uri="{BB962C8B-B14F-4D97-AF65-F5344CB8AC3E}">
        <p14:creationId xmlns:p14="http://schemas.microsoft.com/office/powerpoint/2010/main" val="185628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73A52-0F8B-694B-9541-7F27E4ED399C}" type="slidenum">
              <a:rPr lang="en-US" smtClean="0"/>
              <a:t>38</a:t>
            </a:fld>
            <a:endParaRPr lang="en-US"/>
          </a:p>
        </p:txBody>
      </p:sp>
    </p:spTree>
    <p:extLst>
      <p:ext uri="{BB962C8B-B14F-4D97-AF65-F5344CB8AC3E}">
        <p14:creationId xmlns:p14="http://schemas.microsoft.com/office/powerpoint/2010/main" val="217716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73A52-0F8B-694B-9541-7F27E4ED399C}" type="slidenum">
              <a:rPr lang="en-US" smtClean="0"/>
              <a:t>41</a:t>
            </a:fld>
            <a:endParaRPr lang="en-US"/>
          </a:p>
        </p:txBody>
      </p:sp>
    </p:spTree>
    <p:extLst>
      <p:ext uri="{BB962C8B-B14F-4D97-AF65-F5344CB8AC3E}">
        <p14:creationId xmlns:p14="http://schemas.microsoft.com/office/powerpoint/2010/main" val="122795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544C-0DA8-2DBD-B6DA-0A983818C478}"/>
              </a:ext>
            </a:extLst>
          </p:cNvPr>
          <p:cNvSpPr>
            <a:spLocks noGrp="1"/>
          </p:cNvSpPr>
          <p:nvPr>
            <p:ph type="ctrTitle"/>
          </p:nvPr>
        </p:nvSpPr>
        <p:spPr>
          <a:xfrm>
            <a:off x="1524000" y="1122363"/>
            <a:ext cx="9144000" cy="2387600"/>
          </a:xfrm>
          <a:prstGeom prst="rect">
            <a:avLst/>
          </a:prstGeom>
        </p:spPr>
        <p:txBody>
          <a:bodyPr anchor="b"/>
          <a:lstStyle>
            <a:lvl1pPr algn="ctr">
              <a:defRPr sz="4800" b="1" i="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6E44D4D-587A-50DB-D6B0-55C13B86F0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0558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057E6725-D956-C988-C6FA-DBCADA1082F7}"/>
              </a:ext>
            </a:extLst>
          </p:cNvPr>
          <p:cNvSpPr txBox="1">
            <a:spLocks/>
          </p:cNvSpPr>
          <p:nvPr userDrawn="1"/>
        </p:nvSpPr>
        <p:spPr>
          <a:xfrm>
            <a:off x="0" y="6369741"/>
            <a:ext cx="616220" cy="365125"/>
          </a:xfrm>
          <a:prstGeom prst="rect">
            <a:avLst/>
          </a:prstGeom>
        </p:spPr>
        <p:txBody>
          <a:bodyPr/>
          <a:lstStyle>
            <a:defPPr>
              <a:defRPr lang="en-US"/>
            </a:defPPr>
            <a:lvl1pPr marL="0" algn="ctr" defTabSz="914400" rtl="0" eaLnBrk="1" latinLnBrk="0" hangingPunct="1">
              <a:defRPr sz="1800" kern="1200">
                <a:solidFill>
                  <a:srgbClr val="0055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9717A6-DBA1-9A41-804E-C92B77DF44BE}" type="slidenum">
              <a:rPr lang="en-US" smtClean="0">
                <a:latin typeface="Georgia" panose="02040502050405020303" pitchFamily="18" charset="0"/>
              </a:rPr>
              <a:pPr/>
              <a:t>‹#›</a:t>
            </a:fld>
            <a:endParaRPr lang="en-US">
              <a:latin typeface="Georgia" panose="02040502050405020303" pitchFamily="18" charset="0"/>
            </a:endParaRPr>
          </a:p>
        </p:txBody>
      </p:sp>
      <p:sp>
        <p:nvSpPr>
          <p:cNvPr id="5" name="Rectangle 4">
            <a:extLst>
              <a:ext uri="{FF2B5EF4-FFF2-40B4-BE49-F238E27FC236}">
                <a16:creationId xmlns:a16="http://schemas.microsoft.com/office/drawing/2014/main" id="{6513FE09-1E89-A7F7-D751-512D61F999D5}"/>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3825C9-03B9-7930-1FAB-1C037B3F06F5}"/>
              </a:ext>
            </a:extLst>
          </p:cNvPr>
          <p:cNvSpPr/>
          <p:nvPr userDrawn="1"/>
        </p:nvSpPr>
        <p:spPr>
          <a:xfrm>
            <a:off x="0" y="9939"/>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281E23-C6CD-63EB-E687-F95E013B2842}"/>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39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8"/>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 name="Google Shape;13;p18"/>
          <p:cNvSpPr txBox="1">
            <a:spLocks noGrp="1"/>
          </p:cNvSpPr>
          <p:nvPr>
            <p:ph type="ftr" idx="11"/>
          </p:nvPr>
        </p:nvSpPr>
        <p:spPr>
          <a:xfrm>
            <a:off x="4038600" y="6356351"/>
            <a:ext cx="4114800" cy="365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 name="Google Shape;14;p18"/>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01997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D0C6B-64CC-5C72-919D-F305AD34BD8A}"/>
              </a:ext>
            </a:extLst>
          </p:cNvPr>
          <p:cNvSpPr>
            <a:spLocks noGrp="1"/>
          </p:cNvSpPr>
          <p:nvPr>
            <p:ph idx="1"/>
          </p:nvPr>
        </p:nvSpPr>
        <p:spPr>
          <a:xfrm>
            <a:off x="838200" y="1825625"/>
            <a:ext cx="10515600" cy="4351338"/>
          </a:xfrm>
          <a:prstGeom prst="rect">
            <a:avLst/>
          </a:prstGeom>
        </p:spPr>
        <p:txBody>
          <a:bodyPr/>
          <a:lstStyle>
            <a:lvl1pPr>
              <a:defRPr>
                <a:solidFill>
                  <a:srgbClr val="789C4A"/>
                </a:solidFill>
                <a:latin typeface="Georgia" panose="02040502050405020303" pitchFamily="18" charset="0"/>
              </a:defRPr>
            </a:lvl1pPr>
            <a:lvl2pPr>
              <a:defRPr>
                <a:solidFill>
                  <a:schemeClr val="bg2">
                    <a:lumMod val="50000"/>
                  </a:schemeClr>
                </a:solidFill>
                <a:latin typeface="Georgia" panose="02040502050405020303" pitchFamily="18" charset="0"/>
              </a:defRPr>
            </a:lvl2pPr>
            <a:lvl3pPr>
              <a:defRPr>
                <a:solidFill>
                  <a:schemeClr val="bg2">
                    <a:lumMod val="50000"/>
                  </a:schemeClr>
                </a:solidFill>
                <a:latin typeface="Georgia" panose="02040502050405020303" pitchFamily="18" charset="0"/>
              </a:defRPr>
            </a:lvl3pPr>
            <a:lvl4pPr>
              <a:defRPr>
                <a:solidFill>
                  <a:schemeClr val="bg2">
                    <a:lumMod val="50000"/>
                  </a:schemeClr>
                </a:solidFill>
                <a:latin typeface="Georgia" panose="02040502050405020303" pitchFamily="18" charset="0"/>
              </a:defRPr>
            </a:lvl4pPr>
            <a:lvl5pPr>
              <a:defRPr>
                <a:solidFill>
                  <a:schemeClr val="bg2">
                    <a:lumMod val="50000"/>
                  </a:schemeClr>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1D2437-5073-6D57-B40D-EC303B6FD76E}"/>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A03A1-C52E-7152-72AF-87E7B0C11FD0}"/>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0B554C6-D2D1-D7F3-1C65-D989B95EE619}"/>
              </a:ext>
            </a:extLst>
          </p:cNvPr>
          <p:cNvSpPr txBox="1">
            <a:spLocks/>
          </p:cNvSpPr>
          <p:nvPr userDrawn="1"/>
        </p:nvSpPr>
        <p:spPr>
          <a:xfrm>
            <a:off x="0" y="6369741"/>
            <a:ext cx="616220" cy="365125"/>
          </a:xfrm>
          <a:prstGeom prst="rect">
            <a:avLst/>
          </a:prstGeom>
        </p:spPr>
        <p:txBody>
          <a:bodyPr/>
          <a:lstStyle>
            <a:defPPr>
              <a:defRPr lang="en-US"/>
            </a:defPPr>
            <a:lvl1pPr marL="0" algn="ctr" defTabSz="914400" rtl="0" eaLnBrk="1" latinLnBrk="0" hangingPunct="1">
              <a:defRPr sz="1800" kern="1200">
                <a:solidFill>
                  <a:srgbClr val="0055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9717A6-DBA1-9A41-804E-C92B77DF44BE}" type="slidenum">
              <a:rPr lang="en-US" smtClean="0">
                <a:latin typeface="Georgia" panose="02040502050405020303" pitchFamily="18" charset="0"/>
              </a:rPr>
              <a:pPr/>
              <a:t>‹#›</a:t>
            </a:fld>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2DAB72CC-6C2A-FE60-97DA-24BCDC57E3CC}"/>
              </a:ext>
            </a:extLst>
          </p:cNvPr>
          <p:cNvSpPr/>
          <p:nvPr userDrawn="1"/>
        </p:nvSpPr>
        <p:spPr>
          <a:xfrm>
            <a:off x="0" y="9939"/>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5516C2-A2F8-B8D8-4213-828AC0F69ECE}"/>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9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43EF0A-2632-D85F-9319-A29268F17540}"/>
              </a:ext>
            </a:extLst>
          </p:cNvPr>
          <p:cNvSpPr/>
          <p:nvPr userDrawn="1"/>
        </p:nvSpPr>
        <p:spPr>
          <a:xfrm>
            <a:off x="0" y="0"/>
            <a:ext cx="12192000" cy="5979975"/>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A3AC0-5A06-6E3E-F3C2-0801CD6A593C}"/>
              </a:ext>
            </a:extLst>
          </p:cNvPr>
          <p:cNvSpPr>
            <a:spLocks noGrp="1"/>
          </p:cNvSpPr>
          <p:nvPr>
            <p:ph type="title"/>
          </p:nvPr>
        </p:nvSpPr>
        <p:spPr>
          <a:xfrm>
            <a:off x="831850" y="1709738"/>
            <a:ext cx="10515600" cy="2852737"/>
          </a:xfrm>
          <a:prstGeom prst="rect">
            <a:avLst/>
          </a:prstGeom>
        </p:spPr>
        <p:txBody>
          <a:bodyPr anchor="b"/>
          <a:lstStyle>
            <a:lvl1pPr>
              <a:defRPr sz="48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816EE88-509A-8A78-9C02-875240732B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45F3BE2D-FCEB-4D43-0467-985C5C2A94F1}"/>
              </a:ext>
            </a:extLst>
          </p:cNvPr>
          <p:cNvSpPr/>
          <p:nvPr userDrawn="1"/>
        </p:nvSpPr>
        <p:spPr>
          <a:xfrm>
            <a:off x="0" y="4959626"/>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1957E9-9D1E-9278-0B32-C626861CE559}"/>
              </a:ext>
            </a:extLst>
          </p:cNvPr>
          <p:cNvSpPr/>
          <p:nvPr userDrawn="1"/>
        </p:nvSpPr>
        <p:spPr>
          <a:xfrm>
            <a:off x="0" y="5928209"/>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EF3C8F8-7E37-C564-C326-75D49612F9E7}"/>
              </a:ext>
            </a:extLst>
          </p:cNvPr>
          <p:cNvSpPr txBox="1">
            <a:spLocks/>
          </p:cNvSpPr>
          <p:nvPr userDrawn="1"/>
        </p:nvSpPr>
        <p:spPr>
          <a:xfrm>
            <a:off x="0" y="6369741"/>
            <a:ext cx="616220" cy="365125"/>
          </a:xfrm>
          <a:prstGeom prst="rect">
            <a:avLst/>
          </a:prstGeom>
        </p:spPr>
        <p:txBody>
          <a:bodyPr/>
          <a:lstStyle>
            <a:defPPr>
              <a:defRPr lang="en-US"/>
            </a:defPPr>
            <a:lvl1pPr marL="0" algn="ctr" defTabSz="914400" rtl="0" eaLnBrk="1" latinLnBrk="0" hangingPunct="1">
              <a:defRPr sz="1800" kern="1200">
                <a:solidFill>
                  <a:srgbClr val="0055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9717A6-DBA1-9A41-804E-C92B77DF44BE}" type="slidenum">
              <a:rPr lang="en-US" smtClean="0">
                <a:solidFill>
                  <a:schemeClr val="bg1"/>
                </a:solidFill>
                <a:latin typeface="Georgia" panose="02040502050405020303" pitchFamily="18" charset="0"/>
              </a:rPr>
              <a:pPr/>
              <a:t>‹#›</a:t>
            </a:fld>
            <a:endParaRPr lang="en-US">
              <a:solidFill>
                <a:schemeClr val="bg1"/>
              </a:solidFill>
              <a:latin typeface="Georgia" panose="02040502050405020303" pitchFamily="18" charset="0"/>
            </a:endParaRPr>
          </a:p>
        </p:txBody>
      </p:sp>
    </p:spTree>
    <p:extLst>
      <p:ext uri="{BB962C8B-B14F-4D97-AF65-F5344CB8AC3E}">
        <p14:creationId xmlns:p14="http://schemas.microsoft.com/office/powerpoint/2010/main" val="315773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B6A686-9770-D3A4-F784-C72C06AAA4AB}"/>
              </a:ext>
            </a:extLst>
          </p:cNvPr>
          <p:cNvPicPr>
            <a:picLocks noChangeAspect="1"/>
          </p:cNvPicPr>
          <p:nvPr userDrawn="1"/>
        </p:nvPicPr>
        <p:blipFill>
          <a:blip r:embed="rId2"/>
          <a:stretch>
            <a:fillRect/>
          </a:stretch>
        </p:blipFill>
        <p:spPr>
          <a:xfrm>
            <a:off x="-17117" y="6267726"/>
            <a:ext cx="12293098" cy="590274"/>
          </a:xfrm>
          <a:prstGeom prst="rect">
            <a:avLst/>
          </a:prstGeom>
        </p:spPr>
      </p:pic>
      <p:cxnSp>
        <p:nvCxnSpPr>
          <p:cNvPr id="8" name="Straight Connector 7">
            <a:extLst>
              <a:ext uri="{FF2B5EF4-FFF2-40B4-BE49-F238E27FC236}">
                <a16:creationId xmlns:a16="http://schemas.microsoft.com/office/drawing/2014/main" id="{060BDC62-D534-BD8F-4087-9161C62CB981}"/>
              </a:ext>
            </a:extLst>
          </p:cNvPr>
          <p:cNvCxnSpPr/>
          <p:nvPr userDrawn="1"/>
        </p:nvCxnSpPr>
        <p:spPr>
          <a:xfrm>
            <a:off x="616226" y="6379680"/>
            <a:ext cx="0" cy="488259"/>
          </a:xfrm>
          <a:prstGeom prst="line">
            <a:avLst/>
          </a:prstGeom>
          <a:ln w="28575">
            <a:solidFill>
              <a:srgbClr val="005584"/>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325941A-ECF7-5CFC-D9D6-03320F29CACB}"/>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FDB55B1E-D93D-7CCE-E48B-7162FFA22526}"/>
              </a:ext>
            </a:extLst>
          </p:cNvPr>
          <p:cNvPicPr>
            <a:picLocks noChangeAspect="1"/>
          </p:cNvPicPr>
          <p:nvPr userDrawn="1"/>
        </p:nvPicPr>
        <p:blipFill>
          <a:blip r:embed="rId3"/>
          <a:stretch>
            <a:fillRect/>
          </a:stretch>
        </p:blipFill>
        <p:spPr>
          <a:xfrm>
            <a:off x="8153290" y="532019"/>
            <a:ext cx="2087218" cy="2087218"/>
          </a:xfrm>
          <a:prstGeom prst="rect">
            <a:avLst/>
          </a:prstGeom>
        </p:spPr>
      </p:pic>
      <p:pic>
        <p:nvPicPr>
          <p:cNvPr id="4" name="Picture 3" descr="A collage of a person&#10;&#10;Description automatically generated with low confidence">
            <a:extLst>
              <a:ext uri="{FF2B5EF4-FFF2-40B4-BE49-F238E27FC236}">
                <a16:creationId xmlns:a16="http://schemas.microsoft.com/office/drawing/2014/main" id="{C1BD3A7B-8FD2-F19B-AEE0-57500A349FCD}"/>
              </a:ext>
            </a:extLst>
          </p:cNvPr>
          <p:cNvPicPr>
            <a:picLocks noChangeAspect="1"/>
          </p:cNvPicPr>
          <p:nvPr userDrawn="1"/>
        </p:nvPicPr>
        <p:blipFill>
          <a:blip r:embed="rId4"/>
          <a:stretch>
            <a:fillRect/>
          </a:stretch>
        </p:blipFill>
        <p:spPr>
          <a:xfrm>
            <a:off x="0" y="13252"/>
            <a:ext cx="6147788" cy="6254474"/>
          </a:xfrm>
          <a:prstGeom prst="rect">
            <a:avLst/>
          </a:prstGeom>
        </p:spPr>
      </p:pic>
      <p:sp>
        <p:nvSpPr>
          <p:cNvPr id="12" name="Text Placeholder 11">
            <a:extLst>
              <a:ext uri="{FF2B5EF4-FFF2-40B4-BE49-F238E27FC236}">
                <a16:creationId xmlns:a16="http://schemas.microsoft.com/office/drawing/2014/main" id="{2725ED32-B89B-8D91-42E7-E99283810732}"/>
              </a:ext>
            </a:extLst>
          </p:cNvPr>
          <p:cNvSpPr>
            <a:spLocks noGrp="1"/>
          </p:cNvSpPr>
          <p:nvPr>
            <p:ph type="body" sz="quarter" idx="13"/>
          </p:nvPr>
        </p:nvSpPr>
        <p:spPr>
          <a:xfrm>
            <a:off x="6718195" y="3229564"/>
            <a:ext cx="4957408" cy="2763732"/>
          </a:xfrm>
          <a:prstGeom prst="rect">
            <a:avLst/>
          </a:prstGeom>
        </p:spPr>
        <p:txBody>
          <a:bodyPr/>
          <a:lstStyle>
            <a:lvl1pPr marL="0" indent="0" algn="ctr">
              <a:buFontTx/>
              <a:buNone/>
              <a:defRPr sz="4800" b="1">
                <a:solidFill>
                  <a:srgbClr val="789C4A"/>
                </a:solidFill>
                <a:latin typeface="Arial" panose="020B0604020202020204" pitchFamily="34" charset="0"/>
                <a:cs typeface="Arial" panose="020B0604020202020204" pitchFamily="34" charset="0"/>
              </a:defRPr>
            </a:lvl1pPr>
            <a:lvl2pPr marL="457200" indent="0" algn="ctr">
              <a:buFont typeface="Arial" panose="020B0604020202020204" pitchFamily="34" charset="0"/>
              <a:buNone/>
              <a:defRPr b="1">
                <a:solidFill>
                  <a:srgbClr val="789C4A"/>
                </a:solidFill>
                <a:latin typeface="Arial" panose="020B0604020202020204" pitchFamily="34" charset="0"/>
                <a:cs typeface="Arial" panose="020B0604020202020204" pitchFamily="34" charset="0"/>
              </a:defRPr>
            </a:lvl2pPr>
            <a:lvl3pPr marL="914400" indent="0">
              <a:buFontTx/>
              <a:buNone/>
              <a:defRPr b="1">
                <a:solidFill>
                  <a:srgbClr val="789C4A"/>
                </a:solidFill>
                <a:latin typeface="Arial" panose="020B0604020202020204" pitchFamily="34" charset="0"/>
                <a:cs typeface="Arial" panose="020B0604020202020204" pitchFamily="34" charset="0"/>
              </a:defRPr>
            </a:lvl3pPr>
            <a:lvl4pPr marL="1371600" indent="0">
              <a:buFontTx/>
              <a:buNone/>
              <a:defRPr b="1">
                <a:solidFill>
                  <a:srgbClr val="789C4A"/>
                </a:solidFill>
                <a:latin typeface="Arial" panose="020B0604020202020204" pitchFamily="34" charset="0"/>
                <a:cs typeface="Arial" panose="020B0604020202020204" pitchFamily="34" charset="0"/>
              </a:defRPr>
            </a:lvl4pPr>
            <a:lvl5pPr marL="1828800" indent="0">
              <a:buFontTx/>
              <a:buNone/>
              <a:defRPr b="1">
                <a:solidFill>
                  <a:srgbClr val="789C4A"/>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615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B6A686-9770-D3A4-F784-C72C06AAA4AB}"/>
              </a:ext>
            </a:extLst>
          </p:cNvPr>
          <p:cNvPicPr>
            <a:picLocks noChangeAspect="1"/>
          </p:cNvPicPr>
          <p:nvPr userDrawn="1"/>
        </p:nvPicPr>
        <p:blipFill>
          <a:blip r:embed="rId2"/>
          <a:stretch>
            <a:fillRect/>
          </a:stretch>
        </p:blipFill>
        <p:spPr>
          <a:xfrm>
            <a:off x="-17117" y="6267726"/>
            <a:ext cx="12293098" cy="590274"/>
          </a:xfrm>
          <a:prstGeom prst="rect">
            <a:avLst/>
          </a:prstGeom>
        </p:spPr>
      </p:pic>
      <p:cxnSp>
        <p:nvCxnSpPr>
          <p:cNvPr id="8" name="Straight Connector 7">
            <a:extLst>
              <a:ext uri="{FF2B5EF4-FFF2-40B4-BE49-F238E27FC236}">
                <a16:creationId xmlns:a16="http://schemas.microsoft.com/office/drawing/2014/main" id="{060BDC62-D534-BD8F-4087-9161C62CB981}"/>
              </a:ext>
            </a:extLst>
          </p:cNvPr>
          <p:cNvCxnSpPr/>
          <p:nvPr userDrawn="1"/>
        </p:nvCxnSpPr>
        <p:spPr>
          <a:xfrm>
            <a:off x="616226" y="6379680"/>
            <a:ext cx="0" cy="488259"/>
          </a:xfrm>
          <a:prstGeom prst="line">
            <a:avLst/>
          </a:prstGeom>
          <a:ln w="28575">
            <a:solidFill>
              <a:srgbClr val="005584"/>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325941A-ECF7-5CFC-D9D6-03320F29CACB}"/>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FDB55B1E-D93D-7CCE-E48B-7162FFA22526}"/>
              </a:ext>
            </a:extLst>
          </p:cNvPr>
          <p:cNvPicPr>
            <a:picLocks noChangeAspect="1"/>
          </p:cNvPicPr>
          <p:nvPr userDrawn="1"/>
        </p:nvPicPr>
        <p:blipFill>
          <a:blip r:embed="rId3"/>
          <a:stretch>
            <a:fillRect/>
          </a:stretch>
        </p:blipFill>
        <p:spPr>
          <a:xfrm>
            <a:off x="5128590" y="532019"/>
            <a:ext cx="2087218" cy="2087218"/>
          </a:xfrm>
          <a:prstGeom prst="rect">
            <a:avLst/>
          </a:prstGeom>
        </p:spPr>
      </p:pic>
      <p:sp>
        <p:nvSpPr>
          <p:cNvPr id="10" name="Text Placeholder 9">
            <a:extLst>
              <a:ext uri="{FF2B5EF4-FFF2-40B4-BE49-F238E27FC236}">
                <a16:creationId xmlns:a16="http://schemas.microsoft.com/office/drawing/2014/main" id="{3720A1E0-1E14-311A-367C-6B92B2DAA74E}"/>
              </a:ext>
            </a:extLst>
          </p:cNvPr>
          <p:cNvSpPr>
            <a:spLocks noGrp="1"/>
          </p:cNvSpPr>
          <p:nvPr>
            <p:ph type="body" sz="quarter" idx="13"/>
          </p:nvPr>
        </p:nvSpPr>
        <p:spPr>
          <a:xfrm>
            <a:off x="927100" y="3037714"/>
            <a:ext cx="10337800" cy="2940050"/>
          </a:xfrm>
          <a:prstGeom prst="rect">
            <a:avLst/>
          </a:prstGeom>
        </p:spPr>
        <p:txBody>
          <a:bodyPr/>
          <a:lstStyle>
            <a:lvl1pPr marL="0" indent="0" algn="ctr">
              <a:buNone/>
              <a:defRPr sz="4800" b="1">
                <a:solidFill>
                  <a:srgbClr val="789C4A"/>
                </a:solidFill>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91422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BD914B-C582-2111-BEAE-4260E9D6BF1E}"/>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i="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C8830-8C09-5C6F-23FC-F2C0E7095D12}"/>
              </a:ext>
            </a:extLst>
          </p:cNvPr>
          <p:cNvSpPr>
            <a:spLocks noGrp="1"/>
          </p:cNvSpPr>
          <p:nvPr>
            <p:ph sz="half" idx="2"/>
          </p:nvPr>
        </p:nvSpPr>
        <p:spPr>
          <a:xfrm>
            <a:off x="839788" y="2505075"/>
            <a:ext cx="5157787" cy="3684588"/>
          </a:xfrm>
          <a:prstGeom prst="rect">
            <a:avLst/>
          </a:prstGeom>
        </p:spPr>
        <p:txBody>
          <a:bodyPr/>
          <a:lstStyle>
            <a:lvl1pPr>
              <a:defRPr sz="2400">
                <a:solidFill>
                  <a:srgbClr val="005584"/>
                </a:solidFill>
                <a:latin typeface="Georgia" panose="02040502050405020303" pitchFamily="18" charset="0"/>
              </a:defRPr>
            </a:lvl1pPr>
            <a:lvl2pPr>
              <a:defRPr>
                <a:solidFill>
                  <a:srgbClr val="005584"/>
                </a:solidFill>
                <a:latin typeface="Georgia" panose="02040502050405020303" pitchFamily="18" charset="0"/>
              </a:defRPr>
            </a:lvl2pPr>
            <a:lvl3pPr>
              <a:defRPr>
                <a:solidFill>
                  <a:srgbClr val="005584"/>
                </a:solidFill>
                <a:latin typeface="Georgia" panose="02040502050405020303" pitchFamily="18" charset="0"/>
              </a:defRPr>
            </a:lvl3pPr>
            <a:lvl4pPr>
              <a:defRPr>
                <a:solidFill>
                  <a:srgbClr val="005584"/>
                </a:solidFill>
                <a:latin typeface="Georgia" panose="02040502050405020303" pitchFamily="18" charset="0"/>
              </a:defRPr>
            </a:lvl4pPr>
            <a:lvl5pPr>
              <a:defRPr>
                <a:solidFill>
                  <a:srgbClr val="005584"/>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05B78-974E-44F4-FA11-9CA93FD742F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600" b="1" i="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A7023-1906-3FB3-D6C7-3029800C1194}"/>
              </a:ext>
            </a:extLst>
          </p:cNvPr>
          <p:cNvSpPr>
            <a:spLocks noGrp="1"/>
          </p:cNvSpPr>
          <p:nvPr>
            <p:ph sz="quarter" idx="4"/>
          </p:nvPr>
        </p:nvSpPr>
        <p:spPr>
          <a:xfrm>
            <a:off x="6172200" y="2505075"/>
            <a:ext cx="5183188" cy="3684588"/>
          </a:xfrm>
          <a:prstGeom prst="rect">
            <a:avLst/>
          </a:prstGeom>
        </p:spPr>
        <p:txBody>
          <a:bodyPr/>
          <a:lstStyle>
            <a:lvl1pPr>
              <a:defRPr sz="2400">
                <a:solidFill>
                  <a:srgbClr val="005584"/>
                </a:solidFill>
                <a:latin typeface="Georgia" panose="02040502050405020303" pitchFamily="18" charset="0"/>
              </a:defRPr>
            </a:lvl1pPr>
            <a:lvl2pPr>
              <a:defRPr>
                <a:solidFill>
                  <a:srgbClr val="005584"/>
                </a:solidFill>
                <a:latin typeface="Georgia" panose="02040502050405020303" pitchFamily="18" charset="0"/>
              </a:defRPr>
            </a:lvl2pPr>
            <a:lvl3pPr>
              <a:defRPr>
                <a:solidFill>
                  <a:srgbClr val="005584"/>
                </a:solidFill>
                <a:latin typeface="Georgia" panose="02040502050405020303" pitchFamily="18" charset="0"/>
              </a:defRPr>
            </a:lvl3pPr>
            <a:lvl4pPr>
              <a:defRPr>
                <a:solidFill>
                  <a:srgbClr val="005584"/>
                </a:solidFill>
                <a:latin typeface="Georgia" panose="02040502050405020303" pitchFamily="18" charset="0"/>
              </a:defRPr>
            </a:lvl4pPr>
            <a:lvl5pPr>
              <a:defRPr>
                <a:solidFill>
                  <a:srgbClr val="005584"/>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D2A3185-FED7-E37B-71C3-82ED1EBB4D60}"/>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0B78D17-B8AC-D8BF-9134-B47E4DE35E69}"/>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9CC7FEC4-724F-D5FE-AF25-BE9739463E95}"/>
              </a:ext>
            </a:extLst>
          </p:cNvPr>
          <p:cNvSpPr/>
          <p:nvPr userDrawn="1"/>
        </p:nvSpPr>
        <p:spPr>
          <a:xfrm>
            <a:off x="0" y="9939"/>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3B0605-6098-3B41-B0AF-893BBE1D0488}"/>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9AC0F224-E0ED-35E8-9A12-E6958A29176B}"/>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Tree>
    <p:extLst>
      <p:ext uri="{BB962C8B-B14F-4D97-AF65-F5344CB8AC3E}">
        <p14:creationId xmlns:p14="http://schemas.microsoft.com/office/powerpoint/2010/main" val="229180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07E1-DAED-524E-6013-6596B11BC137}"/>
              </a:ext>
            </a:extLst>
          </p:cNvPr>
          <p:cNvSpPr>
            <a:spLocks noGrp="1"/>
          </p:cNvSpPr>
          <p:nvPr>
            <p:ph type="title"/>
          </p:nvPr>
        </p:nvSpPr>
        <p:spPr>
          <a:xfrm>
            <a:off x="839788" y="1108213"/>
            <a:ext cx="5471560" cy="1600200"/>
          </a:xfrm>
          <a:prstGeom prst="rect">
            <a:avLst/>
          </a:prstGeom>
        </p:spPr>
        <p:txBody>
          <a:bodyPr anchor="b"/>
          <a:lstStyle>
            <a:lvl1pPr>
              <a:defRPr sz="2800" b="1">
                <a:solidFill>
                  <a:srgbClr val="789C4A"/>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4B1952B-3B3D-6517-A121-17C1C6985C7B}"/>
              </a:ext>
            </a:extLst>
          </p:cNvPr>
          <p:cNvSpPr>
            <a:spLocks noGrp="1"/>
          </p:cNvSpPr>
          <p:nvPr>
            <p:ph type="pic" idx="1"/>
          </p:nvPr>
        </p:nvSpPr>
        <p:spPr>
          <a:xfrm>
            <a:off x="6798365" y="1507090"/>
            <a:ext cx="455702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4C189E-CB8F-0E2F-9095-8DD0B9549DDB}"/>
              </a:ext>
            </a:extLst>
          </p:cNvPr>
          <p:cNvSpPr>
            <a:spLocks noGrp="1"/>
          </p:cNvSpPr>
          <p:nvPr>
            <p:ph type="body" sz="half" idx="2"/>
          </p:nvPr>
        </p:nvSpPr>
        <p:spPr>
          <a:xfrm>
            <a:off x="839788" y="2708413"/>
            <a:ext cx="5471560" cy="3811588"/>
          </a:xfrm>
          <a:prstGeom prst="rect">
            <a:avLst/>
          </a:prstGeom>
        </p:spPr>
        <p:txBody>
          <a:bodyPr/>
          <a:lstStyle>
            <a:lvl1pPr marL="0" indent="0">
              <a:buNone/>
              <a:defRPr sz="1800">
                <a:solidFill>
                  <a:srgbClr val="005584"/>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ED25EBAA-0C0B-30E8-4283-76299DC56841}"/>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009A2D-C08B-AB7E-A01D-7E5972A774CF}"/>
              </a:ext>
            </a:extLst>
          </p:cNvPr>
          <p:cNvSpPr/>
          <p:nvPr userDrawn="1"/>
        </p:nvSpPr>
        <p:spPr>
          <a:xfrm>
            <a:off x="0" y="9939"/>
            <a:ext cx="616226"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68A81B-F8E0-2977-F806-51B76CB599BC}"/>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5F2EE26-8757-144D-575F-9E0CB1C9653E}"/>
              </a:ext>
            </a:extLst>
          </p:cNvPr>
          <p:cNvSpPr txBox="1">
            <a:spLocks/>
          </p:cNvSpPr>
          <p:nvPr userDrawn="1"/>
        </p:nvSpPr>
        <p:spPr>
          <a:xfrm>
            <a:off x="838200" y="218661"/>
            <a:ext cx="10515600" cy="811627"/>
          </a:xfrm>
          <a:prstGeom prst="rect">
            <a:avLst/>
          </a:prstGeom>
        </p:spPr>
        <p:txBody>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DEFAB9E2-D45C-D20D-BB57-82BFBDB66580}"/>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Tree>
    <p:extLst>
      <p:ext uri="{BB962C8B-B14F-4D97-AF65-F5344CB8AC3E}">
        <p14:creationId xmlns:p14="http://schemas.microsoft.com/office/powerpoint/2010/main" val="15219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5F838-A02F-C8DA-D252-7E513CA70075}"/>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4B9586-346C-78EE-8809-3987818494A4}"/>
              </a:ext>
            </a:extLst>
          </p:cNvPr>
          <p:cNvSpPr/>
          <p:nvPr userDrawn="1"/>
        </p:nvSpPr>
        <p:spPr>
          <a:xfrm>
            <a:off x="0" y="29335"/>
            <a:ext cx="616226"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713411-9E99-5111-837A-5FDF250B5E18}"/>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6D7C44-296A-8990-53BB-5D082938D0B8}"/>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9" name="Picture Placeholder 2">
            <a:extLst>
              <a:ext uri="{FF2B5EF4-FFF2-40B4-BE49-F238E27FC236}">
                <a16:creationId xmlns:a16="http://schemas.microsoft.com/office/drawing/2014/main" id="{E504920A-A7A3-687B-0DEA-A9F48CB8044C}"/>
              </a:ext>
            </a:extLst>
          </p:cNvPr>
          <p:cNvSpPr>
            <a:spLocks noGrp="1"/>
          </p:cNvSpPr>
          <p:nvPr>
            <p:ph type="pic" idx="1"/>
          </p:nvPr>
        </p:nvSpPr>
        <p:spPr>
          <a:xfrm>
            <a:off x="6798365" y="1507090"/>
            <a:ext cx="455702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70660219-B461-A5B6-BCD6-B2C23469ED3D}"/>
              </a:ext>
            </a:extLst>
          </p:cNvPr>
          <p:cNvSpPr>
            <a:spLocks noGrp="1"/>
          </p:cNvSpPr>
          <p:nvPr>
            <p:ph type="pic" idx="13"/>
          </p:nvPr>
        </p:nvSpPr>
        <p:spPr>
          <a:xfrm>
            <a:off x="1379088" y="1507090"/>
            <a:ext cx="455702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Slide Number Placeholder 5">
            <a:extLst>
              <a:ext uri="{FF2B5EF4-FFF2-40B4-BE49-F238E27FC236}">
                <a16:creationId xmlns:a16="http://schemas.microsoft.com/office/drawing/2014/main" id="{29F6056F-263B-B617-21BC-F0C22DA7AF4C}"/>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Tree>
    <p:extLst>
      <p:ext uri="{BB962C8B-B14F-4D97-AF65-F5344CB8AC3E}">
        <p14:creationId xmlns:p14="http://schemas.microsoft.com/office/powerpoint/2010/main" val="136630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5F838-A02F-C8DA-D252-7E513CA70075}"/>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4B9586-346C-78EE-8809-3987818494A4}"/>
              </a:ext>
            </a:extLst>
          </p:cNvPr>
          <p:cNvSpPr/>
          <p:nvPr userDrawn="1"/>
        </p:nvSpPr>
        <p:spPr>
          <a:xfrm>
            <a:off x="0" y="29335"/>
            <a:ext cx="616226"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713411-9E99-5111-837A-5FDF250B5E18}"/>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6D7C44-296A-8990-53BB-5D082938D0B8}"/>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29F6056F-263B-B617-21BC-F0C22DA7AF4C}"/>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
        <p:nvSpPr>
          <p:cNvPr id="2" name="Rectangle 1">
            <a:extLst>
              <a:ext uri="{FF2B5EF4-FFF2-40B4-BE49-F238E27FC236}">
                <a16:creationId xmlns:a16="http://schemas.microsoft.com/office/drawing/2014/main" id="{FADD4A7B-F8B2-9BAB-80A3-037D6E593F9D}"/>
              </a:ext>
            </a:extLst>
          </p:cNvPr>
          <p:cNvSpPr/>
          <p:nvPr userDrawn="1"/>
        </p:nvSpPr>
        <p:spPr>
          <a:xfrm>
            <a:off x="6768790" y="1507090"/>
            <a:ext cx="4873625" cy="4873625"/>
          </a:xfrm>
          <a:prstGeom prst="rect">
            <a:avLst/>
          </a:prstGeom>
          <a:solidFill>
            <a:srgbClr val="005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A5754AD8-E7E5-D9D3-2F7F-014A0AA996FD}"/>
              </a:ext>
            </a:extLst>
          </p:cNvPr>
          <p:cNvSpPr>
            <a:spLocks noGrp="1"/>
          </p:cNvSpPr>
          <p:nvPr>
            <p:ph type="body" sz="half" idx="2"/>
          </p:nvPr>
        </p:nvSpPr>
        <p:spPr>
          <a:xfrm>
            <a:off x="839788" y="2708413"/>
            <a:ext cx="5471560" cy="3811588"/>
          </a:xfrm>
          <a:prstGeom prst="rect">
            <a:avLst/>
          </a:prstGeom>
        </p:spPr>
        <p:txBody>
          <a:bodyPr/>
          <a:lstStyle>
            <a:lvl1pPr marL="0" indent="0">
              <a:buNone/>
              <a:defRPr sz="1800">
                <a:solidFill>
                  <a:srgbClr val="005584"/>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996E485D-4517-E9CE-78C3-7376E91D2C7F}"/>
              </a:ext>
            </a:extLst>
          </p:cNvPr>
          <p:cNvSpPr>
            <a:spLocks noGrp="1"/>
          </p:cNvSpPr>
          <p:nvPr>
            <p:ph type="body" sz="half" idx="13"/>
          </p:nvPr>
        </p:nvSpPr>
        <p:spPr>
          <a:xfrm>
            <a:off x="7081024" y="1905483"/>
            <a:ext cx="4271188" cy="3811588"/>
          </a:xfrm>
          <a:prstGeom prst="rect">
            <a:avLst/>
          </a:prstGeom>
        </p:spPr>
        <p:txBody>
          <a:bodyPr/>
          <a:lstStyle>
            <a:lvl1pPr marL="0" indent="0" algn="ctr">
              <a:buNone/>
              <a:defRPr sz="1800" i="1">
                <a:solidFill>
                  <a:schemeClr val="bg1"/>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12D6FD5-3F6C-4FCD-001A-1DE46F2DF787}"/>
              </a:ext>
            </a:extLst>
          </p:cNvPr>
          <p:cNvSpPr>
            <a:spLocks noGrp="1"/>
          </p:cNvSpPr>
          <p:nvPr>
            <p:ph type="body" sz="quarter" idx="14"/>
          </p:nvPr>
        </p:nvSpPr>
        <p:spPr>
          <a:xfrm>
            <a:off x="838200" y="2109788"/>
            <a:ext cx="5471560" cy="598625"/>
          </a:xfrm>
          <a:prstGeom prst="rect">
            <a:avLst/>
          </a:prstGeom>
        </p:spPr>
        <p:txBody>
          <a:bodyPr/>
          <a:lstStyle>
            <a:lvl1pPr marL="0" indent="0">
              <a:buNone/>
              <a:defRPr sz="2800" b="1">
                <a:solidFill>
                  <a:srgbClr val="789C4A"/>
                </a:solidFill>
                <a:latin typeface="Arial" panose="020B0604020202020204" pitchFamily="34" charset="0"/>
                <a:cs typeface="Arial" panose="020B0604020202020204" pitchFamily="34" charset="0"/>
              </a:defRPr>
            </a:lvl1pPr>
            <a:lvl2pPr marL="457200" indent="0">
              <a:buNone/>
              <a:defRPr sz="2800" b="1">
                <a:solidFill>
                  <a:srgbClr val="789C4A"/>
                </a:solidFill>
                <a:latin typeface="Arial" panose="020B0604020202020204" pitchFamily="34" charset="0"/>
                <a:cs typeface="Arial" panose="020B0604020202020204" pitchFamily="34" charset="0"/>
              </a:defRPr>
            </a:lvl2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357440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3" r:id="rId6"/>
    <p:sldLayoutId id="2147483657" r:id="rId7"/>
    <p:sldLayoutId id="2147483658" r:id="rId8"/>
    <p:sldLayoutId id="2147483674" r:id="rId9"/>
    <p:sldLayoutId id="214748367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vdpgeorgia.org/memb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dph.georgia.gov/pregnancy-resources" TargetMode="External"/><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hyperlink" Target="https://archatl.com/ministries-services/respect-life-ministry/pregnant-confused-hurting/pregnancy-resource-cent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rchatl.com/ministries-services/respect-life-ministry/walking-with-moms-in-need/" TargetMode="External"/><Relationship Id="rId7" Type="http://schemas.openxmlformats.org/officeDocument/2006/relationships/image" Target="../media/image32.png"/><Relationship Id="rId2" Type="http://schemas.openxmlformats.org/officeDocument/2006/relationships/hyperlink" Target="https://dph.georgia.gov/healthy-pregnancy" TargetMode="Externa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hyperlink" Target="https://svdpgeorgia.org/snap-benefits/" TargetMode="External"/><Relationship Id="rId4" Type="http://schemas.openxmlformats.org/officeDocument/2006/relationships/hyperlink" Target="https://www.walkingwithmom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svdpgeorgia.org/snap-benefits/"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s://dfcs.georgia.gov/services/temporary-assistance-needy-families/tanf-eligibility-requirements" TargetMode="External"/><Relationship Id="rId3" Type="http://schemas.openxmlformats.org/officeDocument/2006/relationships/hyperlink" Target="https://gateway.ga.gov/access/" TargetMode="External"/><Relationship Id="rId7" Type="http://schemas.openxmlformats.org/officeDocument/2006/relationships/hyperlink" Target="https://www.decal.ga.gov/" TargetMode="External"/><Relationship Id="rId2" Type="http://schemas.openxmlformats.org/officeDocument/2006/relationships/hyperlink" Target="https://dfcs.georgia.gov/services" TargetMode="External"/><Relationship Id="rId1" Type="http://schemas.openxmlformats.org/officeDocument/2006/relationships/slideLayout" Target="../slideLayouts/slideLayout8.xml"/><Relationship Id="rId6" Type="http://schemas.openxmlformats.org/officeDocument/2006/relationships/hyperlink" Target="https://caps.decal.ga.gov/assets/downloads/CAPS/AppendixA-CAPS%20Maximum%20Income%20Limits%20by%20Family%20Size.pdf" TargetMode="External"/><Relationship Id="rId5" Type="http://schemas.openxmlformats.org/officeDocument/2006/relationships/hyperlink" Target="https://dph.georgia.gov/WIC" TargetMode="External"/><Relationship Id="rId4" Type="http://schemas.openxmlformats.org/officeDocument/2006/relationships/hyperlink" Target="https://www.fns.usda.gov/snap/supplemental-nutrition-assistance-program" TargetMode="External"/><Relationship Id="rId9" Type="http://schemas.openxmlformats.org/officeDocument/2006/relationships/hyperlink" Target="https://dch.georgia.gov/georgiapathway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dfcs.georgia.gov/document/document/liheap-lihwap-provider-map-revised-100621/download"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pharmacyapplication@svdpgeorgia.or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hyperlink" Target="mailto:sricks@svdpgeorgia.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219D24-E363-4731-043B-3E0EF257A5ED}"/>
              </a:ext>
            </a:extLst>
          </p:cNvPr>
          <p:cNvSpPr>
            <a:spLocks noGrp="1"/>
          </p:cNvSpPr>
          <p:nvPr>
            <p:ph type="sldNum" sz="quarter" idx="12"/>
          </p:nvPr>
        </p:nvSpPr>
        <p:spPr/>
        <p:txBody>
          <a:bodyPr/>
          <a:lstStyle/>
          <a:p>
            <a:pPr algn="ctr"/>
            <a:fld id="{4D9717A6-DBA1-9A41-804E-C92B77DF44BE}" type="slidenum">
              <a:rPr lang="en-US" smtClean="0">
                <a:latin typeface="Arial" panose="020B0604020202020204" pitchFamily="34" charset="0"/>
                <a:cs typeface="Arial" panose="020B0604020202020204" pitchFamily="34" charset="0"/>
              </a:rPr>
              <a:pPr algn="ctr"/>
              <a:t>1</a:t>
            </a:fld>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69F80E1-56D0-6893-AA84-FCB5CFFEB8A7}"/>
              </a:ext>
            </a:extLst>
          </p:cNvPr>
          <p:cNvSpPr>
            <a:spLocks noGrp="1"/>
          </p:cNvSpPr>
          <p:nvPr>
            <p:ph type="body" sz="quarter" idx="13"/>
          </p:nvPr>
        </p:nvSpPr>
        <p:spPr>
          <a:xfrm>
            <a:off x="5906278" y="3229564"/>
            <a:ext cx="6428791" cy="2763732"/>
          </a:xfrm>
        </p:spPr>
        <p:txBody>
          <a:bodyPr lIns="91440" tIns="45720" rIns="91440" bIns="45720" anchor="t"/>
          <a:lstStyle/>
          <a:p>
            <a:r>
              <a:rPr lang="en-US" dirty="0"/>
              <a:t>Council Town Hall</a:t>
            </a:r>
          </a:p>
          <a:p>
            <a:endParaRPr lang="en-US" dirty="0"/>
          </a:p>
          <a:p>
            <a:r>
              <a:rPr lang="en-US" dirty="0"/>
              <a:t>December 15, 2023</a:t>
            </a:r>
          </a:p>
        </p:txBody>
      </p:sp>
    </p:spTree>
    <p:extLst>
      <p:ext uri="{BB962C8B-B14F-4D97-AF65-F5344CB8AC3E}">
        <p14:creationId xmlns:p14="http://schemas.microsoft.com/office/powerpoint/2010/main" val="174992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0AA8A1-0392-AB3D-075F-EF6AC1BACA02}"/>
              </a:ext>
            </a:extLst>
          </p:cNvPr>
          <p:cNvSpPr>
            <a:spLocks noGrp="1"/>
          </p:cNvSpPr>
          <p:nvPr>
            <p:ph type="title"/>
          </p:nvPr>
        </p:nvSpPr>
        <p:spPr/>
        <p:txBody>
          <a:bodyPr lIns="91440" tIns="45720" rIns="91440" bIns="45720" anchor="t"/>
          <a:lstStyle/>
          <a:p>
            <a:r>
              <a:rPr lang="en-US">
                <a:latin typeface="Arial"/>
                <a:cs typeface="Arial"/>
              </a:rPr>
              <a:t>Council Programs</a:t>
            </a:r>
            <a:endParaRPr lang="en-US"/>
          </a:p>
        </p:txBody>
      </p:sp>
      <p:sp>
        <p:nvSpPr>
          <p:cNvPr id="10" name="Text Placeholder 9">
            <a:extLst>
              <a:ext uri="{FF2B5EF4-FFF2-40B4-BE49-F238E27FC236}">
                <a16:creationId xmlns:a16="http://schemas.microsoft.com/office/drawing/2014/main" id="{5DA947CB-6EA3-D120-4A92-8CCB919740F1}"/>
              </a:ext>
            </a:extLst>
          </p:cNvPr>
          <p:cNvSpPr>
            <a:spLocks noGrp="1"/>
          </p:cNvSpPr>
          <p:nvPr>
            <p:ph type="body" idx="1"/>
          </p:nvPr>
        </p:nvSpPr>
        <p:spPr>
          <a:xfrm>
            <a:off x="-93084" y="1971222"/>
            <a:ext cx="2005010" cy="656159"/>
          </a:xfrm>
        </p:spPr>
        <p:txBody>
          <a:bodyPr/>
          <a:lstStyle/>
          <a:p>
            <a:pPr algn="r"/>
            <a:r>
              <a:rPr lang="en-US" sz="1800">
                <a:solidFill>
                  <a:srgbClr val="005584"/>
                </a:solidFill>
              </a:rPr>
              <a:t>M2H Families Perm. Housed</a:t>
            </a:r>
          </a:p>
        </p:txBody>
      </p:sp>
      <p:sp>
        <p:nvSpPr>
          <p:cNvPr id="11" name="Rectangle 10">
            <a:extLst>
              <a:ext uri="{FF2B5EF4-FFF2-40B4-BE49-F238E27FC236}">
                <a16:creationId xmlns:a16="http://schemas.microsoft.com/office/drawing/2014/main" id="{C0DE689B-B253-625A-BD02-653673B3737E}"/>
              </a:ext>
            </a:extLst>
          </p:cNvPr>
          <p:cNvSpPr/>
          <p:nvPr/>
        </p:nvSpPr>
        <p:spPr>
          <a:xfrm>
            <a:off x="2941781" y="1965938"/>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194 Families</a:t>
            </a:r>
          </a:p>
        </p:txBody>
      </p:sp>
      <p:sp>
        <p:nvSpPr>
          <p:cNvPr id="13" name="Rectangle 12">
            <a:extLst>
              <a:ext uri="{FF2B5EF4-FFF2-40B4-BE49-F238E27FC236}">
                <a16:creationId xmlns:a16="http://schemas.microsoft.com/office/drawing/2014/main" id="{8BC4DCD1-D7E1-43EE-33A3-25A99A6AF85A}"/>
              </a:ext>
            </a:extLst>
          </p:cNvPr>
          <p:cNvSpPr/>
          <p:nvPr/>
        </p:nvSpPr>
        <p:spPr>
          <a:xfrm>
            <a:off x="2941781" y="2310550"/>
            <a:ext cx="2138219"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54 Families</a:t>
            </a:r>
          </a:p>
        </p:txBody>
      </p:sp>
      <p:sp>
        <p:nvSpPr>
          <p:cNvPr id="15" name="Text Placeholder 9">
            <a:extLst>
              <a:ext uri="{FF2B5EF4-FFF2-40B4-BE49-F238E27FC236}">
                <a16:creationId xmlns:a16="http://schemas.microsoft.com/office/drawing/2014/main" id="{C4F1EA9E-79B6-C6C4-2103-4B54F13A15EE}"/>
              </a:ext>
            </a:extLst>
          </p:cNvPr>
          <p:cNvSpPr txBox="1">
            <a:spLocks/>
          </p:cNvSpPr>
          <p:nvPr/>
        </p:nvSpPr>
        <p:spPr>
          <a:xfrm>
            <a:off x="10654505" y="1903304"/>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+ 259.3%</a:t>
            </a:r>
          </a:p>
        </p:txBody>
      </p:sp>
      <p:sp>
        <p:nvSpPr>
          <p:cNvPr id="16" name="Text Placeholder 9">
            <a:extLst>
              <a:ext uri="{FF2B5EF4-FFF2-40B4-BE49-F238E27FC236}">
                <a16:creationId xmlns:a16="http://schemas.microsoft.com/office/drawing/2014/main" id="{2A5FA998-9B3C-3C2C-B12E-0471ED065CB3}"/>
              </a:ext>
            </a:extLst>
          </p:cNvPr>
          <p:cNvSpPr txBox="1">
            <a:spLocks/>
          </p:cNvSpPr>
          <p:nvPr/>
        </p:nvSpPr>
        <p:spPr>
          <a:xfrm>
            <a:off x="4167" y="3164126"/>
            <a:ext cx="1898795" cy="638230"/>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1800">
                <a:solidFill>
                  <a:srgbClr val="005584"/>
                </a:solidFill>
              </a:rPr>
              <a:t>No. of Filled Prescriptions</a:t>
            </a:r>
          </a:p>
        </p:txBody>
      </p:sp>
      <p:sp>
        <p:nvSpPr>
          <p:cNvPr id="17" name="Rectangle 16">
            <a:extLst>
              <a:ext uri="{FF2B5EF4-FFF2-40B4-BE49-F238E27FC236}">
                <a16:creationId xmlns:a16="http://schemas.microsoft.com/office/drawing/2014/main" id="{C5DACFD9-8D5D-A9B8-6803-15E1BAE91296}"/>
              </a:ext>
            </a:extLst>
          </p:cNvPr>
          <p:cNvSpPr/>
          <p:nvPr/>
        </p:nvSpPr>
        <p:spPr>
          <a:xfrm>
            <a:off x="2941781" y="3163457"/>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15,004</a:t>
            </a:r>
          </a:p>
        </p:txBody>
      </p:sp>
      <p:sp>
        <p:nvSpPr>
          <p:cNvPr id="18" name="Rectangle 17">
            <a:extLst>
              <a:ext uri="{FF2B5EF4-FFF2-40B4-BE49-F238E27FC236}">
                <a16:creationId xmlns:a16="http://schemas.microsoft.com/office/drawing/2014/main" id="{C03CF73A-AE9D-4237-939B-876421BDF75F}"/>
              </a:ext>
            </a:extLst>
          </p:cNvPr>
          <p:cNvSpPr/>
          <p:nvPr/>
        </p:nvSpPr>
        <p:spPr>
          <a:xfrm>
            <a:off x="2941782" y="3508069"/>
            <a:ext cx="5555673"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10,868</a:t>
            </a:r>
          </a:p>
        </p:txBody>
      </p:sp>
      <p:sp>
        <p:nvSpPr>
          <p:cNvPr id="19" name="Text Placeholder 9">
            <a:extLst>
              <a:ext uri="{FF2B5EF4-FFF2-40B4-BE49-F238E27FC236}">
                <a16:creationId xmlns:a16="http://schemas.microsoft.com/office/drawing/2014/main" id="{79056C22-308E-8FFD-2295-56C80285AC91}"/>
              </a:ext>
            </a:extLst>
          </p:cNvPr>
          <p:cNvSpPr txBox="1">
            <a:spLocks/>
          </p:cNvSpPr>
          <p:nvPr/>
        </p:nvSpPr>
        <p:spPr>
          <a:xfrm>
            <a:off x="10654505" y="3100823"/>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+ 38.0%</a:t>
            </a:r>
          </a:p>
        </p:txBody>
      </p:sp>
      <p:sp>
        <p:nvSpPr>
          <p:cNvPr id="20" name="Text Placeholder 9">
            <a:extLst>
              <a:ext uri="{FF2B5EF4-FFF2-40B4-BE49-F238E27FC236}">
                <a16:creationId xmlns:a16="http://schemas.microsoft.com/office/drawing/2014/main" id="{1D0B6C1B-B631-2865-900F-5940BE98992B}"/>
              </a:ext>
            </a:extLst>
          </p:cNvPr>
          <p:cNvSpPr txBox="1">
            <a:spLocks/>
          </p:cNvSpPr>
          <p:nvPr/>
        </p:nvSpPr>
        <p:spPr>
          <a:xfrm>
            <a:off x="202480" y="4448050"/>
            <a:ext cx="1709446" cy="65615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1800">
                <a:solidFill>
                  <a:srgbClr val="005584"/>
                </a:solidFill>
              </a:rPr>
              <a:t>Total Value of Prescriptions</a:t>
            </a:r>
          </a:p>
        </p:txBody>
      </p:sp>
      <p:sp>
        <p:nvSpPr>
          <p:cNvPr id="21" name="Rectangle 20">
            <a:extLst>
              <a:ext uri="{FF2B5EF4-FFF2-40B4-BE49-F238E27FC236}">
                <a16:creationId xmlns:a16="http://schemas.microsoft.com/office/drawing/2014/main" id="{26703998-E092-872C-1AE1-4B4A73C0392F}"/>
              </a:ext>
            </a:extLst>
          </p:cNvPr>
          <p:cNvSpPr/>
          <p:nvPr/>
        </p:nvSpPr>
        <p:spPr>
          <a:xfrm>
            <a:off x="2941781" y="4457819"/>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$2.25 million</a:t>
            </a:r>
          </a:p>
        </p:txBody>
      </p:sp>
      <p:sp>
        <p:nvSpPr>
          <p:cNvPr id="22" name="Rectangle 21">
            <a:extLst>
              <a:ext uri="{FF2B5EF4-FFF2-40B4-BE49-F238E27FC236}">
                <a16:creationId xmlns:a16="http://schemas.microsoft.com/office/drawing/2014/main" id="{E3137F28-FC78-030D-A03B-B57AFE60E388}"/>
              </a:ext>
            </a:extLst>
          </p:cNvPr>
          <p:cNvSpPr/>
          <p:nvPr/>
        </p:nvSpPr>
        <p:spPr>
          <a:xfrm>
            <a:off x="2941781" y="4802431"/>
            <a:ext cx="4327237"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$1.26 million</a:t>
            </a:r>
          </a:p>
        </p:txBody>
      </p:sp>
      <p:sp>
        <p:nvSpPr>
          <p:cNvPr id="23" name="Text Placeholder 9">
            <a:extLst>
              <a:ext uri="{FF2B5EF4-FFF2-40B4-BE49-F238E27FC236}">
                <a16:creationId xmlns:a16="http://schemas.microsoft.com/office/drawing/2014/main" id="{22772F6B-B22F-7AED-29A2-7794B261CA76}"/>
              </a:ext>
            </a:extLst>
          </p:cNvPr>
          <p:cNvSpPr txBox="1">
            <a:spLocks/>
          </p:cNvSpPr>
          <p:nvPr/>
        </p:nvSpPr>
        <p:spPr>
          <a:xfrm>
            <a:off x="10654505" y="4395185"/>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+ 78.5%</a:t>
            </a:r>
          </a:p>
        </p:txBody>
      </p:sp>
      <p:sp>
        <p:nvSpPr>
          <p:cNvPr id="24" name="Rectangle 23">
            <a:extLst>
              <a:ext uri="{FF2B5EF4-FFF2-40B4-BE49-F238E27FC236}">
                <a16:creationId xmlns:a16="http://schemas.microsoft.com/office/drawing/2014/main" id="{48AE3F8D-C6E8-EB84-6ADB-418D689A8F3A}"/>
              </a:ext>
            </a:extLst>
          </p:cNvPr>
          <p:cNvSpPr/>
          <p:nvPr/>
        </p:nvSpPr>
        <p:spPr>
          <a:xfrm>
            <a:off x="4752109" y="5870795"/>
            <a:ext cx="1103745"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2022</a:t>
            </a:r>
          </a:p>
        </p:txBody>
      </p:sp>
      <p:sp>
        <p:nvSpPr>
          <p:cNvPr id="25" name="Rectangle 24">
            <a:extLst>
              <a:ext uri="{FF2B5EF4-FFF2-40B4-BE49-F238E27FC236}">
                <a16:creationId xmlns:a16="http://schemas.microsoft.com/office/drawing/2014/main" id="{02714F5B-AA8D-39E2-0C9D-B3729D29574B}"/>
              </a:ext>
            </a:extLst>
          </p:cNvPr>
          <p:cNvSpPr/>
          <p:nvPr/>
        </p:nvSpPr>
        <p:spPr>
          <a:xfrm>
            <a:off x="6165273" y="5870794"/>
            <a:ext cx="1103745"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2023</a:t>
            </a:r>
          </a:p>
        </p:txBody>
      </p:sp>
      <p:pic>
        <p:nvPicPr>
          <p:cNvPr id="4" name="Graphic 3" descr="Home1 with solid fill">
            <a:extLst>
              <a:ext uri="{FF2B5EF4-FFF2-40B4-BE49-F238E27FC236}">
                <a16:creationId xmlns:a16="http://schemas.microsoft.com/office/drawing/2014/main" id="{C56A60C9-121E-D0CC-156B-F6AA8CFD0D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0468" y="1851525"/>
            <a:ext cx="775856" cy="775856"/>
          </a:xfrm>
          <a:prstGeom prst="rect">
            <a:avLst/>
          </a:prstGeom>
        </p:spPr>
      </p:pic>
      <p:pic>
        <p:nvPicPr>
          <p:cNvPr id="7" name="Graphic 6" descr="Medicine with solid fill">
            <a:extLst>
              <a:ext uri="{FF2B5EF4-FFF2-40B4-BE49-F238E27FC236}">
                <a16:creationId xmlns:a16="http://schemas.microsoft.com/office/drawing/2014/main" id="{AB97593C-BC7F-5B8D-9C70-315A3AA83E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0468" y="3164532"/>
            <a:ext cx="775857" cy="775857"/>
          </a:xfrm>
          <a:prstGeom prst="rect">
            <a:avLst/>
          </a:prstGeom>
        </p:spPr>
      </p:pic>
      <p:pic>
        <p:nvPicPr>
          <p:cNvPr id="14" name="Graphic 13" descr="Money outline">
            <a:extLst>
              <a:ext uri="{FF2B5EF4-FFF2-40B4-BE49-F238E27FC236}">
                <a16:creationId xmlns:a16="http://schemas.microsoft.com/office/drawing/2014/main" id="{2C8DBA3C-469C-ACBB-8063-8D43AD67C2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9511" y="4458487"/>
            <a:ext cx="677770" cy="677770"/>
          </a:xfrm>
          <a:prstGeom prst="rect">
            <a:avLst/>
          </a:prstGeom>
        </p:spPr>
      </p:pic>
    </p:spTree>
    <p:extLst>
      <p:ext uri="{BB962C8B-B14F-4D97-AF65-F5344CB8AC3E}">
        <p14:creationId xmlns:p14="http://schemas.microsoft.com/office/powerpoint/2010/main" val="1992108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3" grpId="0" animBg="1"/>
      <p:bldP spid="15" grpId="0"/>
      <p:bldP spid="16" grpId="0"/>
      <p:bldP spid="17" grpId="0" animBg="1"/>
      <p:bldP spid="18" grpId="0" animBg="1"/>
      <p:bldP spid="19" grpId="0"/>
      <p:bldP spid="20" grpId="0"/>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a:t>Vincentian Services Overview</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286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0141F-BECB-60E7-DAD9-C2D0F30CE48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Caseworker Resources</a:t>
            </a:r>
          </a:p>
          <a:p>
            <a:r>
              <a:rPr lang="en-US" dirty="0">
                <a:latin typeface="Arial" panose="020B0604020202020204" pitchFamily="34" charset="0"/>
                <a:cs typeface="Arial" panose="020B0604020202020204" pitchFamily="34" charset="0"/>
              </a:rPr>
              <a:t>Newsletter Signup</a:t>
            </a:r>
          </a:p>
          <a:p>
            <a:pPr lvl="1"/>
            <a:r>
              <a:rPr lang="en-US" dirty="0">
                <a:latin typeface="Arial" panose="020B0604020202020204" pitchFamily="34" charset="0"/>
                <a:cs typeface="Arial" panose="020B0604020202020204" pitchFamily="34" charset="0"/>
              </a:rPr>
              <a:t>Society Page</a:t>
            </a:r>
          </a:p>
          <a:p>
            <a:r>
              <a:rPr lang="en-US" dirty="0">
                <a:latin typeface="Arial" panose="020B0604020202020204" pitchFamily="34" charset="0"/>
                <a:cs typeface="Arial" panose="020B0604020202020204" pitchFamily="34" charset="0"/>
              </a:rPr>
              <a:t>Events</a:t>
            </a:r>
          </a:p>
          <a:p>
            <a:r>
              <a:rPr lang="en-US" dirty="0">
                <a:latin typeface="Arial" panose="020B0604020202020204" pitchFamily="34" charset="0"/>
                <a:cs typeface="Arial" panose="020B0604020202020204" pitchFamily="34" charset="0"/>
              </a:rPr>
              <a:t>Formation</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hlinkClick r:id="rId2"/>
              </a:rPr>
              <a:t>https://svdpgeorgia.org/members/</a:t>
            </a:r>
            <a:r>
              <a:rPr lang="en-US"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4C74B035-6A6C-CD04-0779-00DC177FDD4F}"/>
              </a:ext>
            </a:extLst>
          </p:cNvPr>
          <p:cNvSpPr>
            <a:spLocks noGrp="1"/>
          </p:cNvSpPr>
          <p:nvPr>
            <p:ph type="title"/>
          </p:nvPr>
        </p:nvSpPr>
        <p:spPr/>
        <p:txBody>
          <a:bodyPr/>
          <a:lstStyle/>
          <a:p>
            <a:r>
              <a:rPr lang="en-US"/>
              <a:t>Member Website</a:t>
            </a:r>
          </a:p>
        </p:txBody>
      </p:sp>
      <p:pic>
        <p:nvPicPr>
          <p:cNvPr id="5" name="Picture 4">
            <a:extLst>
              <a:ext uri="{FF2B5EF4-FFF2-40B4-BE49-F238E27FC236}">
                <a16:creationId xmlns:a16="http://schemas.microsoft.com/office/drawing/2014/main" id="{0A975B40-B681-DFE0-2719-6384E76B3E28}"/>
              </a:ext>
            </a:extLst>
          </p:cNvPr>
          <p:cNvPicPr>
            <a:picLocks noChangeAspect="1"/>
          </p:cNvPicPr>
          <p:nvPr/>
        </p:nvPicPr>
        <p:blipFill>
          <a:blip r:embed="rId3"/>
          <a:stretch>
            <a:fillRect/>
          </a:stretch>
        </p:blipFill>
        <p:spPr>
          <a:xfrm>
            <a:off x="7215405" y="2003319"/>
            <a:ext cx="3360711" cy="2606266"/>
          </a:xfrm>
          <a:prstGeom prst="rect">
            <a:avLst/>
          </a:prstGeom>
        </p:spPr>
      </p:pic>
    </p:spTree>
    <p:extLst>
      <p:ext uri="{BB962C8B-B14F-4D97-AF65-F5344CB8AC3E}">
        <p14:creationId xmlns:p14="http://schemas.microsoft.com/office/powerpoint/2010/main" val="144290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dirty="0"/>
              <a:t>Conference Fundraising</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Lisa Regan, Brian Dooling	</a:t>
            </a:r>
          </a:p>
        </p:txBody>
      </p:sp>
    </p:spTree>
    <p:extLst>
      <p:ext uri="{BB962C8B-B14F-4D97-AF65-F5344CB8AC3E}">
        <p14:creationId xmlns:p14="http://schemas.microsoft.com/office/powerpoint/2010/main" val="14046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a:t>Conference Fundraising</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Bea Purdue</a:t>
            </a:r>
          </a:p>
        </p:txBody>
      </p:sp>
    </p:spTree>
    <p:extLst>
      <p:ext uri="{BB962C8B-B14F-4D97-AF65-F5344CB8AC3E}">
        <p14:creationId xmlns:p14="http://schemas.microsoft.com/office/powerpoint/2010/main" val="106773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lIns="91440" tIns="45720" rIns="91440" bIns="45720" anchor="t"/>
          <a:lstStyle/>
          <a:p>
            <a:r>
              <a:rPr lang="en-US" dirty="0">
                <a:latin typeface="Arial"/>
                <a:cs typeface="Arial"/>
              </a:rPr>
              <a:t>Development Team </a:t>
            </a:r>
            <a:br>
              <a:rPr lang="en-US" dirty="0"/>
            </a:br>
            <a:endParaRPr lang="en-US" dirty="0"/>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15</a:t>
            </a:fld>
            <a:endParaRPr lang="en-US"/>
          </a:p>
        </p:txBody>
      </p:sp>
      <p:sp>
        <p:nvSpPr>
          <p:cNvPr id="4" name="TextBox 3">
            <a:extLst>
              <a:ext uri="{FF2B5EF4-FFF2-40B4-BE49-F238E27FC236}">
                <a16:creationId xmlns:a16="http://schemas.microsoft.com/office/drawing/2014/main" id="{7EAC4F59-332B-DD7B-A93A-B3455F2E2EB7}"/>
              </a:ext>
            </a:extLst>
          </p:cNvPr>
          <p:cNvSpPr txBox="1"/>
          <p:nvPr/>
        </p:nvSpPr>
        <p:spPr>
          <a:xfrm>
            <a:off x="774796" y="1382070"/>
            <a:ext cx="10644734" cy="5247590"/>
          </a:xfrm>
          <a:prstGeom prst="rect">
            <a:avLst/>
          </a:prstGeom>
          <a:noFill/>
        </p:spPr>
        <p:txBody>
          <a:bodyPr wrap="square" lIns="91440" tIns="45720" rIns="91440" bIns="45720" anchor="t">
            <a:spAutoFit/>
          </a:bodyPr>
          <a:lstStyle/>
          <a:p>
            <a:pPr marL="342900">
              <a:spcBef>
                <a:spcPts val="100"/>
              </a:spcBef>
              <a:spcAft>
                <a:spcPts val="100"/>
              </a:spcAft>
              <a:buFont typeface="Symbol" panose="05050102010706020507" pitchFamily="18" charset="2"/>
              <a:buChar char=""/>
            </a:pP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Senior Philanthropy Director - Bea Perdue</a:t>
            </a:r>
            <a:r>
              <a:rPr lang="en-US" sz="3200" dirty="0">
                <a:solidFill>
                  <a:srgbClr val="005584"/>
                </a:solidFill>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a:p>
            <a:pPr marL="342900">
              <a:spcBef>
                <a:spcPts val="100"/>
              </a:spcBef>
              <a:spcAft>
                <a:spcPts val="100"/>
              </a:spcAft>
              <a:buFont typeface="Symbol" panose="05050102010706020507" pitchFamily="18" charset="2"/>
              <a:buChar char=""/>
            </a:pPr>
            <a:endParaRPr lang="en-US" sz="3200" dirty="0">
              <a:solidFill>
                <a:srgbClr val="005584"/>
              </a:solidFill>
              <a:latin typeface="Arial" panose="020B0604020202020204" pitchFamily="34" charset="0"/>
              <a:ea typeface="Times New Roman" panose="02020603050405020304" pitchFamily="18" charset="0"/>
              <a:cs typeface="Arial" panose="020B0604020202020204" pitchFamily="34" charset="0"/>
            </a:endParaRPr>
          </a:p>
          <a:p>
            <a:pPr marL="342900">
              <a:spcBef>
                <a:spcPts val="100"/>
              </a:spcBef>
              <a:spcAft>
                <a:spcPts val="100"/>
              </a:spcAft>
              <a:buFont typeface="Symbol" panose="05050102010706020507" pitchFamily="18" charset="2"/>
              <a:buChar char=""/>
            </a:pP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Gift Officers</a:t>
            </a:r>
            <a:r>
              <a:rPr lang="en-US" sz="3200" dirty="0">
                <a:solidFill>
                  <a:srgbClr val="005584"/>
                </a:solidFill>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a:p>
            <a:pPr marL="742950" marR="0" lvl="1">
              <a:spcBef>
                <a:spcPts val="100"/>
              </a:spcBef>
              <a:spcAft>
                <a:spcPts val="100"/>
              </a:spcAft>
              <a:buFont typeface="Courier New" panose="02070309020205020404" pitchFamily="49" charset="0"/>
              <a:buChar char="o"/>
            </a:pP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Corporate – Ann Frazer</a:t>
            </a:r>
            <a:endParaRPr lang="en-US" sz="32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a:p>
            <a:pPr marL="742950" lvl="1">
              <a:spcBef>
                <a:spcPts val="100"/>
              </a:spcBef>
              <a:spcAft>
                <a:spcPts val="100"/>
              </a:spcAft>
              <a:buFont typeface="Courier New" panose="02070309020205020404" pitchFamily="49" charset="0"/>
              <a:buChar char="o"/>
            </a:pP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Grants &amp; Contacts – Rene Bazel</a:t>
            </a:r>
            <a:r>
              <a:rPr lang="en-US" sz="3200" dirty="0">
                <a:solidFill>
                  <a:srgbClr val="005584"/>
                </a:solidFill>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a:p>
            <a:pPr marL="742950" marR="0" lvl="1">
              <a:spcBef>
                <a:spcPts val="100"/>
              </a:spcBef>
              <a:spcAft>
                <a:spcPts val="100"/>
              </a:spcAft>
              <a:buFont typeface="Courier New" panose="02070309020205020404" pitchFamily="49" charset="0"/>
              <a:buChar char="o"/>
            </a:pP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Individual Giving – Tara </a:t>
            </a:r>
            <a:r>
              <a:rPr lang="en-US" sz="3200" dirty="0" err="1">
                <a:solidFill>
                  <a:srgbClr val="005584"/>
                </a:solidFill>
                <a:effectLst/>
                <a:latin typeface="Arial" panose="020B0604020202020204" pitchFamily="34" charset="0"/>
                <a:ea typeface="Times New Roman" panose="02020603050405020304" pitchFamily="18" charset="0"/>
                <a:cs typeface="Arial" panose="020B0604020202020204" pitchFamily="34" charset="0"/>
              </a:rPr>
              <a:t>LaBouff</a:t>
            </a: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 (Consultant)</a:t>
            </a:r>
            <a:endParaRPr lang="en-US" sz="32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a:p>
            <a:pPr marL="742950" lvl="1">
              <a:spcBef>
                <a:spcPts val="100"/>
              </a:spcBef>
              <a:spcAft>
                <a:spcPts val="100"/>
              </a:spcAft>
              <a:buFont typeface="Courier New" panose="02070309020205020404" pitchFamily="49" charset="0"/>
              <a:buChar char="o"/>
            </a:pPr>
            <a:endParaRPr lang="en-US" sz="3200" dirty="0">
              <a:solidFill>
                <a:srgbClr val="005584"/>
              </a:solidFill>
              <a:latin typeface="Arial" panose="020B0604020202020204" pitchFamily="34" charset="0"/>
              <a:ea typeface="Times New Roman" panose="02020603050405020304" pitchFamily="18" charset="0"/>
              <a:cs typeface="Arial" panose="020B0604020202020204" pitchFamily="34" charset="0"/>
            </a:endParaRPr>
          </a:p>
          <a:p>
            <a:pPr marL="342900" marR="0" lvl="0">
              <a:spcBef>
                <a:spcPts val="100"/>
              </a:spcBef>
              <a:spcAft>
                <a:spcPts val="100"/>
              </a:spcAft>
              <a:buFont typeface="Symbol" panose="05050102010706020507" pitchFamily="18" charset="2"/>
              <a:buChar char=""/>
            </a:pP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Marketing &amp; Communications Director – Brian Dooling</a:t>
            </a:r>
          </a:p>
          <a:p>
            <a:pPr marL="342900">
              <a:spcBef>
                <a:spcPts val="100"/>
              </a:spcBef>
              <a:spcAft>
                <a:spcPts val="100"/>
              </a:spcAft>
              <a:buFont typeface="Symbol" panose="05050102010706020507" pitchFamily="18" charset="2"/>
              <a:buChar char=""/>
            </a:pPr>
            <a:endParaRPr lang="en-US" sz="3200" dirty="0">
              <a:solidFill>
                <a:srgbClr val="005584"/>
              </a:solidFill>
              <a:latin typeface="Arial" panose="020B0604020202020204" pitchFamily="34" charset="0"/>
              <a:ea typeface="Times New Roman" panose="02020603050405020304" pitchFamily="18" charset="0"/>
              <a:cs typeface="Arial" panose="020B0604020202020204" pitchFamily="34" charset="0"/>
            </a:endParaRPr>
          </a:p>
          <a:p>
            <a:pPr marL="342900" marR="0" lvl="0">
              <a:spcBef>
                <a:spcPts val="100"/>
              </a:spcBef>
              <a:spcAft>
                <a:spcPts val="100"/>
              </a:spcAft>
              <a:buFont typeface="Symbol" panose="05050102010706020507" pitchFamily="18" charset="2"/>
              <a:buChar char=""/>
            </a:pPr>
            <a:r>
              <a:rPr lang="en-US" sz="32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Development Support Manager – Elizabeth Ivey</a:t>
            </a:r>
            <a:endParaRPr lang="en-US" sz="32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432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lIns="91440" tIns="45720" rIns="91440" bIns="45720" anchor="t"/>
          <a:lstStyle/>
          <a:p>
            <a:r>
              <a:rPr lang="en-US" dirty="0">
                <a:latin typeface="Arial"/>
                <a:cs typeface="Arial"/>
              </a:rPr>
              <a:t>Devo Mission &amp; Purpose </a:t>
            </a:r>
            <a:endParaRPr lang="en-US" dirty="0"/>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16</a:t>
            </a:fld>
            <a:endParaRPr lang="en-US"/>
          </a:p>
        </p:txBody>
      </p:sp>
      <p:sp>
        <p:nvSpPr>
          <p:cNvPr id="4" name="TextBox 3">
            <a:extLst>
              <a:ext uri="{FF2B5EF4-FFF2-40B4-BE49-F238E27FC236}">
                <a16:creationId xmlns:a16="http://schemas.microsoft.com/office/drawing/2014/main" id="{336BC54C-5D94-5506-AE9B-390DF9F53331}"/>
              </a:ext>
            </a:extLst>
          </p:cNvPr>
          <p:cNvSpPr txBox="1"/>
          <p:nvPr/>
        </p:nvSpPr>
        <p:spPr>
          <a:xfrm>
            <a:off x="963261" y="1608695"/>
            <a:ext cx="9562809" cy="4555093"/>
          </a:xfrm>
          <a:prstGeom prst="rect">
            <a:avLst/>
          </a:prstGeom>
          <a:noFill/>
        </p:spPr>
        <p:txBody>
          <a:bodyPr wrap="square" lIns="91440" tIns="45720" rIns="91440" bIns="45720" anchor="t">
            <a:spAutoFit/>
          </a:bodyPr>
          <a:lstStyle/>
          <a:p>
            <a:pPr marL="342900" indent="-342900">
              <a:spcAft>
                <a:spcPts val="600"/>
              </a:spcAft>
              <a:buFont typeface="Symbol" panose="05050102010706020507" pitchFamily="18" charset="2"/>
              <a:buChar char=""/>
            </a:pPr>
            <a:r>
              <a:rPr lang="en-US" sz="28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Our </a:t>
            </a:r>
            <a:r>
              <a:rPr lang="en-US" sz="2800" dirty="0">
                <a:solidFill>
                  <a:srgbClr val="789C4A"/>
                </a:solidFill>
                <a:effectLst/>
                <a:latin typeface="Arial" panose="020B0604020202020204" pitchFamily="34" charset="0"/>
                <a:ea typeface="Times New Roman" panose="02020603050405020304" pitchFamily="18" charset="0"/>
                <a:cs typeface="Arial" panose="020B0604020202020204" pitchFamily="34" charset="0"/>
              </a:rPr>
              <a:t>DEVO </a:t>
            </a:r>
            <a:r>
              <a:rPr lang="en-US" sz="28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Team purpose is to garner financial and public support for the St. Vincent de Paul Mission</a:t>
            </a:r>
            <a:r>
              <a:rPr lang="en-US" sz="2800" dirty="0">
                <a:solidFill>
                  <a:srgbClr val="005584"/>
                </a:solidFill>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28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The </a:t>
            </a:r>
            <a:r>
              <a:rPr lang="en-US" sz="2800" dirty="0">
                <a:solidFill>
                  <a:srgbClr val="789C4A"/>
                </a:solidFill>
                <a:effectLst/>
                <a:latin typeface="Arial" panose="020B0604020202020204" pitchFamily="34" charset="0"/>
                <a:ea typeface="Times New Roman" panose="02020603050405020304" pitchFamily="18" charset="0"/>
                <a:cs typeface="Arial" panose="020B0604020202020204" pitchFamily="34" charset="0"/>
              </a:rPr>
              <a:t>DEVO </a:t>
            </a:r>
            <a:r>
              <a:rPr lang="en-US" sz="28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Team is expected to provide support for the conferences through enhanced financial support, highlighting and publicly promoting efforts that provide Help and Hope to neighbors served at the Chapter/Conference level</a:t>
            </a:r>
            <a:endParaRPr lang="en-US" sz="28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2800" dirty="0">
                <a:solidFill>
                  <a:srgbClr val="005584"/>
                </a:solidFill>
                <a:effectLst/>
                <a:latin typeface="Arial" panose="020B0604020202020204" pitchFamily="34" charset="0"/>
                <a:ea typeface="Times New Roman" panose="02020603050405020304" pitchFamily="18" charset="0"/>
                <a:cs typeface="Arial" panose="020B0604020202020204" pitchFamily="34" charset="0"/>
              </a:rPr>
              <a:t>Collaborate to identify and secure maximum support opportunities that maximize the impact or our collective mission  </a:t>
            </a:r>
            <a:endParaRPr lang="en-US" sz="2800" dirty="0">
              <a:solidFill>
                <a:srgbClr val="005584"/>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996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dirty="0"/>
              <a:t>Pregnancy and Postpartum Resources</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Lisa Regan</a:t>
            </a:r>
          </a:p>
        </p:txBody>
      </p:sp>
    </p:spTree>
    <p:extLst>
      <p:ext uri="{BB962C8B-B14F-4D97-AF65-F5344CB8AC3E}">
        <p14:creationId xmlns:p14="http://schemas.microsoft.com/office/powerpoint/2010/main" val="306575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lIns="91440" tIns="45720" rIns="91440" bIns="45720" anchor="t"/>
          <a:lstStyle/>
          <a:p>
            <a:r>
              <a:rPr lang="en-US" dirty="0">
                <a:latin typeface="Arial"/>
                <a:cs typeface="Arial"/>
              </a:rPr>
              <a:t>Pregnancy and Postpartum Resources</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18</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825625"/>
            <a:ext cx="10515600" cy="4351338"/>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u="sng" dirty="0">
                <a:solidFill>
                  <a:srgbClr val="005584"/>
                </a:solidFill>
                <a:latin typeface="Arial" panose="020B0604020202020204" pitchFamily="34" charset="0"/>
                <a:cs typeface="Arial" panose="020B0604020202020204" pitchFamily="34" charset="0"/>
              </a:rPr>
              <a:t>Stable housing</a:t>
            </a:r>
            <a:r>
              <a:rPr lang="en-US" dirty="0">
                <a:solidFill>
                  <a:srgbClr val="005584"/>
                </a:solidFill>
                <a:latin typeface="Arial" panose="020B0604020202020204" pitchFamily="34" charset="0"/>
                <a:cs typeface="Arial" panose="020B0604020202020204" pitchFamily="34" charset="0"/>
              </a:rPr>
              <a:t>: critical for pregnant women</a:t>
            </a:r>
          </a:p>
          <a:p>
            <a:r>
              <a:rPr lang="en-US" dirty="0">
                <a:solidFill>
                  <a:srgbClr val="005584"/>
                </a:solidFill>
                <a:latin typeface="Arial" panose="020B0604020202020204" pitchFamily="34" charset="0"/>
                <a:cs typeface="Arial" panose="020B0604020202020204" pitchFamily="34" charset="0"/>
              </a:rPr>
              <a:t>Rental eviction during pregnancy increases risks of adverse birth outcomes, which has been shown to have life-long multigenerational consequences.</a:t>
            </a:r>
          </a:p>
          <a:p>
            <a:r>
              <a:rPr lang="en-US" sz="1800" dirty="0">
                <a:solidFill>
                  <a:srgbClr val="005584"/>
                </a:solidFill>
                <a:latin typeface="Arial" panose="020B0604020202020204" pitchFamily="34" charset="0"/>
                <a:cs typeface="Arial" panose="020B0604020202020204" pitchFamily="34" charset="0"/>
              </a:rPr>
              <a:t>Source: National Library of Medicine</a:t>
            </a:r>
          </a:p>
          <a:p>
            <a:endParaRPr lang="en-US" sz="1800"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62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lIns="91440" tIns="45720" rIns="91440" bIns="45720" anchor="t"/>
          <a:lstStyle/>
          <a:p>
            <a:r>
              <a:rPr lang="en-US">
                <a:latin typeface="Arial"/>
                <a:cs typeface="Arial"/>
              </a:rPr>
              <a:t>Pregnancy and Postpartum Resources </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19</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825625"/>
            <a:ext cx="10515600" cy="4351338"/>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buNone/>
            </a:pPr>
            <a:r>
              <a:rPr lang="en-US" u="sng" dirty="0">
                <a:solidFill>
                  <a:srgbClr val="005584"/>
                </a:solidFill>
                <a:latin typeface="Arial" panose="020B0604020202020204" pitchFamily="34" charset="0"/>
                <a:cs typeface="Arial" panose="020B0604020202020204" pitchFamily="34" charset="0"/>
              </a:rPr>
              <a:t>Medical care</a:t>
            </a:r>
            <a:r>
              <a:rPr lang="en-US" dirty="0">
                <a:solidFill>
                  <a:srgbClr val="005584"/>
                </a:solidFill>
                <a:latin typeface="Arial" panose="020B0604020202020204" pitchFamily="34" charset="0"/>
                <a:cs typeface="Arial" panose="020B0604020202020204" pitchFamily="34" charset="0"/>
              </a:rPr>
              <a:t>: critical for pregnant women</a:t>
            </a:r>
          </a:p>
          <a:p>
            <a:r>
              <a:rPr lang="en-US" b="0" i="0" dirty="0">
                <a:solidFill>
                  <a:srgbClr val="005584"/>
                </a:solidFill>
                <a:effectLst/>
                <a:latin typeface="Arial" panose="020B0604020202020204" pitchFamily="34" charset="0"/>
                <a:cs typeface="Arial" panose="020B0604020202020204" pitchFamily="34" charset="0"/>
              </a:rPr>
              <a:t>Women without prenatal care are seven times more likely give birth to premature babies, and five times more likely to have infants who die.</a:t>
            </a:r>
          </a:p>
          <a:p>
            <a:pPr marL="0" indent="0">
              <a:buNone/>
            </a:pPr>
            <a:r>
              <a:rPr lang="en-US" sz="2000" dirty="0">
                <a:solidFill>
                  <a:srgbClr val="005584"/>
                </a:solidFill>
                <a:latin typeface="Arial" panose="020B0604020202020204" pitchFamily="34" charset="0"/>
                <a:cs typeface="Arial" panose="020B0604020202020204" pitchFamily="34" charset="0"/>
              </a:rPr>
              <a:t>-Baltimore City Health Commissioner</a:t>
            </a:r>
            <a:endParaRPr lang="en-US" sz="2000" b="0" i="0" dirty="0">
              <a:solidFill>
                <a:srgbClr val="005584"/>
              </a:solidFill>
              <a:effectLst/>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21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6737C-4D1F-CFFD-EA56-0AD6AA94DFE5}"/>
              </a:ext>
            </a:extLst>
          </p:cNvPr>
          <p:cNvSpPr>
            <a:spLocks noGrp="1"/>
          </p:cNvSpPr>
          <p:nvPr>
            <p:ph sz="half" idx="2"/>
          </p:nvPr>
        </p:nvSpPr>
        <p:spPr>
          <a:xfrm>
            <a:off x="839788" y="1399592"/>
            <a:ext cx="5157787" cy="4790071"/>
          </a:xfrm>
        </p:spPr>
        <p:txBody>
          <a:bodyPr/>
          <a:lstStyle/>
          <a:p>
            <a:pPr marL="0" indent="0">
              <a:buNone/>
            </a:pPr>
            <a:r>
              <a:rPr lang="en-US" sz="2000" b="1" dirty="0">
                <a:latin typeface="Arial" panose="020B0604020202020204" pitchFamily="34" charset="0"/>
                <a:cs typeface="Arial" panose="020B0604020202020204" pitchFamily="34" charset="0"/>
              </a:rPr>
              <a:t>Prayer and Reflection</a:t>
            </a:r>
          </a:p>
          <a:p>
            <a:pPr marL="0" indent="0">
              <a:buNone/>
            </a:pPr>
            <a:r>
              <a:rPr lang="en-US" sz="2000" b="1" dirty="0">
                <a:latin typeface="Arial" panose="020B0604020202020204" pitchFamily="34" charset="0"/>
                <a:cs typeface="Arial" panose="020B0604020202020204" pitchFamily="34" charset="0"/>
              </a:rPr>
              <a:t>Mike’s Message</a:t>
            </a:r>
          </a:p>
          <a:p>
            <a:pPr marL="0" indent="0">
              <a:buNone/>
            </a:pPr>
            <a:r>
              <a:rPr lang="en-US" sz="2000" b="1" dirty="0">
                <a:latin typeface="Arial" panose="020B0604020202020204" pitchFamily="34" charset="0"/>
                <a:cs typeface="Arial" panose="020B0604020202020204" pitchFamily="34" charset="0"/>
              </a:rPr>
              <a:t>Program Presentations</a:t>
            </a:r>
          </a:p>
          <a:p>
            <a:pPr lvl="1"/>
            <a:r>
              <a:rPr lang="en-US" sz="1600" dirty="0">
                <a:latin typeface="Arial" panose="020B0604020202020204" pitchFamily="34" charset="0"/>
                <a:cs typeface="Arial" panose="020B0604020202020204" pitchFamily="34" charset="0"/>
              </a:rPr>
              <a:t>Vincentian Services</a:t>
            </a:r>
          </a:p>
          <a:p>
            <a:pPr lvl="1"/>
            <a:r>
              <a:rPr lang="en-US" sz="1600" dirty="0">
                <a:latin typeface="Arial" panose="020B0604020202020204" pitchFamily="34" charset="0"/>
                <a:cs typeface="Arial" panose="020B0604020202020204" pitchFamily="34" charset="0"/>
              </a:rPr>
              <a:t>Conference Fundraising</a:t>
            </a:r>
          </a:p>
          <a:p>
            <a:pPr lvl="1"/>
            <a:r>
              <a:rPr lang="en-US" sz="1600" dirty="0">
                <a:latin typeface="Arial" panose="020B0604020202020204" pitchFamily="34" charset="0"/>
                <a:cs typeface="Arial" panose="020B0604020202020204" pitchFamily="34" charset="0"/>
              </a:rPr>
              <a:t>Pregnancy/Postpartum resources</a:t>
            </a:r>
          </a:p>
          <a:p>
            <a:pPr lvl="1"/>
            <a:r>
              <a:rPr lang="en-US" sz="1600" dirty="0">
                <a:latin typeface="Arial" panose="020B0604020202020204" pitchFamily="34" charset="0"/>
                <a:cs typeface="Arial" panose="020B0604020202020204" pitchFamily="34" charset="0"/>
              </a:rPr>
              <a:t>Warming shelters</a:t>
            </a:r>
          </a:p>
          <a:p>
            <a:pPr lvl="1"/>
            <a:r>
              <a:rPr lang="en-US" sz="1600" dirty="0">
                <a:latin typeface="Arial" panose="020B0604020202020204" pitchFamily="34" charset="0"/>
                <a:cs typeface="Arial" panose="020B0604020202020204" pitchFamily="34" charset="0"/>
              </a:rPr>
              <a:t>Chamblee Support Center</a:t>
            </a:r>
          </a:p>
          <a:p>
            <a:pPr lvl="1"/>
            <a:r>
              <a:rPr lang="en-US" sz="1600" dirty="0">
                <a:latin typeface="Arial" panose="020B0604020202020204" pitchFamily="34" charset="0"/>
                <a:cs typeface="Arial" panose="020B0604020202020204" pitchFamily="34" charset="0"/>
              </a:rPr>
              <a:t>Pharmacy Update</a:t>
            </a:r>
          </a:p>
          <a:p>
            <a:pPr marL="0" indent="0">
              <a:buNone/>
            </a:pPr>
            <a:r>
              <a:rPr lang="en-US" sz="2000" b="1" dirty="0">
                <a:latin typeface="Arial" panose="020B0604020202020204" pitchFamily="34" charset="0"/>
                <a:cs typeface="Arial" panose="020B0604020202020204" pitchFamily="34" charset="0"/>
              </a:rPr>
              <a:t>Open Forum Q&amp;A</a:t>
            </a:r>
          </a:p>
          <a:p>
            <a:pPr marL="0" indent="0">
              <a:buNone/>
            </a:pPr>
            <a:r>
              <a:rPr lang="en-US" sz="2000" b="1" dirty="0">
                <a:latin typeface="Arial" panose="020B0604020202020204" pitchFamily="34" charset="0"/>
                <a:cs typeface="Arial" panose="020B0604020202020204" pitchFamily="34" charset="0"/>
              </a:rPr>
              <a:t>Closing Prayer</a:t>
            </a:r>
          </a:p>
          <a:p>
            <a:endParaRPr lang="en-US" sz="16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2D0AA8A1-0392-AB3D-075F-EF6AC1BACA02}"/>
              </a:ext>
            </a:extLst>
          </p:cNvPr>
          <p:cNvSpPr>
            <a:spLocks noGrp="1"/>
          </p:cNvSpPr>
          <p:nvPr>
            <p:ph type="title"/>
          </p:nvPr>
        </p:nvSpPr>
        <p:spPr/>
        <p:txBody>
          <a:bodyPr/>
          <a:lstStyle/>
          <a:p>
            <a:r>
              <a:rPr lang="en-US" sz="4000" b="1" dirty="0"/>
              <a:t>Today’s Topics</a:t>
            </a:r>
            <a:br>
              <a:rPr lang="en-US" sz="4000" b="1" dirty="0"/>
            </a:br>
            <a:endParaRPr lang="en-US" dirty="0"/>
          </a:p>
        </p:txBody>
      </p:sp>
      <p:sp>
        <p:nvSpPr>
          <p:cNvPr id="7" name="Slide Number Placeholder 6">
            <a:extLst>
              <a:ext uri="{FF2B5EF4-FFF2-40B4-BE49-F238E27FC236}">
                <a16:creationId xmlns:a16="http://schemas.microsoft.com/office/drawing/2014/main" id="{CD3F2856-503B-F22B-C341-07D91DBA9FC6}"/>
              </a:ext>
            </a:extLst>
          </p:cNvPr>
          <p:cNvSpPr>
            <a:spLocks noGrp="1"/>
          </p:cNvSpPr>
          <p:nvPr>
            <p:ph type="sldNum" sz="quarter" idx="12"/>
          </p:nvPr>
        </p:nvSpPr>
        <p:spPr/>
        <p:txBody>
          <a:bodyPr/>
          <a:lstStyle/>
          <a:p>
            <a:pPr algn="ctr"/>
            <a:fld id="{4D9717A6-DBA1-9A41-804E-C92B77DF44BE}" type="slidenum">
              <a:rPr lang="en-US" smtClean="0"/>
              <a:pPr algn="ctr"/>
              <a:t>2</a:t>
            </a:fld>
            <a:endParaRPr lang="en-US"/>
          </a:p>
        </p:txBody>
      </p:sp>
      <p:pic>
        <p:nvPicPr>
          <p:cNvPr id="11" name="Content Placeholder 10" descr="A group of houses in a snowy landscape&#10;&#10;Description automatically generated">
            <a:extLst>
              <a:ext uri="{FF2B5EF4-FFF2-40B4-BE49-F238E27FC236}">
                <a16:creationId xmlns:a16="http://schemas.microsoft.com/office/drawing/2014/main" id="{C21E1F26-9CD7-CABE-14C0-8EF04DC3DDA1}"/>
              </a:ext>
            </a:extLst>
          </p:cNvPr>
          <p:cNvPicPr>
            <a:picLocks noGrp="1" noChangeAspect="1"/>
          </p:cNvPicPr>
          <p:nvPr>
            <p:ph sz="quarter" idx="4"/>
          </p:nvPr>
        </p:nvPicPr>
        <p:blipFill>
          <a:blip r:embed="rId2"/>
          <a:stretch>
            <a:fillRect/>
          </a:stretch>
        </p:blipFill>
        <p:spPr>
          <a:xfrm>
            <a:off x="6416149" y="1711973"/>
            <a:ext cx="4769934" cy="3684588"/>
          </a:xfrm>
        </p:spPr>
      </p:pic>
    </p:spTree>
    <p:extLst>
      <p:ext uri="{BB962C8B-B14F-4D97-AF65-F5344CB8AC3E}">
        <p14:creationId xmlns:p14="http://schemas.microsoft.com/office/powerpoint/2010/main" val="101928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lIns="91440" tIns="45720" rIns="91440" bIns="45720" anchor="t"/>
          <a:lstStyle/>
          <a:p>
            <a:r>
              <a:rPr lang="en-US" dirty="0">
                <a:latin typeface="Arial"/>
                <a:cs typeface="Arial"/>
              </a:rPr>
              <a:t>Pregnancy and Postpartum Resources</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20</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825625"/>
            <a:ext cx="10515600" cy="4351338"/>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buNone/>
            </a:pPr>
            <a:r>
              <a:rPr lang="en-US" u="sng" dirty="0">
                <a:solidFill>
                  <a:srgbClr val="005584"/>
                </a:solidFill>
                <a:latin typeface="Arial" panose="020B0604020202020204" pitchFamily="34" charset="0"/>
                <a:cs typeface="Arial" panose="020B0604020202020204" pitchFamily="34" charset="0"/>
              </a:rPr>
              <a:t>Pregnancy Centers </a:t>
            </a:r>
            <a:r>
              <a:rPr lang="en-US" dirty="0">
                <a:solidFill>
                  <a:srgbClr val="005584"/>
                </a:solidFill>
                <a:latin typeface="Arial" panose="020B0604020202020204" pitchFamily="34" charset="0"/>
                <a:cs typeface="Arial" panose="020B0604020202020204" pitchFamily="34" charset="0"/>
              </a:rPr>
              <a:t>through the state of Georgia. Most provide:</a:t>
            </a:r>
          </a:p>
          <a:p>
            <a:r>
              <a:rPr lang="en-US" dirty="0">
                <a:solidFill>
                  <a:srgbClr val="005584"/>
                </a:solidFill>
                <a:latin typeface="Arial" panose="020B0604020202020204" pitchFamily="34" charset="0"/>
                <a:cs typeface="Arial" panose="020B0604020202020204" pitchFamily="34" charset="0"/>
              </a:rPr>
              <a:t>Free pregnant validation: proof of pregnancy is required for Pregnancy Medicaid</a:t>
            </a:r>
          </a:p>
          <a:p>
            <a:r>
              <a:rPr lang="en-US" dirty="0">
                <a:solidFill>
                  <a:srgbClr val="005584"/>
                </a:solidFill>
                <a:latin typeface="Arial" panose="020B0604020202020204" pitchFamily="34" charset="0"/>
                <a:cs typeface="Arial" panose="020B0604020202020204" pitchFamily="34" charset="0"/>
              </a:rPr>
              <a:t>Free diapers and baby supplies</a:t>
            </a:r>
          </a:p>
          <a:p>
            <a:r>
              <a:rPr lang="en-US" dirty="0">
                <a:solidFill>
                  <a:srgbClr val="005584"/>
                </a:solidFill>
                <a:latin typeface="Arial" panose="020B0604020202020204" pitchFamily="34" charset="0"/>
                <a:cs typeface="Arial" panose="020B0604020202020204" pitchFamily="34" charset="0"/>
              </a:rPr>
              <a:t>Free parenting classes and wrap-around support</a:t>
            </a:r>
          </a:p>
          <a:p>
            <a:endParaRPr lang="en-US" sz="1800"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19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EBFB0-8538-F76A-8039-CD6780291932}"/>
              </a:ext>
            </a:extLst>
          </p:cNvPr>
          <p:cNvPicPr>
            <a:picLocks noChangeAspect="1"/>
          </p:cNvPicPr>
          <p:nvPr/>
        </p:nvPicPr>
        <p:blipFill>
          <a:blip r:embed="rId2"/>
          <a:stretch>
            <a:fillRect/>
          </a:stretch>
        </p:blipFill>
        <p:spPr>
          <a:xfrm>
            <a:off x="148773" y="1838131"/>
            <a:ext cx="5776164" cy="4917171"/>
          </a:xfrm>
          <a:prstGeom prst="rect">
            <a:avLst/>
          </a:prstGeom>
        </p:spPr>
      </p:pic>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lIns="91440" tIns="45720" rIns="91440" bIns="45720" anchor="t"/>
          <a:lstStyle/>
          <a:p>
            <a:r>
              <a:rPr lang="en-US">
                <a:latin typeface="Arial"/>
                <a:cs typeface="Arial"/>
              </a:rPr>
              <a:t>Pregnancy and Postpartum Resources </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21</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349763"/>
            <a:ext cx="10515600" cy="173866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hlinkClick r:id="rId3"/>
              </a:rPr>
              <a:t>Georgia Department of Public Health </a:t>
            </a:r>
            <a:r>
              <a:rPr lang="en-US" sz="1600" dirty="0">
                <a:latin typeface="Arial" panose="020B0604020202020204" pitchFamily="34" charset="0"/>
                <a:cs typeface="Arial" panose="020B0604020202020204" pitchFamily="34" charset="0"/>
              </a:rPr>
              <a:t>lists pregnancy resource centers in more than 50 cities throughout the state</a:t>
            </a:r>
          </a:p>
          <a:p>
            <a:r>
              <a:rPr lang="en-US" sz="1600" dirty="0">
                <a:latin typeface="Arial" panose="020B0604020202020204" pitchFamily="34" charset="0"/>
                <a:cs typeface="Arial" panose="020B0604020202020204" pitchFamily="34" charset="0"/>
                <a:hlinkClick r:id="rId4"/>
              </a:rPr>
              <a:t>Archdiocese of Atlanta pregnancy center </a:t>
            </a:r>
            <a:r>
              <a:rPr lang="en-US" sz="1600" dirty="0">
                <a:latin typeface="Arial" panose="020B0604020202020204" pitchFamily="34" charset="0"/>
                <a:cs typeface="Arial" panose="020B0604020202020204" pitchFamily="34" charset="0"/>
              </a:rPr>
              <a:t>listing</a:t>
            </a:r>
          </a:p>
        </p:txBody>
      </p:sp>
      <p:pic>
        <p:nvPicPr>
          <p:cNvPr id="7" name="Picture 6">
            <a:extLst>
              <a:ext uri="{FF2B5EF4-FFF2-40B4-BE49-F238E27FC236}">
                <a16:creationId xmlns:a16="http://schemas.microsoft.com/office/drawing/2014/main" id="{D66B2870-518F-F722-65D6-D63266FC6AE9}"/>
              </a:ext>
            </a:extLst>
          </p:cNvPr>
          <p:cNvPicPr>
            <a:picLocks noChangeAspect="1"/>
          </p:cNvPicPr>
          <p:nvPr/>
        </p:nvPicPr>
        <p:blipFill>
          <a:blip r:embed="rId5"/>
          <a:stretch>
            <a:fillRect/>
          </a:stretch>
        </p:blipFill>
        <p:spPr>
          <a:xfrm>
            <a:off x="5859623" y="2140079"/>
            <a:ext cx="5966767" cy="4581395"/>
          </a:xfrm>
          <a:prstGeom prst="rect">
            <a:avLst/>
          </a:prstGeom>
        </p:spPr>
      </p:pic>
    </p:spTree>
    <p:extLst>
      <p:ext uri="{BB962C8B-B14F-4D97-AF65-F5344CB8AC3E}">
        <p14:creationId xmlns:p14="http://schemas.microsoft.com/office/powerpoint/2010/main" val="17617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lIns="91440" tIns="45720" rIns="91440" bIns="45720" anchor="t"/>
          <a:lstStyle/>
          <a:p>
            <a:r>
              <a:rPr lang="en-US"/>
              <a:t>Pregnancy and Postpartum Resources </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latin typeface="Arial" panose="020B0604020202020204" pitchFamily="34" charset="0"/>
                <a:cs typeface="Arial" panose="020B0604020202020204" pitchFamily="34" charset="0"/>
              </a:rPr>
              <a:pPr algn="ctr"/>
              <a:t>22</a:t>
            </a:fld>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825625"/>
            <a:ext cx="10515600" cy="1603375"/>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hlinkClick r:id="rId2"/>
              </a:rPr>
              <a:t>Government applications</a:t>
            </a:r>
            <a:r>
              <a:rPr lang="en-US" dirty="0">
                <a:latin typeface="Arial" panose="020B0604020202020204" pitchFamily="34" charset="0"/>
                <a:cs typeface="Arial" panose="020B0604020202020204" pitchFamily="34" charset="0"/>
              </a:rPr>
              <a:t>: Pregnancy Medicaid, SNAP, WIC</a:t>
            </a:r>
          </a:p>
          <a:p>
            <a:pPr marL="0" indent="0">
              <a:buNone/>
            </a:pPr>
            <a:r>
              <a:rPr lang="en-US" dirty="0">
                <a:latin typeface="Arial" panose="020B0604020202020204" pitchFamily="34" charset="0"/>
                <a:cs typeface="Arial" panose="020B0604020202020204" pitchFamily="34" charset="0"/>
                <a:hlinkClick r:id="rId3"/>
              </a:rPr>
              <a:t>Walking with Moms in Need</a:t>
            </a:r>
            <a:r>
              <a:rPr lang="en-US" dirty="0">
                <a:latin typeface="Arial" panose="020B0604020202020204" pitchFamily="34" charset="0"/>
                <a:cs typeface="Arial" panose="020B0604020202020204" pitchFamily="34" charset="0"/>
              </a:rPr>
              <a:t>: Ministries throughout Atlanta Archdiocese</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B3AC26-0A36-4AC0-B363-6C85F2E85319}"/>
              </a:ext>
            </a:extLst>
          </p:cNvPr>
          <p:cNvSpPr txBox="1"/>
          <p:nvPr/>
        </p:nvSpPr>
        <p:spPr>
          <a:xfrm>
            <a:off x="3911408" y="4088074"/>
            <a:ext cx="6097554"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4"/>
              </a:rPr>
              <a:t>https://www.walkingwithmoms.com/</a:t>
            </a:r>
            <a:r>
              <a:rPr lang="en-US"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78CF3825-7DAB-FF70-8768-5390F3B9E6FF}"/>
              </a:ext>
            </a:extLst>
          </p:cNvPr>
          <p:cNvSpPr txBox="1"/>
          <p:nvPr/>
        </p:nvSpPr>
        <p:spPr>
          <a:xfrm>
            <a:off x="3750280" y="4492256"/>
            <a:ext cx="6097554"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5"/>
              </a:rPr>
              <a:t>https://svdpgeorgia.org/snap-benefits/</a:t>
            </a:r>
            <a:r>
              <a:rPr lang="en-US" dirty="0">
                <a:latin typeface="Arial" panose="020B0604020202020204" pitchFamily="34" charset="0"/>
                <a:cs typeface="Arial" panose="020B0604020202020204" pitchFamily="34" charset="0"/>
              </a:rPr>
              <a:t> </a:t>
            </a:r>
          </a:p>
        </p:txBody>
      </p:sp>
      <p:pic>
        <p:nvPicPr>
          <p:cNvPr id="2050" name="Picture 2" descr="Supplemental Nutrition Assistance Program - Wikipedia">
            <a:extLst>
              <a:ext uri="{FF2B5EF4-FFF2-40B4-BE49-F238E27FC236}">
                <a16:creationId xmlns:a16="http://schemas.microsoft.com/office/drawing/2014/main" id="{B5B436D9-3D26-4415-17E3-C71F910AE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2895" y="3570320"/>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B881F58-5DD5-CC3C-F839-A63ED2214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180" y="3650019"/>
            <a:ext cx="1976631" cy="191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56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dirty="0"/>
              <a:t>Warming Shelters </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lIns="91440" tIns="45720" rIns="91440" bIns="45720" anchor="t"/>
          <a:lstStyle/>
          <a:p>
            <a:r>
              <a:rPr lang="en-US" dirty="0">
                <a:latin typeface="Arial" panose="020B0604020202020204" pitchFamily="34" charset="0"/>
                <a:cs typeface="Arial" panose="020B0604020202020204" pitchFamily="34" charset="0"/>
              </a:rPr>
              <a:t>Mariel Risner Sivley</a:t>
            </a:r>
          </a:p>
        </p:txBody>
      </p:sp>
    </p:spTree>
    <p:extLst>
      <p:ext uri="{BB962C8B-B14F-4D97-AF65-F5344CB8AC3E}">
        <p14:creationId xmlns:p14="http://schemas.microsoft.com/office/powerpoint/2010/main" val="515913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a:t>Council Office Updates</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Christa Frye</a:t>
            </a:r>
          </a:p>
        </p:txBody>
      </p:sp>
    </p:spTree>
    <p:extLst>
      <p:ext uri="{BB962C8B-B14F-4D97-AF65-F5344CB8AC3E}">
        <p14:creationId xmlns:p14="http://schemas.microsoft.com/office/powerpoint/2010/main" val="420674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lIns="91440" tIns="45720" rIns="91440" bIns="45720" anchor="b"/>
          <a:lstStyle/>
          <a:p>
            <a:r>
              <a:rPr lang="en-US" dirty="0">
                <a:latin typeface="Arial"/>
                <a:cs typeface="Arial"/>
              </a:rPr>
              <a:t>Government Benefits</a:t>
            </a:r>
            <a:endParaRPr lang="en-US" dirty="0"/>
          </a:p>
        </p:txBody>
      </p:sp>
    </p:spTree>
    <p:extLst>
      <p:ext uri="{BB962C8B-B14F-4D97-AF65-F5344CB8AC3E}">
        <p14:creationId xmlns:p14="http://schemas.microsoft.com/office/powerpoint/2010/main" val="38161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868114" y="1402002"/>
            <a:ext cx="11420668" cy="811627"/>
          </a:xfrm>
        </p:spPr>
        <p:txBody>
          <a:bodyPr lIns="91440" tIns="45720" rIns="91440" bIns="45720" anchor="t"/>
          <a:lstStyle/>
          <a:p>
            <a:r>
              <a:rPr lang="en-US" sz="3200" dirty="0">
                <a:solidFill>
                  <a:srgbClr val="005584"/>
                </a:solidFill>
                <a:latin typeface="Arial"/>
                <a:cs typeface="Arial"/>
              </a:rPr>
              <a:t>SVdP Application and Renewal Assistance for Government Services</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26</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65094" y="2453154"/>
            <a:ext cx="10515600" cy="4351338"/>
          </a:xfrm>
          <a:prstGeom prst="rect">
            <a:avLst/>
          </a:prstGeom>
        </p:spPr>
        <p:txBody>
          <a:bodyPr lIns="91440" tIns="45720" rIns="91440" bIns="45720" anchor="t">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solidFill>
                  <a:srgbClr val="005584"/>
                </a:solidFill>
                <a:latin typeface="Arial" panose="020B0604020202020204" pitchFamily="34" charset="0"/>
                <a:cs typeface="Arial" panose="020B0604020202020204" pitchFamily="34" charset="0"/>
              </a:rPr>
              <a:t>SNAP</a:t>
            </a:r>
          </a:p>
          <a:p>
            <a:pPr lvl="1"/>
            <a:r>
              <a:rPr lang="en-US" dirty="0">
                <a:solidFill>
                  <a:srgbClr val="005584"/>
                </a:solidFill>
                <a:latin typeface="Arial" panose="020B0604020202020204" pitchFamily="34" charset="0"/>
                <a:cs typeface="Arial" panose="020B0604020202020204" pitchFamily="34" charset="0"/>
              </a:rPr>
              <a:t>Early deposit</a:t>
            </a:r>
          </a:p>
          <a:p>
            <a:pPr lvl="2"/>
            <a:r>
              <a:rPr lang="en-US" dirty="0">
                <a:solidFill>
                  <a:srgbClr val="005584"/>
                </a:solidFill>
                <a:latin typeface="Arial" panose="020B0604020202020204" pitchFamily="34" charset="0"/>
                <a:cs typeface="Arial" panose="020B0604020202020204" pitchFamily="34" charset="0"/>
              </a:rPr>
              <a:t>For those who receive benefits on the 19</a:t>
            </a:r>
            <a:r>
              <a:rPr lang="en-US" baseline="30000" dirty="0">
                <a:solidFill>
                  <a:srgbClr val="005584"/>
                </a:solidFill>
                <a:latin typeface="Arial" panose="020B0604020202020204" pitchFamily="34" charset="0"/>
                <a:cs typeface="Arial" panose="020B0604020202020204" pitchFamily="34" charset="0"/>
              </a:rPr>
              <a:t>th</a:t>
            </a:r>
            <a:r>
              <a:rPr lang="en-US" dirty="0">
                <a:solidFill>
                  <a:srgbClr val="005584"/>
                </a:solidFill>
                <a:latin typeface="Arial" panose="020B0604020202020204" pitchFamily="34" charset="0"/>
                <a:cs typeface="Arial" panose="020B0604020202020204" pitchFamily="34" charset="0"/>
              </a:rPr>
              <a:t> , the deposit will be made on the 17</a:t>
            </a:r>
            <a:r>
              <a:rPr lang="en-US" baseline="30000" dirty="0">
                <a:solidFill>
                  <a:srgbClr val="005584"/>
                </a:solidFill>
                <a:latin typeface="Arial" panose="020B0604020202020204" pitchFamily="34" charset="0"/>
                <a:cs typeface="Arial" panose="020B0604020202020204" pitchFamily="34" charset="0"/>
              </a:rPr>
              <a:t>th</a:t>
            </a:r>
            <a:endParaRPr lang="en-US" dirty="0">
              <a:solidFill>
                <a:srgbClr val="005584"/>
              </a:solidFill>
              <a:latin typeface="Arial" panose="020B0604020202020204" pitchFamily="34" charset="0"/>
              <a:cs typeface="Arial" panose="020B0604020202020204" pitchFamily="34" charset="0"/>
            </a:endParaRPr>
          </a:p>
          <a:p>
            <a:pPr lvl="2"/>
            <a:r>
              <a:rPr lang="en-US" dirty="0">
                <a:solidFill>
                  <a:srgbClr val="005584"/>
                </a:solidFill>
                <a:latin typeface="Arial" panose="020B0604020202020204" pitchFamily="34" charset="0"/>
                <a:cs typeface="Arial" panose="020B0604020202020204" pitchFamily="34" charset="0"/>
              </a:rPr>
              <a:t>For those who receive benefits on the 21</a:t>
            </a:r>
            <a:r>
              <a:rPr lang="en-US" baseline="30000" dirty="0">
                <a:solidFill>
                  <a:srgbClr val="005584"/>
                </a:solidFill>
                <a:latin typeface="Arial" panose="020B0604020202020204" pitchFamily="34" charset="0"/>
                <a:cs typeface="Arial" panose="020B0604020202020204" pitchFamily="34" charset="0"/>
              </a:rPr>
              <a:t>st</a:t>
            </a:r>
            <a:r>
              <a:rPr lang="en-US" dirty="0">
                <a:solidFill>
                  <a:srgbClr val="005584"/>
                </a:solidFill>
                <a:latin typeface="Arial" panose="020B0604020202020204" pitchFamily="34" charset="0"/>
                <a:cs typeface="Arial" panose="020B0604020202020204" pitchFamily="34" charset="0"/>
              </a:rPr>
              <a:t>-23</a:t>
            </a:r>
            <a:r>
              <a:rPr lang="en-US" baseline="30000" dirty="0">
                <a:solidFill>
                  <a:srgbClr val="005584"/>
                </a:solidFill>
                <a:latin typeface="Arial" panose="020B0604020202020204" pitchFamily="34" charset="0"/>
                <a:cs typeface="Arial" panose="020B0604020202020204" pitchFamily="34" charset="0"/>
              </a:rPr>
              <a:t>rd</a:t>
            </a:r>
            <a:r>
              <a:rPr lang="en-US" dirty="0">
                <a:solidFill>
                  <a:srgbClr val="005584"/>
                </a:solidFill>
                <a:latin typeface="Arial" panose="020B0604020202020204" pitchFamily="34" charset="0"/>
                <a:cs typeface="Arial" panose="020B0604020202020204" pitchFamily="34" charset="0"/>
              </a:rPr>
              <a:t>, the deposit will be made on the 19</a:t>
            </a:r>
            <a:r>
              <a:rPr lang="en-US" baseline="30000" dirty="0">
                <a:solidFill>
                  <a:srgbClr val="005584"/>
                </a:solidFill>
                <a:latin typeface="Arial" panose="020B0604020202020204" pitchFamily="34" charset="0"/>
                <a:cs typeface="Arial" panose="020B0604020202020204" pitchFamily="34" charset="0"/>
              </a:rPr>
              <a:t>th</a:t>
            </a:r>
            <a:endParaRPr lang="en-US" dirty="0">
              <a:solidFill>
                <a:srgbClr val="005584"/>
              </a:solidFill>
              <a:latin typeface="Arial" panose="020B0604020202020204" pitchFamily="34" charset="0"/>
              <a:cs typeface="Arial" panose="020B0604020202020204" pitchFamily="34" charset="0"/>
            </a:endParaRPr>
          </a:p>
          <a:p>
            <a:r>
              <a:rPr lang="en-US" dirty="0">
                <a:solidFill>
                  <a:srgbClr val="005584"/>
                </a:solidFill>
                <a:latin typeface="Arial" panose="020B0604020202020204" pitchFamily="34" charset="0"/>
                <a:cs typeface="Arial" panose="020B0604020202020204" pitchFamily="34" charset="0"/>
              </a:rPr>
              <a:t>Medicaid</a:t>
            </a:r>
          </a:p>
          <a:p>
            <a:pPr lvl="1"/>
            <a:r>
              <a:rPr lang="en-US" dirty="0">
                <a:solidFill>
                  <a:srgbClr val="005584"/>
                </a:solidFill>
                <a:latin typeface="Arial" panose="020B0604020202020204" pitchFamily="34" charset="0"/>
                <a:cs typeface="Arial" panose="020B0604020202020204" pitchFamily="34" charset="0"/>
              </a:rPr>
              <a:t>PATHWAYS – expanded Medicaid program for those 19-64 who would not otherwise qualify</a:t>
            </a:r>
          </a:p>
          <a:p>
            <a:pPr lvl="2"/>
            <a:r>
              <a:rPr lang="en-US" dirty="0">
                <a:solidFill>
                  <a:srgbClr val="005584"/>
                </a:solidFill>
                <a:latin typeface="Arial" panose="020B0604020202020204" pitchFamily="34" charset="0"/>
                <a:cs typeface="Arial" panose="020B0604020202020204" pitchFamily="34" charset="0"/>
              </a:rPr>
              <a:t>Household income up to 100% of the poverty level.</a:t>
            </a:r>
          </a:p>
          <a:p>
            <a:r>
              <a:rPr lang="en-US" dirty="0">
                <a:solidFill>
                  <a:srgbClr val="005584"/>
                </a:solidFill>
                <a:latin typeface="Arial" panose="020B0604020202020204" pitchFamily="34" charset="0"/>
                <a:cs typeface="Arial" panose="020B0604020202020204" pitchFamily="34" charset="0"/>
              </a:rPr>
              <a:t>WIC </a:t>
            </a:r>
          </a:p>
          <a:p>
            <a:pPr lvl="1"/>
            <a:r>
              <a:rPr lang="en-US" sz="1700" i="0" dirty="0">
                <a:solidFill>
                  <a:srgbClr val="005584"/>
                </a:solidFill>
                <a:effectLst/>
                <a:latin typeface="Arial" panose="020B0604020202020204" pitchFamily="34" charset="0"/>
                <a:ea typeface="Roboto"/>
                <a:cs typeface="Arial" panose="020B0604020202020204" pitchFamily="34" charset="0"/>
              </a:rPr>
              <a:t>Special Supplemental Nutrition Program for Women, Infants and Children</a:t>
            </a:r>
          </a:p>
          <a:p>
            <a:r>
              <a:rPr lang="en-US" dirty="0">
                <a:solidFill>
                  <a:srgbClr val="005584"/>
                </a:solidFill>
                <a:latin typeface="Arial" panose="020B0604020202020204" pitchFamily="34" charset="0"/>
                <a:cs typeface="Arial" panose="020B0604020202020204" pitchFamily="34" charset="0"/>
              </a:rPr>
              <a:t>CAPS</a:t>
            </a:r>
          </a:p>
          <a:p>
            <a:pPr lvl="1"/>
            <a:r>
              <a:rPr lang="en-US" dirty="0">
                <a:solidFill>
                  <a:srgbClr val="005584"/>
                </a:solidFill>
                <a:latin typeface="Arial" panose="020B0604020202020204" pitchFamily="34" charset="0"/>
                <a:cs typeface="Arial" panose="020B0604020202020204" pitchFamily="34" charset="0"/>
              </a:rPr>
              <a:t>Childcare and Parent Services</a:t>
            </a:r>
          </a:p>
          <a:p>
            <a:r>
              <a:rPr lang="en-US" dirty="0">
                <a:solidFill>
                  <a:srgbClr val="005584"/>
                </a:solidFill>
                <a:latin typeface="Arial" panose="020B0604020202020204" pitchFamily="34" charset="0"/>
                <a:cs typeface="Arial" panose="020B0604020202020204" pitchFamily="34" charset="0"/>
              </a:rPr>
              <a:t>TANF</a:t>
            </a:r>
          </a:p>
          <a:p>
            <a:pPr lvl="1"/>
            <a:r>
              <a:rPr lang="en-US" dirty="0">
                <a:solidFill>
                  <a:srgbClr val="005584"/>
                </a:solidFill>
                <a:latin typeface="Arial" panose="020B0604020202020204" pitchFamily="34" charset="0"/>
                <a:cs typeface="Arial" panose="020B0604020202020204" pitchFamily="34" charset="0"/>
              </a:rPr>
              <a:t>Temporary Assistance for Needy Families</a:t>
            </a:r>
          </a:p>
          <a:p>
            <a:endParaRPr lang="en-US" sz="1800"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1FA805DF-7825-5764-3286-96B697793C0F}"/>
              </a:ext>
            </a:extLst>
          </p:cNvPr>
          <p:cNvSpPr txBox="1">
            <a:spLocks/>
          </p:cNvSpPr>
          <p:nvPr/>
        </p:nvSpPr>
        <p:spPr>
          <a:xfrm>
            <a:off x="706749" y="290378"/>
            <a:ext cx="11420668" cy="811627"/>
          </a:xfrm>
          <a:prstGeom prst="rect">
            <a:avLst/>
          </a:prstGeom>
        </p:spPr>
        <p:txBody>
          <a:bodyPr lIns="91440" tIns="45720" rIns="91440" bIns="45720" anchor="t"/>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dirty="0">
                <a:solidFill>
                  <a:srgbClr val="FFFFFF"/>
                </a:solidFill>
                <a:latin typeface="Arial"/>
                <a:cs typeface="Arial"/>
              </a:rPr>
              <a:t>Government Benefits</a:t>
            </a:r>
          </a:p>
        </p:txBody>
      </p:sp>
    </p:spTree>
    <p:extLst>
      <p:ext uri="{BB962C8B-B14F-4D97-AF65-F5344CB8AC3E}">
        <p14:creationId xmlns:p14="http://schemas.microsoft.com/office/powerpoint/2010/main" val="80815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841220" y="218661"/>
            <a:ext cx="11420668" cy="811627"/>
          </a:xfrm>
        </p:spPr>
        <p:txBody>
          <a:bodyPr lIns="91440" tIns="45720" rIns="91440" bIns="45720" anchor="t"/>
          <a:lstStyle/>
          <a:p>
            <a:r>
              <a:rPr lang="en-US">
                <a:latin typeface="Arial"/>
                <a:cs typeface="Arial"/>
              </a:rPr>
              <a:t>How to Request Assistance</a:t>
            </a:r>
            <a:endParaRPr lang="en-US"/>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27</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825625"/>
            <a:ext cx="10515600" cy="4351338"/>
          </a:xfrm>
          <a:prstGeom prst="rect">
            <a:avLst/>
          </a:prstGeom>
        </p:spPr>
        <p:txBody>
          <a:bodyPr lIns="91440" tIns="45720" rIns="91440" bIns="4572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solidFill>
                  <a:srgbClr val="005584"/>
                </a:solidFill>
                <a:latin typeface="Arial" panose="020B0604020202020204" pitchFamily="34" charset="0"/>
                <a:cs typeface="Arial" panose="020B0604020202020204" pitchFamily="34" charset="0"/>
              </a:rPr>
              <a:t>Walk-in to the SVDP CSC:</a:t>
            </a:r>
          </a:p>
          <a:p>
            <a:pPr lvl="1"/>
            <a:r>
              <a:rPr lang="en-US" dirty="0">
                <a:solidFill>
                  <a:srgbClr val="005584"/>
                </a:solidFill>
                <a:latin typeface="Arial" panose="020B0604020202020204" pitchFamily="34" charset="0"/>
                <a:cs typeface="Arial" panose="020B0604020202020204" pitchFamily="34" charset="0"/>
              </a:rPr>
              <a:t>2050 Chamblee Tucker Rd., Chamblee, GA 30341</a:t>
            </a:r>
          </a:p>
          <a:p>
            <a:pPr lvl="1"/>
            <a:r>
              <a:rPr lang="en-US" dirty="0">
                <a:solidFill>
                  <a:srgbClr val="005584"/>
                </a:solidFill>
                <a:latin typeface="Arial" panose="020B0604020202020204" pitchFamily="34" charset="0"/>
                <a:cs typeface="Arial" panose="020B0604020202020204" pitchFamily="34" charset="0"/>
              </a:rPr>
              <a:t>10am – 2pm Monday – Friday</a:t>
            </a:r>
          </a:p>
          <a:p>
            <a:endParaRPr lang="en-US" dirty="0">
              <a:solidFill>
                <a:srgbClr val="005584"/>
              </a:solidFill>
              <a:latin typeface="Arial" panose="020B0604020202020204" pitchFamily="34" charset="0"/>
              <a:cs typeface="Arial" panose="020B0604020202020204" pitchFamily="34" charset="0"/>
            </a:endParaRPr>
          </a:p>
          <a:p>
            <a:r>
              <a:rPr lang="en-US" dirty="0">
                <a:solidFill>
                  <a:srgbClr val="005584"/>
                </a:solidFill>
                <a:latin typeface="Arial" panose="020B0604020202020204" pitchFamily="34" charset="0"/>
                <a:cs typeface="Arial" panose="020B0604020202020204" pitchFamily="34" charset="0"/>
              </a:rPr>
              <a:t>Send a request to:  Benefits@svdpgeorgia.org</a:t>
            </a:r>
          </a:p>
          <a:p>
            <a:endParaRPr lang="en-US" dirty="0">
              <a:solidFill>
                <a:srgbClr val="005584"/>
              </a:solidFill>
              <a:latin typeface="Arial" panose="020B0604020202020204" pitchFamily="34" charset="0"/>
              <a:cs typeface="Arial" panose="020B0604020202020204" pitchFamily="34" charset="0"/>
            </a:endParaRPr>
          </a:p>
          <a:p>
            <a:r>
              <a:rPr lang="en-US" dirty="0">
                <a:solidFill>
                  <a:srgbClr val="005584"/>
                </a:solidFill>
                <a:latin typeface="Arial" panose="020B0604020202020204" pitchFamily="34" charset="0"/>
                <a:cs typeface="Arial" panose="020B0604020202020204" pitchFamily="34" charset="0"/>
              </a:rPr>
              <a:t>Request SNAP assistance through the website: </a:t>
            </a:r>
            <a:r>
              <a:rPr lang="en-US" dirty="0">
                <a:solidFill>
                  <a:srgbClr val="00558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SNAP Benefits - SVDP Georgia</a:t>
            </a:r>
            <a:endParaRPr lang="en-US" dirty="0">
              <a:solidFill>
                <a:srgbClr val="005584"/>
              </a:solidFill>
              <a:latin typeface="Arial" panose="020B0604020202020204" pitchFamily="34" charset="0"/>
              <a:cs typeface="Arial" panose="020B0604020202020204" pitchFamily="34" charset="0"/>
            </a:endParaRPr>
          </a:p>
          <a:p>
            <a:endParaRPr lang="en-US" dirty="0">
              <a:solidFill>
                <a:srgbClr val="005584"/>
              </a:solidFill>
              <a:latin typeface="Arial" panose="020B0604020202020204" pitchFamily="34" charset="0"/>
              <a:cs typeface="Arial" panose="020B0604020202020204" pitchFamily="34" charset="0"/>
            </a:endParaRPr>
          </a:p>
          <a:p>
            <a:r>
              <a:rPr lang="en-US" dirty="0">
                <a:solidFill>
                  <a:srgbClr val="005584"/>
                </a:solidFill>
                <a:latin typeface="Arial" panose="020B0604020202020204" pitchFamily="34" charset="0"/>
                <a:cs typeface="Arial" panose="020B0604020202020204" pitchFamily="34" charset="0"/>
              </a:rPr>
              <a:t>Request a benefits rep to come to your conference</a:t>
            </a:r>
          </a:p>
          <a:p>
            <a:endParaRPr lang="en-US" sz="1800"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38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841220" y="218661"/>
            <a:ext cx="10999327" cy="811627"/>
          </a:xfrm>
        </p:spPr>
        <p:txBody>
          <a:bodyPr lIns="91440" tIns="45720" rIns="91440" bIns="45720" anchor="t"/>
          <a:lstStyle/>
          <a:p>
            <a:r>
              <a:rPr lang="en-US" sz="4000" b="1">
                <a:latin typeface="Arial"/>
                <a:cs typeface="Arial"/>
              </a:rPr>
              <a:t>SNAP </a:t>
            </a:r>
            <a:r>
              <a:rPr lang="en-US">
                <a:latin typeface="Arial"/>
                <a:cs typeface="Arial"/>
              </a:rPr>
              <a:t>Eligibility</a:t>
            </a:r>
            <a:endParaRPr lang="en-US" sz="4000" b="1"/>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28</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289730"/>
            <a:ext cx="10820400" cy="5254878"/>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In most cases, your household must meet both the gross and net income limits described below or you are not eligible for SNAP and cannot receive benefits.</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Gross income means a household's total, non-excluded income, before any deductions have been made.</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Net income means gross income minus allowable deductions.</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A household with an elderly or disabled person only has to meet the net income limit, as described on the elderly and disabled page.</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If all members of your household are receiving Temporary Assistance for Needy Families (TANF), Supplemental Security Income (SSI), or in some places other general assistance, your household may be deemed “categorically eligible” for SNAP because you have already been determined eligible for another means-tested program.</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The information provided in the table below applies to households in the 48 contiguous states, the District of Columbia, Guam, and U.S. Virgin Islands that apply for SNAP between Oct. 1, 2023, through Sept. 30, 2024.</a:t>
            </a:r>
          </a:p>
          <a:p>
            <a:pPr>
              <a:lnSpc>
                <a:spcPct val="120000"/>
              </a:lnSpc>
              <a:spcBef>
                <a:spcPts val="200"/>
              </a:spcBef>
              <a:spcAft>
                <a:spcPts val="200"/>
              </a:spcAft>
            </a:pPr>
            <a:endParaRPr lang="en-US" sz="1200" dirty="0">
              <a:solidFill>
                <a:srgbClr val="005584"/>
              </a:solidFill>
              <a:latin typeface="Arial" panose="020B0604020202020204" pitchFamily="34" charset="0"/>
              <a:cs typeface="Arial" panose="020B0604020202020204" pitchFamily="34" charset="0"/>
            </a:endParaRP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Table 1: SNAP Income Eligibility Limits - Oct. 1, 2023, through Sept. 30, 2024</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	</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Household Size 	Gross monthly income             Net monthly income	Household Size       Gross monthly income             Net monthly income			(130 percent of poverty)	(100 percent of poverty) 		        (130 percent of poverty)	       (100 percent of poverty)</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1		$1,580	                                    $1,215		         5		$3,807		$2,929</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2		$2,137	                                    $1,644		         6		$4,364		$3,357</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3		$2,694	                                    $2,072		         7		$4,921		$3,785</a:t>
            </a: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4		$3,250	                                    $2,500		         8		$5,478		$4,214</a:t>
            </a:r>
          </a:p>
          <a:p>
            <a:pPr>
              <a:lnSpc>
                <a:spcPct val="120000"/>
              </a:lnSpc>
              <a:spcBef>
                <a:spcPts val="200"/>
              </a:spcBef>
              <a:spcAft>
                <a:spcPts val="200"/>
              </a:spcAft>
            </a:pPr>
            <a:endParaRPr lang="en-US" sz="1200" dirty="0">
              <a:solidFill>
                <a:srgbClr val="005584"/>
              </a:solidFill>
              <a:latin typeface="Arial" panose="020B0604020202020204" pitchFamily="34" charset="0"/>
              <a:cs typeface="Arial" panose="020B0604020202020204" pitchFamily="34" charset="0"/>
            </a:endParaRPr>
          </a:p>
          <a:p>
            <a:pPr>
              <a:lnSpc>
                <a:spcPct val="120000"/>
              </a:lnSpc>
              <a:spcBef>
                <a:spcPts val="200"/>
              </a:spcBef>
              <a:spcAft>
                <a:spcPts val="200"/>
              </a:spcAft>
            </a:pPr>
            <a:r>
              <a:rPr lang="en-US" sz="1200" dirty="0">
                <a:solidFill>
                  <a:srgbClr val="005584"/>
                </a:solidFill>
                <a:latin typeface="Arial" panose="020B0604020202020204" pitchFamily="34" charset="0"/>
                <a:cs typeface="Arial" panose="020B0604020202020204" pitchFamily="34" charset="0"/>
              </a:rPr>
              <a:t>Each additional member	+$557	+$429</a:t>
            </a:r>
          </a:p>
          <a:p>
            <a:endParaRPr lang="en-US" sz="16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71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841220" y="209696"/>
            <a:ext cx="11420668" cy="811627"/>
          </a:xfrm>
        </p:spPr>
        <p:txBody>
          <a:bodyPr lIns="91440" tIns="45720" rIns="91440" bIns="45720" anchor="t"/>
          <a:lstStyle/>
          <a:p>
            <a:r>
              <a:rPr lang="en-US"/>
              <a:t>For More Information</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latin typeface="Arial" panose="020B0604020202020204" pitchFamily="34" charset="0"/>
                <a:cs typeface="Arial" panose="020B0604020202020204" pitchFamily="34" charset="0"/>
              </a:rPr>
              <a:pPr algn="ctr"/>
              <a:t>29</a:t>
            </a:fld>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825625"/>
            <a:ext cx="10515600" cy="4351338"/>
          </a:xfrm>
          <a:prstGeom prst="rect">
            <a:avLst/>
          </a:prstGeom>
        </p:spPr>
        <p:txBody>
          <a:bodyPr lIns="91440" tIns="45720" rIns="91440" bIns="4572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Services | Georgia Department of Human Services Division of Family &amp; Children Services</a:t>
            </a:r>
            <a:endParaRPr lang="en-US">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Georgia Gateway - Homepage Screen</a:t>
            </a:r>
            <a:endParaRPr lang="en-US">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Supplemental Nutrition Assistance Program (SNAP) | Food and Nutrition Service (usda.gov)</a:t>
            </a:r>
            <a:endParaRPr lang="en-US">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WIC | Georgia Department of Public Health</a:t>
            </a:r>
            <a:endParaRPr lang="en-US">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AppendixA-CAPS Maximum Income Limits by Family Size.pdf (ga.gov)</a:t>
            </a:r>
            <a:endParaRPr lang="en-US">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GA Decal Bright from the Start</a:t>
            </a:r>
            <a:endParaRPr lang="en-US">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TANF Eligibility Requirements | Georgia Department of Human Services Division of Family &amp; Children Services</a:t>
            </a:r>
            <a:endParaRPr lang="en-US">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solidFill>
                  <a:srgbClr val="005584"/>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Georgia Pathways | Georgia Department of Community Health</a:t>
            </a:r>
            <a:endParaRPr lang="en-US">
              <a:solidFill>
                <a:srgbClr val="005584"/>
              </a:solidFill>
              <a:latin typeface="Arial" panose="020B0604020202020204" pitchFamily="34" charset="0"/>
              <a:cs typeface="Arial" panose="020B0604020202020204" pitchFamily="34" charset="0"/>
            </a:endParaRPr>
          </a:p>
          <a:p>
            <a:endParaRPr lang="en-US" sz="1800">
              <a:solidFill>
                <a:srgbClr val="005584"/>
              </a:solidFill>
              <a:latin typeface="Arial" panose="020B0604020202020204" pitchFamily="34" charset="0"/>
              <a:cs typeface="Arial" panose="020B0604020202020204" pitchFamily="34" charset="0"/>
            </a:endParaRPr>
          </a:p>
          <a:p>
            <a:endParaRPr lang="en-US" sz="180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9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0141F-BECB-60E7-DAD9-C2D0F30CE48C}"/>
              </a:ext>
            </a:extLst>
          </p:cNvPr>
          <p:cNvSpPr>
            <a:spLocks noGrp="1"/>
          </p:cNvSpPr>
          <p:nvPr>
            <p:ph idx="1"/>
          </p:nvPr>
        </p:nvSpPr>
        <p:spPr>
          <a:xfrm>
            <a:off x="838200" y="1331103"/>
            <a:ext cx="10515600" cy="4351338"/>
          </a:xfrm>
        </p:spPr>
        <p:txBody>
          <a:bodyPr lIns="91440" tIns="45720" rIns="91440" bIns="45720" anchor="t"/>
          <a:lstStyle/>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St. Vincent de Paul, your love of Christ and of the poor served as an Inspiration to Blessed Frederic Ozanam and the founders of the Society that bears your name.  We humbly ask for your intercession that the Holy Spirit will give us the grace to put into practice your virtues in our Daily life.</a:t>
            </a:r>
          </a:p>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May we approach problems with </a:t>
            </a:r>
            <a:r>
              <a:rPr lang="en-US" sz="1800" b="1" i="1" dirty="0">
                <a:solidFill>
                  <a:srgbClr val="005584"/>
                </a:solidFill>
                <a:latin typeface="Arial" panose="020B0604020202020204" pitchFamily="34" charset="0"/>
                <a:cs typeface="Arial" panose="020B0604020202020204" pitchFamily="34" charset="0"/>
              </a:rPr>
              <a:t>simplicity</a:t>
            </a:r>
            <a:r>
              <a:rPr lang="en-US" sz="1800" dirty="0">
                <a:solidFill>
                  <a:srgbClr val="005584"/>
                </a:solidFill>
                <a:latin typeface="Arial" panose="020B0604020202020204" pitchFamily="34" charset="0"/>
                <a:cs typeface="Arial" panose="020B0604020202020204" pitchFamily="34" charset="0"/>
              </a:rPr>
              <a:t> with our intention focused on God</a:t>
            </a:r>
          </a:p>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May we follow Jesus’ example of </a:t>
            </a:r>
            <a:r>
              <a:rPr lang="en-US" sz="1800" b="1" i="1" dirty="0">
                <a:solidFill>
                  <a:srgbClr val="005584"/>
                </a:solidFill>
                <a:latin typeface="Arial" panose="020B0604020202020204" pitchFamily="34" charset="0"/>
                <a:cs typeface="Arial" panose="020B0604020202020204" pitchFamily="34" charset="0"/>
              </a:rPr>
              <a:t>humility</a:t>
            </a:r>
            <a:r>
              <a:rPr lang="en-US" sz="1800" dirty="0">
                <a:solidFill>
                  <a:srgbClr val="005584"/>
                </a:solidFill>
                <a:latin typeface="Arial" panose="020B0604020202020204" pitchFamily="34" charset="0"/>
                <a:cs typeface="Arial" panose="020B0604020202020204" pitchFamily="34" charset="0"/>
              </a:rPr>
              <a:t> by being meek and humble of heart.</a:t>
            </a:r>
          </a:p>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May we practice </a:t>
            </a:r>
            <a:r>
              <a:rPr lang="en-US" sz="1800" b="1" i="1" dirty="0">
                <a:solidFill>
                  <a:srgbClr val="005584"/>
                </a:solidFill>
                <a:latin typeface="Arial" panose="020B0604020202020204" pitchFamily="34" charset="0"/>
                <a:cs typeface="Arial" panose="020B0604020202020204" pitchFamily="34" charset="0"/>
              </a:rPr>
              <a:t>selflessness</a:t>
            </a:r>
            <a:r>
              <a:rPr lang="en-US" sz="1800" dirty="0">
                <a:solidFill>
                  <a:srgbClr val="005584"/>
                </a:solidFill>
                <a:latin typeface="Arial" panose="020B0604020202020204" pitchFamily="34" charset="0"/>
                <a:cs typeface="Arial" panose="020B0604020202020204" pitchFamily="34" charset="0"/>
              </a:rPr>
              <a:t>, to deny our desires so we may better serve others.</a:t>
            </a:r>
          </a:p>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May we  practice </a:t>
            </a:r>
            <a:r>
              <a:rPr lang="en-US" sz="1800" b="1" i="1" dirty="0">
                <a:solidFill>
                  <a:srgbClr val="005584"/>
                </a:solidFill>
                <a:latin typeface="Arial" panose="020B0604020202020204" pitchFamily="34" charset="0"/>
                <a:cs typeface="Arial" panose="020B0604020202020204" pitchFamily="34" charset="0"/>
              </a:rPr>
              <a:t>gentleness</a:t>
            </a:r>
            <a:r>
              <a:rPr lang="en-US" sz="1800" dirty="0">
                <a:solidFill>
                  <a:srgbClr val="005584"/>
                </a:solidFill>
                <a:latin typeface="Arial" panose="020B0604020202020204" pitchFamily="34" charset="0"/>
                <a:cs typeface="Arial" panose="020B0604020202020204" pitchFamily="34" charset="0"/>
              </a:rPr>
              <a:t> so we may be warm and inviting to all those we encounter.</a:t>
            </a:r>
          </a:p>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May we have </a:t>
            </a:r>
            <a:r>
              <a:rPr lang="en-US" sz="1800" b="1" i="1" dirty="0">
                <a:solidFill>
                  <a:srgbClr val="005584"/>
                </a:solidFill>
                <a:latin typeface="Arial" panose="020B0604020202020204" pitchFamily="34" charset="0"/>
                <a:cs typeface="Arial" panose="020B0604020202020204" pitchFamily="34" charset="0"/>
              </a:rPr>
              <a:t>zeal</a:t>
            </a:r>
            <a:r>
              <a:rPr lang="en-US" sz="1800" dirty="0">
                <a:solidFill>
                  <a:srgbClr val="005584"/>
                </a:solidFill>
                <a:latin typeface="Arial" panose="020B0604020202020204" pitchFamily="34" charset="0"/>
                <a:cs typeface="Arial" panose="020B0604020202020204" pitchFamily="34" charset="0"/>
              </a:rPr>
              <a:t> in our ministry to serve God’s people even as we balance our other responsibilities.</a:t>
            </a:r>
          </a:p>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We ask you to take this prayer to our Lord, Jesus Christ, and if it is in the Father’s Holy Will, our petition be granted.</a:t>
            </a:r>
          </a:p>
          <a:p>
            <a:pPr marL="0" indent="0">
              <a:lnSpc>
                <a:spcPct val="100000"/>
              </a:lnSpc>
              <a:spcAft>
                <a:spcPts val="1200"/>
              </a:spcAft>
              <a:buNone/>
            </a:pPr>
            <a:r>
              <a:rPr lang="en-US" sz="1800" dirty="0">
                <a:solidFill>
                  <a:srgbClr val="005584"/>
                </a:solidFill>
                <a:latin typeface="Arial" panose="020B0604020202020204" pitchFamily="34" charset="0"/>
                <a:cs typeface="Arial" panose="020B0604020202020204" pitchFamily="34" charset="0"/>
              </a:rPr>
              <a:t>Amen</a:t>
            </a:r>
          </a:p>
          <a:p>
            <a:endParaRPr lang="en-US" dirty="0">
              <a:solidFill>
                <a:srgbClr val="005584"/>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C74B035-6A6C-CD04-0779-00DC177FDD4F}"/>
              </a:ext>
            </a:extLst>
          </p:cNvPr>
          <p:cNvSpPr>
            <a:spLocks noGrp="1"/>
          </p:cNvSpPr>
          <p:nvPr>
            <p:ph type="title"/>
          </p:nvPr>
        </p:nvSpPr>
        <p:spPr/>
        <p:txBody>
          <a:bodyPr/>
          <a:lstStyle/>
          <a:p>
            <a:r>
              <a:rPr lang="en-US" dirty="0"/>
              <a:t>Opening Prayer</a:t>
            </a:r>
          </a:p>
        </p:txBody>
      </p:sp>
    </p:spTree>
    <p:extLst>
      <p:ext uri="{BB962C8B-B14F-4D97-AF65-F5344CB8AC3E}">
        <p14:creationId xmlns:p14="http://schemas.microsoft.com/office/powerpoint/2010/main" val="326160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a:t>VITA</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(Volunteer Income Tax Assistance Program)</a:t>
            </a:r>
          </a:p>
        </p:txBody>
      </p:sp>
    </p:spTree>
    <p:extLst>
      <p:ext uri="{BB962C8B-B14F-4D97-AF65-F5344CB8AC3E}">
        <p14:creationId xmlns:p14="http://schemas.microsoft.com/office/powerpoint/2010/main" val="1991393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419879" y="218661"/>
            <a:ext cx="11420668" cy="811627"/>
          </a:xfrm>
        </p:spPr>
        <p:txBody>
          <a:bodyPr/>
          <a:lstStyle/>
          <a:p>
            <a:r>
              <a:rPr lang="en-US"/>
              <a:t>SVDP TO PROVIDE VITA SERVICES</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31</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422503"/>
            <a:ext cx="10515600" cy="4351338"/>
          </a:xfrm>
          <a:prstGeom prst="rect">
            <a:avLst/>
          </a:prstGeom>
        </p:spPr>
        <p:txBody>
          <a:bodyPr lIns="91440" tIns="45720" rIns="91440" bIns="4572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solidFill>
                  <a:srgbClr val="005584"/>
                </a:solidFill>
                <a:latin typeface="Arial" panose="020B0604020202020204" pitchFamily="34" charset="0"/>
                <a:cs typeface="Arial" panose="020B0604020202020204" pitchFamily="34" charset="0"/>
              </a:rPr>
              <a:t>Free service for those with incomes $60,000 or less</a:t>
            </a:r>
          </a:p>
          <a:p>
            <a:endParaRPr lang="en-US" dirty="0">
              <a:solidFill>
                <a:srgbClr val="005584"/>
              </a:solidFill>
              <a:latin typeface="Arial" panose="020B0604020202020204" pitchFamily="34" charset="0"/>
              <a:cs typeface="Arial" panose="020B0604020202020204" pitchFamily="34" charset="0"/>
            </a:endParaRPr>
          </a:p>
          <a:p>
            <a:r>
              <a:rPr lang="en-US" dirty="0">
                <a:solidFill>
                  <a:srgbClr val="005584"/>
                </a:solidFill>
                <a:latin typeface="Arial" panose="020B0604020202020204" pitchFamily="34" charset="0"/>
                <a:cs typeface="Arial" panose="020B0604020202020204" pitchFamily="34" charset="0"/>
              </a:rPr>
              <a:t>Currently 4-6 physical sites (at conferences) and a virtual drop off/pick location</a:t>
            </a:r>
          </a:p>
          <a:p>
            <a:pPr marL="0" indent="0">
              <a:buNone/>
            </a:pPr>
            <a:endParaRPr lang="en-US" dirty="0">
              <a:solidFill>
                <a:srgbClr val="005584"/>
              </a:solidFill>
              <a:latin typeface="Arial" panose="020B0604020202020204" pitchFamily="34" charset="0"/>
              <a:cs typeface="Arial" panose="020B0604020202020204" pitchFamily="34" charset="0"/>
            </a:endParaRPr>
          </a:p>
          <a:p>
            <a:r>
              <a:rPr lang="en-US" dirty="0">
                <a:solidFill>
                  <a:srgbClr val="005584"/>
                </a:solidFill>
                <a:latin typeface="Arial" panose="020B0604020202020204" pitchFamily="34" charset="0"/>
                <a:cs typeface="Arial" panose="020B0604020202020204" pitchFamily="34" charset="0"/>
              </a:rPr>
              <a:t>Season begins Jan. 29</a:t>
            </a:r>
          </a:p>
          <a:p>
            <a:endParaRPr lang="en-US" dirty="0">
              <a:solidFill>
                <a:srgbClr val="005584"/>
              </a:solidFill>
              <a:latin typeface="Arial" panose="020B0604020202020204" pitchFamily="34" charset="0"/>
              <a:cs typeface="Arial" panose="020B0604020202020204" pitchFamily="34" charset="0"/>
            </a:endParaRPr>
          </a:p>
          <a:p>
            <a:r>
              <a:rPr lang="en-US" dirty="0">
                <a:solidFill>
                  <a:srgbClr val="005584"/>
                </a:solidFill>
                <a:latin typeface="Arial" panose="020B0604020202020204" pitchFamily="34" charset="0"/>
                <a:cs typeface="Arial" panose="020B0604020202020204" pitchFamily="34" charset="0"/>
              </a:rPr>
              <a:t>Interested in becoming a volunteer/site?</a:t>
            </a:r>
          </a:p>
          <a:p>
            <a:pPr lvl="1"/>
            <a:r>
              <a:rPr lang="en-US" dirty="0">
                <a:solidFill>
                  <a:srgbClr val="005584"/>
                </a:solidFill>
                <a:latin typeface="Arial" panose="020B0604020202020204" pitchFamily="34" charset="0"/>
                <a:cs typeface="Arial" panose="020B0604020202020204" pitchFamily="34" charset="0"/>
              </a:rPr>
              <a:t>Deadline for commitment – Dec. 22</a:t>
            </a:r>
          </a:p>
          <a:p>
            <a:endParaRPr lang="en-US" sz="1800"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23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lIns="91440" tIns="45720" rIns="91440" bIns="45720" anchor="b"/>
          <a:lstStyle/>
          <a:p>
            <a:r>
              <a:rPr lang="en-US">
                <a:latin typeface="Arial"/>
                <a:cs typeface="Arial"/>
              </a:rPr>
              <a:t>Hunger Walk</a:t>
            </a:r>
            <a:endParaRPr lang="en-US"/>
          </a:p>
        </p:txBody>
      </p:sp>
      <p:sp>
        <p:nvSpPr>
          <p:cNvPr id="4" name="Text Placeholder 2">
            <a:extLst>
              <a:ext uri="{FF2B5EF4-FFF2-40B4-BE49-F238E27FC236}">
                <a16:creationId xmlns:a16="http://schemas.microsoft.com/office/drawing/2014/main" id="{4EA0D60D-1DBB-1389-D62D-7A1917146080}"/>
              </a:ext>
            </a:extLst>
          </p:cNvPr>
          <p:cNvSpPr>
            <a:spLocks noGrp="1"/>
          </p:cNvSpPr>
          <p:nvPr>
            <p:ph type="body" idx="1"/>
          </p:nvPr>
        </p:nvSpPr>
        <p:spPr>
          <a:xfrm>
            <a:off x="831850" y="4589463"/>
            <a:ext cx="10515600" cy="1500187"/>
          </a:xfrm>
        </p:spPr>
        <p:txBody>
          <a:bodyPr lIns="91440" tIns="45720" rIns="91440" bIns="45720" anchor="t"/>
          <a:lstStyle/>
          <a:p>
            <a:r>
              <a:rPr lang="en-US" dirty="0">
                <a:latin typeface="Arial" panose="020B0604020202020204" pitchFamily="34" charset="0"/>
                <a:cs typeface="Arial" panose="020B0604020202020204" pitchFamily="34" charset="0"/>
              </a:rPr>
              <a:t>March 10, 2024</a:t>
            </a:r>
          </a:p>
        </p:txBody>
      </p:sp>
    </p:spTree>
    <p:extLst>
      <p:ext uri="{BB962C8B-B14F-4D97-AF65-F5344CB8AC3E}">
        <p14:creationId xmlns:p14="http://schemas.microsoft.com/office/powerpoint/2010/main" val="3349947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769503" y="209696"/>
            <a:ext cx="11420668" cy="811627"/>
          </a:xfrm>
        </p:spPr>
        <p:txBody>
          <a:bodyPr lIns="91440" tIns="45720" rIns="91440" bIns="45720" anchor="t"/>
          <a:lstStyle/>
          <a:p>
            <a:r>
              <a:rPr lang="en-US">
                <a:latin typeface="Arial"/>
                <a:cs typeface="Arial"/>
              </a:rPr>
              <a:t>Get Ready for Hunger Walk 2024!</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33</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278194"/>
            <a:ext cx="10515600" cy="4898769"/>
          </a:xfrm>
          <a:prstGeom prst="rect">
            <a:avLst/>
          </a:prstGeom>
        </p:spPr>
        <p:txBody>
          <a:bodyPr lIns="91440" tIns="45720" rIns="91440" bIns="4572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SAVE THE DATE! March 10,2024</a:t>
            </a:r>
          </a:p>
          <a:p>
            <a:pPr marL="457200"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SVDP is a Benefiting Partner</a:t>
            </a:r>
          </a:p>
          <a:p>
            <a:pPr marL="914400" lvl="1"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SVDP receives a portion of all proceeds we raise, the other portion goes to the Atlanta Food Bank  (the Atlanta Food Bank helps to supply our food pantry)</a:t>
            </a:r>
          </a:p>
          <a:p>
            <a:pPr marL="457200" indent="-457200">
              <a:buFont typeface="Arial" panose="020B0604020202020204" pitchFamily="34" charset="0"/>
              <a:buChar char="•"/>
            </a:pPr>
            <a:endParaRPr lang="en-US" dirty="0">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Registration to begin in early January</a:t>
            </a:r>
          </a:p>
          <a:p>
            <a:pPr marL="457200" indent="-457200">
              <a:buFont typeface="Arial" panose="020B0604020202020204" pitchFamily="34" charset="0"/>
              <a:buChar char="•"/>
            </a:pPr>
            <a:endParaRPr lang="en-US" dirty="0">
              <a:solidFill>
                <a:srgbClr val="00558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Champions Club</a:t>
            </a:r>
          </a:p>
          <a:p>
            <a:pPr marL="914400" lvl="1"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Those who raise $500 and above</a:t>
            </a:r>
          </a:p>
          <a:p>
            <a:pPr marL="1257300" lvl="2" indent="-3429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Get special perks, opportunities, swag, and recognition</a:t>
            </a:r>
          </a:p>
          <a:p>
            <a:pPr marL="1257300" lvl="2" indent="-3429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Returning Champions get 50% off their registration for this year</a:t>
            </a:r>
          </a:p>
        </p:txBody>
      </p:sp>
    </p:spTree>
    <p:extLst>
      <p:ext uri="{BB962C8B-B14F-4D97-AF65-F5344CB8AC3E}">
        <p14:creationId xmlns:p14="http://schemas.microsoft.com/office/powerpoint/2010/main" val="2467532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a:t>LIHEAP</a:t>
            </a:r>
          </a:p>
        </p:txBody>
      </p:sp>
    </p:spTree>
    <p:extLst>
      <p:ext uri="{BB962C8B-B14F-4D97-AF65-F5344CB8AC3E}">
        <p14:creationId xmlns:p14="http://schemas.microsoft.com/office/powerpoint/2010/main" val="3233527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796175" y="218661"/>
            <a:ext cx="11044372" cy="811627"/>
          </a:xfrm>
        </p:spPr>
        <p:txBody>
          <a:bodyPr/>
          <a:lstStyle/>
          <a:p>
            <a:r>
              <a:rPr lang="en-US"/>
              <a:t>LIHEAP</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35</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38200" y="1825625"/>
            <a:ext cx="10515600" cy="4351338"/>
          </a:xfrm>
          <a:prstGeom prst="rect">
            <a:avLst/>
          </a:prstGeom>
        </p:spPr>
        <p:txBody>
          <a:bodyPr lIns="91440" tIns="45720" rIns="91440" bIns="4572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b="0" i="0" dirty="0">
                <a:solidFill>
                  <a:srgbClr val="005584"/>
                </a:solidFill>
                <a:effectLst/>
                <a:latin typeface="Arial" panose="020B0604020202020204" pitchFamily="34" charset="0"/>
                <a:ea typeface="Roboto"/>
                <a:cs typeface="Arial" panose="020B0604020202020204" pitchFamily="34" charset="0"/>
              </a:rPr>
              <a:t>LIHEAP is a Low Income Home Energy Assistance Program that helps to keep families safe and healthy through initiatives that assist with energy costs.</a:t>
            </a:r>
          </a:p>
          <a:p>
            <a:pPr marL="457200" indent="-457200">
              <a:buFont typeface="Arial" panose="020B0604020202020204" pitchFamily="34" charset="0"/>
              <a:buChar char="•"/>
            </a:pPr>
            <a:r>
              <a:rPr lang="en-US" i="0" dirty="0">
                <a:solidFill>
                  <a:srgbClr val="005584"/>
                </a:solidFill>
                <a:effectLst/>
                <a:latin typeface="Arial" panose="020B0604020202020204" pitchFamily="34" charset="0"/>
                <a:ea typeface="Roboto"/>
                <a:cs typeface="Arial" panose="020B0604020202020204" pitchFamily="34" charset="0"/>
              </a:rPr>
              <a:t>Currently accepting appointments only from elderly households ages 65 and older or medically homebound. </a:t>
            </a:r>
            <a:r>
              <a:rPr lang="en-US" dirty="0">
                <a:solidFill>
                  <a:srgbClr val="005584"/>
                </a:solidFill>
                <a:latin typeface="Arial" panose="020B0604020202020204" pitchFamily="34" charset="0"/>
                <a:ea typeface="Roboto"/>
                <a:cs typeface="Arial" panose="020B0604020202020204" pitchFamily="34" charset="0"/>
              </a:rPr>
              <a:t>A</a:t>
            </a:r>
            <a:r>
              <a:rPr lang="en-US" i="0" dirty="0">
                <a:solidFill>
                  <a:srgbClr val="005584"/>
                </a:solidFill>
                <a:effectLst/>
                <a:latin typeface="Arial" panose="020B0604020202020204" pitchFamily="34" charset="0"/>
                <a:ea typeface="Roboto"/>
                <a:cs typeface="Arial" panose="020B0604020202020204" pitchFamily="34" charset="0"/>
              </a:rPr>
              <a:t>ccepting calls to schedule appointments for the General Public on January 2nd if funds are still available in that county.</a:t>
            </a:r>
            <a:endParaRPr lang="en-US" dirty="0">
              <a:solidFill>
                <a:srgbClr val="005584"/>
              </a:solidFill>
              <a:latin typeface="Arial" panose="020B0604020202020204" pitchFamily="34" charset="0"/>
              <a:ea typeface="Roboto"/>
              <a:cs typeface="Arial" panose="020B0604020202020204" pitchFamily="34" charset="0"/>
            </a:endParaRPr>
          </a:p>
          <a:p>
            <a:pPr marL="457200"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rPr>
              <a:t>Eligibility Requirements:  </a:t>
            </a:r>
          </a:p>
          <a:p>
            <a:pPr marL="742950" lvl="1" indent="-285750">
              <a:buFont typeface="Arial" panose="020B0604020202020204" pitchFamily="34" charset="0"/>
              <a:buChar char="•"/>
            </a:pPr>
            <a:r>
              <a:rPr lang="en-US" sz="1700" b="0" i="0" dirty="0">
                <a:solidFill>
                  <a:srgbClr val="005584"/>
                </a:solidFill>
                <a:effectLst/>
                <a:latin typeface="Arial" panose="020B0604020202020204" pitchFamily="34" charset="0"/>
                <a:cs typeface="Arial" panose="020B0604020202020204" pitchFamily="34" charset="0"/>
              </a:rPr>
              <a:t>The applicant needs to be a U.S. citizen or legally admitted immigrant.</a:t>
            </a:r>
          </a:p>
          <a:p>
            <a:pPr marL="742950" lvl="1" indent="-285750">
              <a:buFont typeface="Arial" panose="020B0604020202020204" pitchFamily="34" charset="0"/>
              <a:buChar char="•"/>
            </a:pPr>
            <a:r>
              <a:rPr lang="en-US" sz="1700" b="0" i="0" dirty="0">
                <a:solidFill>
                  <a:srgbClr val="005584"/>
                </a:solidFill>
                <a:effectLst/>
                <a:latin typeface="Arial" panose="020B0604020202020204" pitchFamily="34" charset="0"/>
                <a:cs typeface="Arial" panose="020B0604020202020204" pitchFamily="34" charset="0"/>
              </a:rPr>
              <a:t>The applicant's total gross annual household income needs to be at or below 60% of the State's Median Income. </a:t>
            </a:r>
          </a:p>
          <a:p>
            <a:pPr marL="742950" lvl="1" indent="-285750">
              <a:buFont typeface="Arial" panose="020B0604020202020204" pitchFamily="34" charset="0"/>
              <a:buChar char="•"/>
            </a:pPr>
            <a:r>
              <a:rPr lang="en-US" sz="1700" b="0" i="0" dirty="0">
                <a:solidFill>
                  <a:srgbClr val="005584"/>
                </a:solidFill>
                <a:effectLst/>
                <a:latin typeface="Arial" panose="020B0604020202020204" pitchFamily="34" charset="0"/>
                <a:cs typeface="Arial" panose="020B0604020202020204" pitchFamily="34" charset="0"/>
              </a:rPr>
              <a:t>The applicant needs to have full responsibility for paying the cost of energy bills for the primary home heating source.</a:t>
            </a:r>
          </a:p>
          <a:p>
            <a:pPr marL="457200"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Statewide Provider Map:</a:t>
            </a:r>
            <a:endParaRPr lang="en-US" dirty="0">
              <a:solidFill>
                <a:srgbClr val="005584"/>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dirty="0">
                <a:solidFill>
                  <a:srgbClr val="00558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https://dfcs.georgia.gov/document/document/liheap-lihwap-provider-map-revised-100621/download</a:t>
            </a:r>
            <a:endParaRPr lang="en-US"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a:p>
            <a:endParaRPr lang="en-US" sz="18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093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a:t>Pharmacy Update</a:t>
            </a:r>
          </a:p>
        </p:txBody>
      </p:sp>
      <p:sp>
        <p:nvSpPr>
          <p:cNvPr id="3" name="Text Placeholder 2">
            <a:extLst>
              <a:ext uri="{FF2B5EF4-FFF2-40B4-BE49-F238E27FC236}">
                <a16:creationId xmlns:a16="http://schemas.microsoft.com/office/drawing/2014/main" id="{CC9E09F7-B70B-65D5-16A9-4434D751DE45}"/>
              </a:ext>
            </a:extLst>
          </p:cNvPr>
          <p:cNvSpPr>
            <a:spLocks noGrp="1"/>
          </p:cNvSpPr>
          <p:nvPr>
            <p:ph type="body" idx="1"/>
          </p:nvPr>
        </p:nvSpPr>
        <p:spPr/>
        <p:txBody>
          <a:bodyPr lIns="91440" tIns="45720" rIns="91440" bIns="45720" anchor="t"/>
          <a:lstStyle/>
          <a:p>
            <a:r>
              <a:rPr lang="en-US" dirty="0">
                <a:latin typeface="Arial" panose="020B0604020202020204" pitchFamily="34" charset="0"/>
                <a:cs typeface="Arial" panose="020B0604020202020204" pitchFamily="34" charset="0"/>
              </a:rPr>
              <a:t>Dr. Samantha Ricks</a:t>
            </a:r>
          </a:p>
        </p:txBody>
      </p:sp>
    </p:spTree>
    <p:extLst>
      <p:ext uri="{BB962C8B-B14F-4D97-AF65-F5344CB8AC3E}">
        <p14:creationId xmlns:p14="http://schemas.microsoft.com/office/powerpoint/2010/main" val="1715594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5405-AD17-CB4C-D4D4-6074B5BBA52A}"/>
              </a:ext>
            </a:extLst>
          </p:cNvPr>
          <p:cNvSpPr>
            <a:spLocks noGrp="1"/>
          </p:cNvSpPr>
          <p:nvPr>
            <p:ph type="title"/>
          </p:nvPr>
        </p:nvSpPr>
        <p:spPr/>
        <p:txBody>
          <a:bodyPr/>
          <a:lstStyle/>
          <a:p>
            <a:r>
              <a:rPr lang="en-US" sz="4000" b="1" dirty="0">
                <a:solidFill>
                  <a:schemeClr val="bg1"/>
                </a:solidFill>
              </a:rPr>
              <a:t>Receiving Prescription Medications</a:t>
            </a:r>
            <a:endParaRPr lang="en-US" dirty="0"/>
          </a:p>
        </p:txBody>
      </p:sp>
      <p:sp>
        <p:nvSpPr>
          <p:cNvPr id="3" name="Slide Number Placeholder 2">
            <a:extLst>
              <a:ext uri="{FF2B5EF4-FFF2-40B4-BE49-F238E27FC236}">
                <a16:creationId xmlns:a16="http://schemas.microsoft.com/office/drawing/2014/main" id="{1589A0C7-748F-7E90-491C-62654D933141}"/>
              </a:ext>
            </a:extLst>
          </p:cNvPr>
          <p:cNvSpPr>
            <a:spLocks noGrp="1"/>
          </p:cNvSpPr>
          <p:nvPr>
            <p:ph type="sldNum" sz="quarter" idx="12"/>
          </p:nvPr>
        </p:nvSpPr>
        <p:spPr/>
        <p:txBody>
          <a:bodyPr/>
          <a:lstStyle/>
          <a:p>
            <a:pPr algn="ctr"/>
            <a:fld id="{4D9717A6-DBA1-9A41-804E-C92B77DF44BE}" type="slidenum">
              <a:rPr lang="en-US" smtClean="0"/>
              <a:pPr algn="ctr"/>
              <a:t>37</a:t>
            </a:fld>
            <a:endParaRPr lang="en-US" dirty="0"/>
          </a:p>
        </p:txBody>
      </p:sp>
      <p:sp>
        <p:nvSpPr>
          <p:cNvPr id="4" name="Text Placeholder 3">
            <a:extLst>
              <a:ext uri="{FF2B5EF4-FFF2-40B4-BE49-F238E27FC236}">
                <a16:creationId xmlns:a16="http://schemas.microsoft.com/office/drawing/2014/main" id="{C52C2956-7672-BB02-326E-A6CCD5DE013B}"/>
              </a:ext>
            </a:extLst>
          </p:cNvPr>
          <p:cNvSpPr>
            <a:spLocks noGrp="1"/>
          </p:cNvSpPr>
          <p:nvPr>
            <p:ph type="body" sz="half" idx="2"/>
          </p:nvPr>
        </p:nvSpPr>
        <p:spPr>
          <a:xfrm>
            <a:off x="420375" y="2727324"/>
            <a:ext cx="5927890" cy="3811588"/>
          </a:xfrm>
        </p:spPr>
        <p:txBody>
          <a:bodyPr/>
          <a:lstStyle/>
          <a:p>
            <a:pPr marL="304792" lvl="0" indent="-304859" algn="l" rtl="0">
              <a:lnSpc>
                <a:spcPct val="90000"/>
              </a:lnSpc>
              <a:spcBef>
                <a:spcPts val="1333"/>
              </a:spcBef>
              <a:spcAft>
                <a:spcPts val="0"/>
              </a:spcAft>
              <a:buClr>
                <a:srgbClr val="005584"/>
              </a:buClr>
              <a:buSzPct val="100000"/>
              <a:buFont typeface="Calibri"/>
              <a:buChar char="●"/>
            </a:pPr>
            <a:r>
              <a:rPr lang="en-US" b="1" dirty="0">
                <a:solidFill>
                  <a:srgbClr val="005584"/>
                </a:solidFill>
                <a:ea typeface="Calibri"/>
                <a:cs typeface="Calibri"/>
                <a:sym typeface="Calibri"/>
              </a:rPr>
              <a:t>Prescription Pick-Up</a:t>
            </a:r>
            <a:r>
              <a:rPr lang="en-US" dirty="0">
                <a:solidFill>
                  <a:srgbClr val="005584"/>
                </a:solidFill>
                <a:ea typeface="Calibri"/>
                <a:cs typeface="Calibri"/>
                <a:sym typeface="Calibri"/>
              </a:rPr>
              <a:t> directly from our Pharmacy</a:t>
            </a:r>
          </a:p>
          <a:p>
            <a:pPr marL="304792" lvl="0" indent="-304859" algn="l" rtl="0">
              <a:lnSpc>
                <a:spcPct val="90000"/>
              </a:lnSpc>
              <a:spcBef>
                <a:spcPts val="1000"/>
              </a:spcBef>
              <a:spcAft>
                <a:spcPts val="0"/>
              </a:spcAft>
              <a:buClr>
                <a:srgbClr val="005584"/>
              </a:buClr>
              <a:buSzPct val="100000"/>
              <a:buFont typeface="Calibri"/>
              <a:buChar char="●"/>
            </a:pPr>
            <a:r>
              <a:rPr lang="en-US" b="1" dirty="0">
                <a:solidFill>
                  <a:srgbClr val="005584"/>
                </a:solidFill>
                <a:ea typeface="Calibri"/>
                <a:cs typeface="Calibri"/>
                <a:sym typeface="Calibri"/>
              </a:rPr>
              <a:t>Delivery Services </a:t>
            </a:r>
          </a:p>
          <a:p>
            <a:pPr marL="838179" lvl="1" indent="-427783" algn="l" rtl="0">
              <a:lnSpc>
                <a:spcPct val="90000"/>
              </a:lnSpc>
              <a:spcBef>
                <a:spcPts val="500"/>
              </a:spcBef>
              <a:spcAft>
                <a:spcPts val="0"/>
              </a:spcAft>
              <a:buSzPct val="100000"/>
              <a:buFont typeface="Calibri"/>
              <a:buChar char="○"/>
            </a:pPr>
            <a:r>
              <a:rPr lang="en-US" sz="1800" dirty="0">
                <a:solidFill>
                  <a:srgbClr val="005584"/>
                </a:solidFill>
                <a:latin typeface="Georgia" panose="02040502050405020303" pitchFamily="18" charset="0"/>
              </a:rPr>
              <a:t>Provided by volunteers every  Wednesday and Thursday </a:t>
            </a:r>
          </a:p>
          <a:p>
            <a:pPr marL="838179" lvl="1" indent="-427783" algn="l" rtl="0">
              <a:lnSpc>
                <a:spcPct val="90000"/>
              </a:lnSpc>
              <a:spcBef>
                <a:spcPts val="500"/>
              </a:spcBef>
              <a:spcAft>
                <a:spcPts val="0"/>
              </a:spcAft>
              <a:buSzPct val="100000"/>
              <a:buFont typeface="Calibri"/>
              <a:buChar char="○"/>
            </a:pPr>
            <a:r>
              <a:rPr lang="en-US" sz="1800" dirty="0">
                <a:solidFill>
                  <a:srgbClr val="005584"/>
                </a:solidFill>
                <a:latin typeface="Georgia" panose="02040502050405020303" pitchFamily="18" charset="0"/>
              </a:rPr>
              <a:t>Patients who live within a 20 mile radius of the pharmacy who are unable to pick up their prescriptions</a:t>
            </a:r>
          </a:p>
          <a:p>
            <a:pPr marL="304792" lvl="0" indent="-304859" algn="l" rtl="0">
              <a:lnSpc>
                <a:spcPct val="90000"/>
              </a:lnSpc>
              <a:spcBef>
                <a:spcPts val="1333"/>
              </a:spcBef>
              <a:spcAft>
                <a:spcPts val="0"/>
              </a:spcAft>
              <a:buClr>
                <a:srgbClr val="005584"/>
              </a:buClr>
              <a:buSzPct val="100000"/>
              <a:buFont typeface="Calibri"/>
              <a:buChar char="●"/>
            </a:pPr>
            <a:r>
              <a:rPr lang="en-US" b="1" dirty="0">
                <a:solidFill>
                  <a:srgbClr val="005584"/>
                </a:solidFill>
                <a:ea typeface="Calibri"/>
                <a:cs typeface="Calibri"/>
                <a:sym typeface="Calibri"/>
              </a:rPr>
              <a:t>Shipping via UPS </a:t>
            </a:r>
          </a:p>
          <a:p>
            <a:pPr marL="838179" lvl="1" indent="-427783" algn="l" rtl="0">
              <a:lnSpc>
                <a:spcPct val="90000"/>
              </a:lnSpc>
              <a:spcBef>
                <a:spcPts val="500"/>
              </a:spcBef>
              <a:spcAft>
                <a:spcPts val="0"/>
              </a:spcAft>
              <a:buClr>
                <a:srgbClr val="005584"/>
              </a:buClr>
              <a:buSzPct val="100000"/>
              <a:buFont typeface="Calibri"/>
              <a:buChar char="○"/>
            </a:pPr>
            <a:r>
              <a:rPr lang="en-US" sz="1800" dirty="0">
                <a:solidFill>
                  <a:srgbClr val="005584"/>
                </a:solidFill>
                <a:latin typeface="Georgia" panose="02040502050405020303" pitchFamily="18" charset="0"/>
              </a:rPr>
              <a:t>Patients who live outside of a 20 mile radius of the pharmacy and are unable to pick up their prescriptions</a:t>
            </a:r>
            <a:endParaRPr lang="en-US" sz="1800" dirty="0">
              <a:latin typeface="Georgia" panose="02040502050405020303" pitchFamily="18" charset="0"/>
            </a:endParaRPr>
          </a:p>
          <a:p>
            <a:endParaRPr lang="en-US" dirty="0"/>
          </a:p>
        </p:txBody>
      </p:sp>
      <p:sp>
        <p:nvSpPr>
          <p:cNvPr id="5" name="Text Placeholder 4">
            <a:extLst>
              <a:ext uri="{FF2B5EF4-FFF2-40B4-BE49-F238E27FC236}">
                <a16:creationId xmlns:a16="http://schemas.microsoft.com/office/drawing/2014/main" id="{74D0B393-9891-627B-0A13-CD918D460AF4}"/>
              </a:ext>
            </a:extLst>
          </p:cNvPr>
          <p:cNvSpPr>
            <a:spLocks noGrp="1"/>
          </p:cNvSpPr>
          <p:nvPr>
            <p:ph type="body" sz="half" idx="13"/>
          </p:nvPr>
        </p:nvSpPr>
        <p:spPr/>
        <p:txBody>
          <a:bodyPr/>
          <a:lstStyle/>
          <a:p>
            <a:endParaRPr lang="en-US" dirty="0"/>
          </a:p>
        </p:txBody>
      </p:sp>
      <p:sp>
        <p:nvSpPr>
          <p:cNvPr id="6" name="Text Placeholder 5">
            <a:extLst>
              <a:ext uri="{FF2B5EF4-FFF2-40B4-BE49-F238E27FC236}">
                <a16:creationId xmlns:a16="http://schemas.microsoft.com/office/drawing/2014/main" id="{8E601E7B-FDFB-8565-0D1A-43DD82ED8267}"/>
              </a:ext>
            </a:extLst>
          </p:cNvPr>
          <p:cNvSpPr>
            <a:spLocks noGrp="1"/>
          </p:cNvSpPr>
          <p:nvPr>
            <p:ph type="body" sz="quarter" idx="14"/>
          </p:nvPr>
        </p:nvSpPr>
        <p:spPr>
          <a:xfrm>
            <a:off x="839788" y="1606170"/>
            <a:ext cx="5089064" cy="598625"/>
          </a:xfrm>
        </p:spPr>
        <p:txBody>
          <a:bodyPr/>
          <a:lstStyle/>
          <a:p>
            <a:r>
              <a:rPr lang="en-US" sz="2800" b="1" dirty="0">
                <a:ea typeface="Calibri"/>
                <a:sym typeface="Calibri"/>
              </a:rPr>
              <a:t>How do patients receive their prescriptions?</a:t>
            </a:r>
          </a:p>
          <a:p>
            <a:endParaRPr lang="en-US" dirty="0"/>
          </a:p>
        </p:txBody>
      </p:sp>
      <p:pic>
        <p:nvPicPr>
          <p:cNvPr id="7" name="Google Shape;131;g12a8533b670_0_0" descr="A picture containing text, person, indoor, working&#10;&#10;Description automatically generated">
            <a:extLst>
              <a:ext uri="{FF2B5EF4-FFF2-40B4-BE49-F238E27FC236}">
                <a16:creationId xmlns:a16="http://schemas.microsoft.com/office/drawing/2014/main" id="{1462B8A6-9B25-678F-A512-289A579A7F2D}"/>
              </a:ext>
            </a:extLst>
          </p:cNvPr>
          <p:cNvPicPr preferRelativeResize="0">
            <a:picLocks noGrp="1"/>
          </p:cNvPicPr>
          <p:nvPr>
            <p:ph type="pic" idx="2"/>
          </p:nvPr>
        </p:nvPicPr>
        <p:blipFill rotWithShape="1">
          <a:blip r:embed="rId3">
            <a:alphaModFix/>
          </a:blip>
          <a:srcRect t="1521" b="1521"/>
          <a:stretch/>
        </p:blipFill>
        <p:spPr>
          <a:xfrm>
            <a:off x="7107045" y="1905482"/>
            <a:ext cx="4245167" cy="4114915"/>
          </a:xfrm>
          <a:prstGeom prst="rect">
            <a:avLst/>
          </a:prstGeom>
          <a:noFill/>
          <a:ln>
            <a:noFill/>
          </a:ln>
        </p:spPr>
      </p:pic>
    </p:spTree>
    <p:extLst>
      <p:ext uri="{BB962C8B-B14F-4D97-AF65-F5344CB8AC3E}">
        <p14:creationId xmlns:p14="http://schemas.microsoft.com/office/powerpoint/2010/main" val="858743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5405-AD17-CB4C-D4D4-6074B5BBA52A}"/>
              </a:ext>
            </a:extLst>
          </p:cNvPr>
          <p:cNvSpPr>
            <a:spLocks noGrp="1"/>
          </p:cNvSpPr>
          <p:nvPr>
            <p:ph type="title"/>
          </p:nvPr>
        </p:nvSpPr>
        <p:spPr/>
        <p:txBody>
          <a:bodyPr/>
          <a:lstStyle/>
          <a:p>
            <a:r>
              <a:rPr lang="en-US" sz="4000" b="1" dirty="0">
                <a:solidFill>
                  <a:schemeClr val="bg1"/>
                </a:solidFill>
              </a:rPr>
              <a:t>Additional Health Services</a:t>
            </a:r>
            <a:endParaRPr lang="en-US" dirty="0"/>
          </a:p>
        </p:txBody>
      </p:sp>
      <p:sp>
        <p:nvSpPr>
          <p:cNvPr id="3" name="Slide Number Placeholder 2">
            <a:extLst>
              <a:ext uri="{FF2B5EF4-FFF2-40B4-BE49-F238E27FC236}">
                <a16:creationId xmlns:a16="http://schemas.microsoft.com/office/drawing/2014/main" id="{1589A0C7-748F-7E90-491C-62654D933141}"/>
              </a:ext>
            </a:extLst>
          </p:cNvPr>
          <p:cNvSpPr>
            <a:spLocks noGrp="1"/>
          </p:cNvSpPr>
          <p:nvPr>
            <p:ph type="sldNum" sz="quarter" idx="12"/>
          </p:nvPr>
        </p:nvSpPr>
        <p:spPr/>
        <p:txBody>
          <a:bodyPr/>
          <a:lstStyle/>
          <a:p>
            <a:pPr algn="ctr"/>
            <a:fld id="{4D9717A6-DBA1-9A41-804E-C92B77DF44BE}" type="slidenum">
              <a:rPr lang="en-US" smtClean="0"/>
              <a:pPr algn="ctr"/>
              <a:t>38</a:t>
            </a:fld>
            <a:endParaRPr lang="en-US" dirty="0"/>
          </a:p>
        </p:txBody>
      </p:sp>
      <p:sp>
        <p:nvSpPr>
          <p:cNvPr id="4" name="Text Placeholder 3">
            <a:extLst>
              <a:ext uri="{FF2B5EF4-FFF2-40B4-BE49-F238E27FC236}">
                <a16:creationId xmlns:a16="http://schemas.microsoft.com/office/drawing/2014/main" id="{C52C2956-7672-BB02-326E-A6CCD5DE013B}"/>
              </a:ext>
            </a:extLst>
          </p:cNvPr>
          <p:cNvSpPr>
            <a:spLocks noGrp="1"/>
          </p:cNvSpPr>
          <p:nvPr>
            <p:ph type="body" sz="half" idx="2"/>
          </p:nvPr>
        </p:nvSpPr>
        <p:spPr>
          <a:xfrm>
            <a:off x="616226" y="1905482"/>
            <a:ext cx="5927890" cy="3811588"/>
          </a:xfrm>
        </p:spPr>
        <p:txBody>
          <a:bodyPr/>
          <a:lstStyle/>
          <a:p>
            <a:pPr marL="0" indent="0">
              <a:spcBef>
                <a:spcPts val="1000"/>
              </a:spcBef>
              <a:buClr>
                <a:srgbClr val="005584"/>
              </a:buClr>
            </a:pPr>
            <a:r>
              <a:rPr lang="en-US" sz="1800" b="1" u="sng" dirty="0">
                <a:solidFill>
                  <a:srgbClr val="005584"/>
                </a:solidFill>
                <a:ea typeface="Calibri"/>
                <a:cs typeface="Calibri"/>
                <a:sym typeface="Calibri"/>
              </a:rPr>
              <a:t>Over-the-Counter Medications</a:t>
            </a:r>
            <a:r>
              <a:rPr lang="en-US" sz="1800" b="1" dirty="0">
                <a:solidFill>
                  <a:srgbClr val="005584"/>
                </a:solidFill>
                <a:ea typeface="Calibri"/>
                <a:cs typeface="Calibri"/>
                <a:sym typeface="Calibri"/>
              </a:rPr>
              <a:t> </a:t>
            </a:r>
            <a:br>
              <a:rPr lang="en-US" sz="1800" b="1" dirty="0">
                <a:ea typeface="Calibri"/>
                <a:cs typeface="Calibri"/>
              </a:rPr>
            </a:br>
            <a:r>
              <a:rPr lang="en-US" sz="1800" dirty="0">
                <a:solidFill>
                  <a:srgbClr val="005584"/>
                </a:solidFill>
                <a:ea typeface="Calibri"/>
                <a:cs typeface="Calibri"/>
                <a:sym typeface="Calibri"/>
              </a:rPr>
              <a:t>No-cost over-the-counter medications to treat common ailments such as headaches, cough, colds, cuts and scrapes </a:t>
            </a:r>
            <a:endParaRPr lang="en-US" sz="1800" dirty="0">
              <a:ea typeface="Calibri"/>
              <a:cs typeface="Calibri"/>
            </a:endParaRPr>
          </a:p>
          <a:p>
            <a:pPr marL="0" lvl="0" indent="0" algn="l" rtl="0">
              <a:lnSpc>
                <a:spcPct val="100000"/>
              </a:lnSpc>
              <a:spcBef>
                <a:spcPts val="1000"/>
              </a:spcBef>
              <a:spcAft>
                <a:spcPts val="0"/>
              </a:spcAft>
              <a:buClr>
                <a:srgbClr val="005584"/>
              </a:buClr>
              <a:buSzPts val="1200"/>
              <a:buNone/>
            </a:pPr>
            <a:r>
              <a:rPr lang="en-US" sz="1800" b="1" u="sng" dirty="0">
                <a:solidFill>
                  <a:srgbClr val="005584"/>
                </a:solidFill>
                <a:ea typeface="Calibri"/>
                <a:cs typeface="Calibri"/>
                <a:sym typeface="Calibri"/>
              </a:rPr>
              <a:t>Medical Equipment</a:t>
            </a:r>
            <a:br>
              <a:rPr lang="en-US" sz="1800" b="1" dirty="0">
                <a:ea typeface="Calibri"/>
                <a:cs typeface="Calibri"/>
              </a:rPr>
            </a:br>
            <a:r>
              <a:rPr lang="en-US" sz="1800" dirty="0">
                <a:solidFill>
                  <a:srgbClr val="005584"/>
                </a:solidFill>
                <a:ea typeface="Calibri"/>
                <a:cs typeface="Calibri"/>
                <a:sym typeface="Calibri"/>
              </a:rPr>
              <a:t>No-cost medical equipment such as wheelchairs, walkers, crutches, shower chairs/benches, ostomy supplies, </a:t>
            </a:r>
            <a:r>
              <a:rPr lang="en-US" sz="1800" dirty="0" err="1">
                <a:solidFill>
                  <a:srgbClr val="005584"/>
                </a:solidFill>
                <a:ea typeface="Calibri"/>
                <a:cs typeface="Calibri"/>
                <a:sym typeface="Calibri"/>
              </a:rPr>
              <a:t>rollawalkers</a:t>
            </a:r>
            <a:r>
              <a:rPr lang="en-US" sz="1800" dirty="0">
                <a:solidFill>
                  <a:srgbClr val="005584"/>
                </a:solidFill>
                <a:ea typeface="Calibri"/>
                <a:cs typeface="Calibri"/>
                <a:sym typeface="Calibri"/>
              </a:rPr>
              <a:t> and other essential medical devices</a:t>
            </a:r>
            <a:endParaRPr lang="en-US" sz="1800" dirty="0">
              <a:ea typeface="Calibri"/>
              <a:cs typeface="Calibri"/>
              <a:sym typeface="Calibri"/>
            </a:endParaRPr>
          </a:p>
          <a:p>
            <a:pPr marL="0" indent="0">
              <a:spcBef>
                <a:spcPts val="1000"/>
              </a:spcBef>
              <a:buClr>
                <a:srgbClr val="005584"/>
              </a:buClr>
            </a:pPr>
            <a:r>
              <a:rPr lang="en-US" sz="1800" b="1" u="sng" dirty="0">
                <a:solidFill>
                  <a:srgbClr val="005584"/>
                </a:solidFill>
                <a:ea typeface="Calibri"/>
                <a:cs typeface="Calibri"/>
                <a:sym typeface="Calibri"/>
              </a:rPr>
              <a:t>Health Services Referrals </a:t>
            </a:r>
            <a:r>
              <a:rPr lang="en-US" sz="1800" b="1" dirty="0">
                <a:solidFill>
                  <a:srgbClr val="005584"/>
                </a:solidFill>
                <a:ea typeface="Calibri"/>
                <a:cs typeface="Calibri"/>
                <a:sym typeface="Calibri"/>
              </a:rPr>
              <a:t> </a:t>
            </a:r>
            <a:br>
              <a:rPr lang="en-US" sz="1800" b="1" dirty="0">
                <a:ea typeface="Calibri"/>
                <a:cs typeface="Calibri"/>
              </a:rPr>
            </a:br>
            <a:r>
              <a:rPr lang="en-US" sz="1800" dirty="0" err="1">
                <a:solidFill>
                  <a:srgbClr val="005584"/>
                </a:solidFill>
                <a:ea typeface="Calibri"/>
                <a:cs typeface="Calibri"/>
                <a:sym typeface="Calibri"/>
              </a:rPr>
              <a:t>Referrals</a:t>
            </a:r>
            <a:r>
              <a:rPr lang="en-US" sz="1800" dirty="0">
                <a:solidFill>
                  <a:srgbClr val="005584"/>
                </a:solidFill>
                <a:ea typeface="Calibri"/>
                <a:cs typeface="Calibri"/>
                <a:sym typeface="Calibri"/>
              </a:rPr>
              <a:t> for low-to-no cost primary healthcare services and resources</a:t>
            </a:r>
            <a:endParaRPr lang="en-US" sz="1800" dirty="0">
              <a:ea typeface="Calibri"/>
              <a:cs typeface="Calibri"/>
              <a:sym typeface="Calibri"/>
            </a:endParaRPr>
          </a:p>
          <a:p>
            <a:endParaRPr lang="en-US" dirty="0"/>
          </a:p>
        </p:txBody>
      </p:sp>
      <p:sp>
        <p:nvSpPr>
          <p:cNvPr id="5" name="Text Placeholder 4">
            <a:extLst>
              <a:ext uri="{FF2B5EF4-FFF2-40B4-BE49-F238E27FC236}">
                <a16:creationId xmlns:a16="http://schemas.microsoft.com/office/drawing/2014/main" id="{74D0B393-9891-627B-0A13-CD918D460AF4}"/>
              </a:ext>
            </a:extLst>
          </p:cNvPr>
          <p:cNvSpPr>
            <a:spLocks noGrp="1"/>
          </p:cNvSpPr>
          <p:nvPr>
            <p:ph type="body" sz="half" idx="13"/>
          </p:nvPr>
        </p:nvSpPr>
        <p:spPr/>
        <p:txBody>
          <a:bodyPr/>
          <a:lstStyle/>
          <a:p>
            <a:endParaRPr lang="en-US" dirty="0"/>
          </a:p>
        </p:txBody>
      </p:sp>
      <p:sp>
        <p:nvSpPr>
          <p:cNvPr id="11" name="Text Placeholder 10">
            <a:extLst>
              <a:ext uri="{FF2B5EF4-FFF2-40B4-BE49-F238E27FC236}">
                <a16:creationId xmlns:a16="http://schemas.microsoft.com/office/drawing/2014/main" id="{4E770AC5-404D-EFE8-E3B4-30AAB10DAC85}"/>
              </a:ext>
            </a:extLst>
          </p:cNvPr>
          <p:cNvSpPr>
            <a:spLocks noGrp="1"/>
          </p:cNvSpPr>
          <p:nvPr>
            <p:ph type="body" sz="half" idx="2"/>
          </p:nvPr>
        </p:nvSpPr>
        <p:spPr/>
        <p:txBody>
          <a:bodyPr/>
          <a:lstStyle/>
          <a:p>
            <a:endParaRPr lang="en-US"/>
          </a:p>
        </p:txBody>
      </p:sp>
      <p:pic>
        <p:nvPicPr>
          <p:cNvPr id="12" name="Google Shape;138;p12" descr="A picture containing person, indoor, wall, people&#10;&#10;Description automatically generated">
            <a:extLst>
              <a:ext uri="{FF2B5EF4-FFF2-40B4-BE49-F238E27FC236}">
                <a16:creationId xmlns:a16="http://schemas.microsoft.com/office/drawing/2014/main" id="{CBF838D2-BA1B-87C5-DBDD-B16309BD235C}"/>
              </a:ext>
            </a:extLst>
          </p:cNvPr>
          <p:cNvPicPr preferRelativeResize="0">
            <a:picLocks/>
          </p:cNvPicPr>
          <p:nvPr/>
        </p:nvPicPr>
        <p:blipFill rotWithShape="1">
          <a:blip r:embed="rId3">
            <a:alphaModFix/>
          </a:blip>
          <a:srcRect t="1521" b="1520"/>
          <a:stretch/>
        </p:blipFill>
        <p:spPr>
          <a:xfrm>
            <a:off x="7107045" y="1905482"/>
            <a:ext cx="4245167" cy="4114915"/>
          </a:xfrm>
          <a:prstGeom prst="rect">
            <a:avLst/>
          </a:prstGeom>
          <a:noFill/>
          <a:ln>
            <a:noFill/>
          </a:ln>
        </p:spPr>
      </p:pic>
    </p:spTree>
    <p:extLst>
      <p:ext uri="{BB962C8B-B14F-4D97-AF65-F5344CB8AC3E}">
        <p14:creationId xmlns:p14="http://schemas.microsoft.com/office/powerpoint/2010/main" val="3171164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a:lstStyle/>
          <a:p>
            <a:r>
              <a:rPr lang="en-US" sz="4000" b="1" dirty="0">
                <a:solidFill>
                  <a:schemeClr val="bg1"/>
                </a:solidFill>
              </a:rPr>
              <a:t>Who We Served In 2022</a:t>
            </a:r>
            <a:endParaRPr lang="en-US" dirty="0"/>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39</a:t>
            </a:fld>
            <a:endParaRPr lang="en-US" dirty="0"/>
          </a:p>
        </p:txBody>
      </p:sp>
      <p:pic>
        <p:nvPicPr>
          <p:cNvPr id="7" name="Picture 6">
            <a:extLst>
              <a:ext uri="{FF2B5EF4-FFF2-40B4-BE49-F238E27FC236}">
                <a16:creationId xmlns:a16="http://schemas.microsoft.com/office/drawing/2014/main" id="{A66F851D-4DAF-6AAC-50A6-FBBEB7C10387}"/>
              </a:ext>
            </a:extLst>
          </p:cNvPr>
          <p:cNvPicPr>
            <a:picLocks noChangeAspect="1"/>
          </p:cNvPicPr>
          <p:nvPr/>
        </p:nvPicPr>
        <p:blipFill>
          <a:blip r:embed="rId2"/>
          <a:stretch>
            <a:fillRect/>
          </a:stretch>
        </p:blipFill>
        <p:spPr>
          <a:xfrm>
            <a:off x="999987" y="2093759"/>
            <a:ext cx="4587638" cy="3299746"/>
          </a:xfrm>
          <a:prstGeom prst="rect">
            <a:avLst/>
          </a:prstGeom>
        </p:spPr>
      </p:pic>
      <p:pic>
        <p:nvPicPr>
          <p:cNvPr id="8" name="Google Shape;152;p3" title="Points scored">
            <a:extLst>
              <a:ext uri="{FF2B5EF4-FFF2-40B4-BE49-F238E27FC236}">
                <a16:creationId xmlns:a16="http://schemas.microsoft.com/office/drawing/2014/main" id="{20F00370-391E-D285-72BB-EC199607BF42}"/>
              </a:ext>
            </a:extLst>
          </p:cNvPr>
          <p:cNvPicPr preferRelativeResize="0"/>
          <p:nvPr/>
        </p:nvPicPr>
        <p:blipFill>
          <a:blip r:embed="rId3">
            <a:alphaModFix/>
          </a:blip>
          <a:stretch>
            <a:fillRect/>
          </a:stretch>
        </p:blipFill>
        <p:spPr>
          <a:xfrm>
            <a:off x="6929812" y="1325550"/>
            <a:ext cx="4423988" cy="2735499"/>
          </a:xfrm>
          <a:prstGeom prst="rect">
            <a:avLst/>
          </a:prstGeom>
          <a:noFill/>
          <a:ln>
            <a:noFill/>
          </a:ln>
        </p:spPr>
      </p:pic>
      <p:pic>
        <p:nvPicPr>
          <p:cNvPr id="9" name="Google Shape;151;p3" title="Points scored">
            <a:extLst>
              <a:ext uri="{FF2B5EF4-FFF2-40B4-BE49-F238E27FC236}">
                <a16:creationId xmlns:a16="http://schemas.microsoft.com/office/drawing/2014/main" id="{55108E72-982A-3737-AB6F-637975B58C2F}"/>
              </a:ext>
            </a:extLst>
          </p:cNvPr>
          <p:cNvPicPr preferRelativeResize="0"/>
          <p:nvPr/>
        </p:nvPicPr>
        <p:blipFill>
          <a:blip r:embed="rId4">
            <a:alphaModFix/>
          </a:blip>
          <a:stretch>
            <a:fillRect/>
          </a:stretch>
        </p:blipFill>
        <p:spPr>
          <a:xfrm>
            <a:off x="6929800" y="4061049"/>
            <a:ext cx="4424000" cy="2735499"/>
          </a:xfrm>
          <a:prstGeom prst="rect">
            <a:avLst/>
          </a:prstGeom>
          <a:noFill/>
          <a:ln>
            <a:noFill/>
          </a:ln>
        </p:spPr>
      </p:pic>
    </p:spTree>
    <p:extLst>
      <p:ext uri="{BB962C8B-B14F-4D97-AF65-F5344CB8AC3E}">
        <p14:creationId xmlns:p14="http://schemas.microsoft.com/office/powerpoint/2010/main" val="11230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p:txBody>
          <a:bodyPr/>
          <a:lstStyle/>
          <a:p>
            <a:r>
              <a:rPr lang="en-US" dirty="0"/>
              <a:t>Reflection</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4</a:t>
            </a:fld>
            <a:endParaRPr lang="en-US"/>
          </a:p>
        </p:txBody>
      </p:sp>
      <p:pic>
        <p:nvPicPr>
          <p:cNvPr id="3" name="Picture 2" descr="A letter to a person&#10;&#10;Description automatically generated">
            <a:extLst>
              <a:ext uri="{FF2B5EF4-FFF2-40B4-BE49-F238E27FC236}">
                <a16:creationId xmlns:a16="http://schemas.microsoft.com/office/drawing/2014/main" id="{C96BAEC2-8797-B3F2-7F2A-3763464EE1A0}"/>
              </a:ext>
            </a:extLst>
          </p:cNvPr>
          <p:cNvPicPr>
            <a:picLocks noChangeAspect="1"/>
          </p:cNvPicPr>
          <p:nvPr/>
        </p:nvPicPr>
        <p:blipFill rotWithShape="1">
          <a:blip r:embed="rId2"/>
          <a:srcRect l="10441" t="85905" r="62647" b="-148"/>
          <a:stretch/>
        </p:blipFill>
        <p:spPr>
          <a:xfrm>
            <a:off x="8292353" y="5827887"/>
            <a:ext cx="3281099" cy="861658"/>
          </a:xfrm>
          <a:prstGeom prst="rect">
            <a:avLst/>
          </a:prstGeom>
        </p:spPr>
      </p:pic>
      <p:sp>
        <p:nvSpPr>
          <p:cNvPr id="4" name="TextBox 3">
            <a:extLst>
              <a:ext uri="{FF2B5EF4-FFF2-40B4-BE49-F238E27FC236}">
                <a16:creationId xmlns:a16="http://schemas.microsoft.com/office/drawing/2014/main" id="{8F7D963C-81D4-10B2-8843-72B238EA6CBE}"/>
              </a:ext>
            </a:extLst>
          </p:cNvPr>
          <p:cNvSpPr txBox="1"/>
          <p:nvPr/>
        </p:nvSpPr>
        <p:spPr>
          <a:xfrm>
            <a:off x="806823" y="1434353"/>
            <a:ext cx="1097279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5584"/>
                </a:solidFill>
                <a:latin typeface="Arial" panose="020B0604020202020204" pitchFamily="34" charset="0"/>
                <a:cs typeface="Arial" panose="020B0604020202020204" pitchFamily="34" charset="0"/>
              </a:rPr>
              <a:t>Our Gospel this weekend for the 3rd Sunday of Advent, is the story of St. John the Baptist, "A man named John who was sent from God." John played a pivotal role in salvation history as he was able to lead from "the second chair." When discussing John, Jesus refers to the "greatness" of John as Jesus went on to say, "yet the least in the kingdom of Heaven is greater than he." Jesus was letting it be known that all those who follow Him, accept His teachings and work for the betterment of others and this world are numbered among the greatest. Vincentians, our Lord is also speaking to all of us with this message. Each of us, in our Vincentian calling, has the ability to submit to the Will of our Father, and in our Vincentian Virtues, especially in our </a:t>
            </a:r>
            <a:r>
              <a:rPr lang="en-US" sz="2000" b="1" dirty="0">
                <a:solidFill>
                  <a:srgbClr val="789C4A"/>
                </a:solidFill>
                <a:latin typeface="Arial" panose="020B0604020202020204" pitchFamily="34" charset="0"/>
                <a:cs typeface="Arial" panose="020B0604020202020204" pitchFamily="34" charset="0"/>
              </a:rPr>
              <a:t>simplicity </a:t>
            </a:r>
            <a:r>
              <a:rPr lang="en-US" sz="2000" dirty="0">
                <a:solidFill>
                  <a:srgbClr val="005584"/>
                </a:solidFill>
                <a:latin typeface="Arial" panose="020B0604020202020204" pitchFamily="34" charset="0"/>
                <a:cs typeface="Arial" panose="020B0604020202020204" pitchFamily="34" charset="0"/>
              </a:rPr>
              <a:t>and </a:t>
            </a:r>
            <a:r>
              <a:rPr lang="en-US" sz="2000" b="1" dirty="0">
                <a:solidFill>
                  <a:srgbClr val="789C4A"/>
                </a:solidFill>
                <a:latin typeface="Arial" panose="020B0604020202020204" pitchFamily="34" charset="0"/>
                <a:cs typeface="Arial" panose="020B0604020202020204" pitchFamily="34" charset="0"/>
              </a:rPr>
              <a:t>humility</a:t>
            </a:r>
            <a:r>
              <a:rPr lang="en-US" sz="2000" dirty="0">
                <a:solidFill>
                  <a:srgbClr val="005584"/>
                </a:solidFill>
                <a:latin typeface="Arial" panose="020B0604020202020204" pitchFamily="34" charset="0"/>
                <a:cs typeface="Arial" panose="020B0604020202020204" pitchFamily="34" charset="0"/>
              </a:rPr>
              <a:t>, we follow our Lord as He command us: " Love God and Love your neighbor." Utilizing the gifts we have been given by God, we all have the opportunity to bring Hope and the Love of Christ to our neighbors. </a:t>
            </a:r>
            <a:br>
              <a:rPr lang="en-US" sz="2000" dirty="0">
                <a:solidFill>
                  <a:srgbClr val="005584"/>
                </a:solidFill>
                <a:latin typeface="Arial" panose="020B0604020202020204" pitchFamily="34" charset="0"/>
                <a:cs typeface="Arial" panose="020B0604020202020204" pitchFamily="34" charset="0"/>
              </a:rPr>
            </a:br>
            <a:br>
              <a:rPr lang="en-US" sz="2000" dirty="0">
                <a:solidFill>
                  <a:srgbClr val="005584"/>
                </a:solidFill>
                <a:latin typeface="Arial" panose="020B0604020202020204" pitchFamily="34" charset="0"/>
                <a:cs typeface="Arial" panose="020B0604020202020204" pitchFamily="34" charset="0"/>
              </a:rPr>
            </a:br>
            <a:r>
              <a:rPr lang="en-US" sz="2000" dirty="0">
                <a:solidFill>
                  <a:srgbClr val="005584"/>
                </a:solidFill>
                <a:latin typeface="Arial" panose="020B0604020202020204" pitchFamily="34" charset="0"/>
                <a:cs typeface="Arial" panose="020B0604020202020204" pitchFamily="34" charset="0"/>
              </a:rPr>
              <a:t>During this Advent season of expectation, may we use our gifts that we have been given to help our neighbors feel the Joy, Hope and Love of this Season. Thank you for your Yes to our Lord and may God bless you and your families.</a:t>
            </a:r>
            <a:endParaRPr lang="en-US" sz="3600" dirty="0">
              <a:solidFill>
                <a:srgbClr val="0055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6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74B035-6A6C-CD04-0779-00DC177FDD4F}"/>
              </a:ext>
            </a:extLst>
          </p:cNvPr>
          <p:cNvSpPr>
            <a:spLocks noGrp="1"/>
          </p:cNvSpPr>
          <p:nvPr>
            <p:ph type="title"/>
          </p:nvPr>
        </p:nvSpPr>
        <p:spPr/>
        <p:txBody>
          <a:bodyPr/>
          <a:lstStyle/>
          <a:p>
            <a:r>
              <a:rPr lang="en-US" sz="4000" b="1" dirty="0">
                <a:solidFill>
                  <a:schemeClr val="bg1"/>
                </a:solidFill>
              </a:rPr>
              <a:t>Where Do Patients Come From</a:t>
            </a:r>
            <a:endParaRPr lang="en-US" dirty="0"/>
          </a:p>
        </p:txBody>
      </p:sp>
      <p:pic>
        <p:nvPicPr>
          <p:cNvPr id="7" name="Picture 6">
            <a:extLst>
              <a:ext uri="{FF2B5EF4-FFF2-40B4-BE49-F238E27FC236}">
                <a16:creationId xmlns:a16="http://schemas.microsoft.com/office/drawing/2014/main" id="{B1BE7F30-F630-0029-4154-52274E8AC7C7}"/>
              </a:ext>
            </a:extLst>
          </p:cNvPr>
          <p:cNvPicPr>
            <a:picLocks noChangeAspect="1"/>
          </p:cNvPicPr>
          <p:nvPr/>
        </p:nvPicPr>
        <p:blipFill>
          <a:blip r:embed="rId2"/>
          <a:stretch>
            <a:fillRect/>
          </a:stretch>
        </p:blipFill>
        <p:spPr>
          <a:xfrm>
            <a:off x="1577027" y="1446002"/>
            <a:ext cx="9454767" cy="5193337"/>
          </a:xfrm>
          <a:prstGeom prst="rect">
            <a:avLst/>
          </a:prstGeom>
        </p:spPr>
      </p:pic>
    </p:spTree>
    <p:extLst>
      <p:ext uri="{BB962C8B-B14F-4D97-AF65-F5344CB8AC3E}">
        <p14:creationId xmlns:p14="http://schemas.microsoft.com/office/powerpoint/2010/main" val="629754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5405-AD17-CB4C-D4D4-6074B5BBA52A}"/>
              </a:ext>
            </a:extLst>
          </p:cNvPr>
          <p:cNvSpPr>
            <a:spLocks noGrp="1"/>
          </p:cNvSpPr>
          <p:nvPr>
            <p:ph type="title"/>
          </p:nvPr>
        </p:nvSpPr>
        <p:spPr/>
        <p:txBody>
          <a:bodyPr/>
          <a:lstStyle/>
          <a:p>
            <a:r>
              <a:rPr lang="en-US" sz="4000" b="1" dirty="0">
                <a:solidFill>
                  <a:schemeClr val="bg1"/>
                </a:solidFill>
              </a:rPr>
              <a:t>How To Reach Our Pharmacy Team</a:t>
            </a:r>
            <a:endParaRPr lang="en-US" dirty="0"/>
          </a:p>
        </p:txBody>
      </p:sp>
      <p:sp>
        <p:nvSpPr>
          <p:cNvPr id="3" name="Slide Number Placeholder 2">
            <a:extLst>
              <a:ext uri="{FF2B5EF4-FFF2-40B4-BE49-F238E27FC236}">
                <a16:creationId xmlns:a16="http://schemas.microsoft.com/office/drawing/2014/main" id="{1589A0C7-748F-7E90-491C-62654D933141}"/>
              </a:ext>
            </a:extLst>
          </p:cNvPr>
          <p:cNvSpPr>
            <a:spLocks noGrp="1"/>
          </p:cNvSpPr>
          <p:nvPr>
            <p:ph type="sldNum" sz="quarter" idx="12"/>
          </p:nvPr>
        </p:nvSpPr>
        <p:spPr/>
        <p:txBody>
          <a:bodyPr/>
          <a:lstStyle/>
          <a:p>
            <a:pPr algn="ctr"/>
            <a:fld id="{4D9717A6-DBA1-9A41-804E-C92B77DF44BE}" type="slidenum">
              <a:rPr lang="en-US" smtClean="0"/>
              <a:pPr algn="ctr"/>
              <a:t>41</a:t>
            </a:fld>
            <a:endParaRPr lang="en-US" dirty="0"/>
          </a:p>
        </p:txBody>
      </p:sp>
      <p:sp>
        <p:nvSpPr>
          <p:cNvPr id="4" name="Text Placeholder 3">
            <a:extLst>
              <a:ext uri="{FF2B5EF4-FFF2-40B4-BE49-F238E27FC236}">
                <a16:creationId xmlns:a16="http://schemas.microsoft.com/office/drawing/2014/main" id="{C52C2956-7672-BB02-326E-A6CCD5DE013B}"/>
              </a:ext>
            </a:extLst>
          </p:cNvPr>
          <p:cNvSpPr>
            <a:spLocks noGrp="1"/>
          </p:cNvSpPr>
          <p:nvPr>
            <p:ph type="body" sz="half" idx="2"/>
          </p:nvPr>
        </p:nvSpPr>
        <p:spPr>
          <a:xfrm>
            <a:off x="616226" y="1433994"/>
            <a:ext cx="5927890" cy="5104918"/>
          </a:xfrm>
        </p:spPr>
        <p:txBody>
          <a:bodyPr/>
          <a:lstStyle/>
          <a:p>
            <a:pPr marL="0" indent="0" algn="ctr">
              <a:lnSpc>
                <a:spcPct val="100000"/>
              </a:lnSpc>
              <a:buClr>
                <a:schemeClr val="dk1"/>
              </a:buClr>
              <a:buSzPct val="57893"/>
            </a:pPr>
            <a:r>
              <a:rPr lang="en-US" sz="2800" b="1" dirty="0">
                <a:solidFill>
                  <a:srgbClr val="789C4A"/>
                </a:solidFill>
                <a:latin typeface="Arial" panose="020B0604020202020204" pitchFamily="34" charset="0"/>
                <a:cs typeface="Arial" panose="020B0604020202020204" pitchFamily="34" charset="0"/>
              </a:rPr>
              <a:t>Pharmacy Hours of Operation: </a:t>
            </a:r>
          </a:p>
          <a:p>
            <a:pPr marL="0" indent="0" algn="ctr">
              <a:lnSpc>
                <a:spcPct val="100000"/>
              </a:lnSpc>
              <a:spcBef>
                <a:spcPts val="0"/>
              </a:spcBef>
              <a:buClr>
                <a:schemeClr val="dk1"/>
              </a:buClr>
              <a:buSzPct val="57893"/>
            </a:pPr>
            <a:r>
              <a:rPr lang="en-US" sz="1800" dirty="0">
                <a:solidFill>
                  <a:srgbClr val="005584"/>
                </a:solidFill>
              </a:rPr>
              <a:t>Monday-Thursday:    9am-3:30pm</a:t>
            </a:r>
          </a:p>
          <a:p>
            <a:pPr marL="0" indent="0" algn="ctr">
              <a:lnSpc>
                <a:spcPct val="100000"/>
              </a:lnSpc>
              <a:spcBef>
                <a:spcPts val="0"/>
              </a:spcBef>
              <a:buClr>
                <a:schemeClr val="dk1"/>
              </a:buClr>
              <a:buSzPct val="57893"/>
            </a:pPr>
            <a:r>
              <a:rPr lang="en-US" sz="1800" dirty="0">
                <a:solidFill>
                  <a:srgbClr val="005584"/>
                </a:solidFill>
              </a:rPr>
              <a:t>(Closed for lunch 12:30pm-1pm)</a:t>
            </a:r>
          </a:p>
          <a:p>
            <a:pPr marL="0" indent="0" algn="ctr">
              <a:lnSpc>
                <a:spcPct val="100000"/>
              </a:lnSpc>
              <a:spcBef>
                <a:spcPts val="0"/>
              </a:spcBef>
              <a:buClr>
                <a:schemeClr val="dk1"/>
              </a:buClr>
              <a:buSzPct val="57893"/>
            </a:pPr>
            <a:endParaRPr lang="en-US" sz="1800" dirty="0">
              <a:solidFill>
                <a:srgbClr val="005584"/>
              </a:solidFill>
            </a:endParaRPr>
          </a:p>
          <a:p>
            <a:pPr marL="0" lvl="0" indent="0" algn="ctr" rtl="0">
              <a:lnSpc>
                <a:spcPct val="100000"/>
              </a:lnSpc>
              <a:spcBef>
                <a:spcPts val="0"/>
              </a:spcBef>
              <a:spcAft>
                <a:spcPts val="0"/>
              </a:spcAft>
              <a:buClr>
                <a:schemeClr val="dk1"/>
              </a:buClr>
              <a:buSzPct val="57893"/>
              <a:buFont typeface="Arial"/>
              <a:buNone/>
            </a:pPr>
            <a:r>
              <a:rPr lang="en-US" sz="2800" b="1" dirty="0">
                <a:solidFill>
                  <a:srgbClr val="789C4A"/>
                </a:solidFill>
                <a:latin typeface="Arial" panose="020B0604020202020204" pitchFamily="34" charset="0"/>
                <a:cs typeface="Arial" panose="020B0604020202020204" pitchFamily="34" charset="0"/>
              </a:rPr>
              <a:t>Pharmacy Contact Information:</a:t>
            </a:r>
          </a:p>
          <a:p>
            <a:pPr marL="0" lvl="0" indent="0" algn="ctr" rtl="0">
              <a:lnSpc>
                <a:spcPct val="100000"/>
              </a:lnSpc>
              <a:spcBef>
                <a:spcPts val="0"/>
              </a:spcBef>
              <a:spcAft>
                <a:spcPts val="0"/>
              </a:spcAft>
              <a:buClr>
                <a:schemeClr val="dk1"/>
              </a:buClr>
              <a:buSzPct val="57893"/>
              <a:buFont typeface="Arial"/>
              <a:buNone/>
            </a:pPr>
            <a:r>
              <a:rPr lang="en-US" sz="1800" dirty="0">
                <a:solidFill>
                  <a:srgbClr val="005584"/>
                </a:solidFill>
              </a:rPr>
              <a:t>2050 Chamblee Tucker Road, Suite C</a:t>
            </a:r>
          </a:p>
          <a:p>
            <a:pPr marL="0" lvl="0" indent="0" algn="ctr" rtl="0">
              <a:lnSpc>
                <a:spcPct val="100000"/>
              </a:lnSpc>
              <a:spcBef>
                <a:spcPts val="0"/>
              </a:spcBef>
              <a:spcAft>
                <a:spcPts val="0"/>
              </a:spcAft>
              <a:buClr>
                <a:schemeClr val="dk1"/>
              </a:buClr>
              <a:buSzPct val="57893"/>
              <a:buFont typeface="Arial"/>
              <a:buNone/>
            </a:pPr>
            <a:r>
              <a:rPr lang="en-US" sz="1800" dirty="0">
                <a:solidFill>
                  <a:srgbClr val="005584"/>
                </a:solidFill>
              </a:rPr>
              <a:t>Atlanta, Georgia 30341</a:t>
            </a:r>
          </a:p>
          <a:p>
            <a:pPr marL="0" lvl="0" indent="0" algn="ctr" rtl="0">
              <a:lnSpc>
                <a:spcPct val="100000"/>
              </a:lnSpc>
              <a:spcBef>
                <a:spcPts val="0"/>
              </a:spcBef>
              <a:spcAft>
                <a:spcPts val="0"/>
              </a:spcAft>
              <a:buClr>
                <a:schemeClr val="dk1"/>
              </a:buClr>
              <a:buSzPct val="57893"/>
              <a:buFont typeface="Arial"/>
              <a:buNone/>
            </a:pPr>
            <a:r>
              <a:rPr lang="en-US" sz="1800" dirty="0">
                <a:solidFill>
                  <a:srgbClr val="005584"/>
                </a:solidFill>
              </a:rPr>
              <a:t>770-687-2610</a:t>
            </a:r>
            <a:endParaRPr lang="en-US" dirty="0"/>
          </a:p>
          <a:p>
            <a:pPr marL="0" lvl="0" indent="0" algn="ctr" rtl="0">
              <a:lnSpc>
                <a:spcPct val="100000"/>
              </a:lnSpc>
              <a:spcBef>
                <a:spcPts val="1600"/>
              </a:spcBef>
              <a:spcAft>
                <a:spcPts val="0"/>
              </a:spcAft>
              <a:buClr>
                <a:schemeClr val="dk1"/>
              </a:buClr>
              <a:buSzPct val="57893"/>
              <a:buFont typeface="Arial"/>
              <a:buNone/>
            </a:pPr>
            <a:r>
              <a:rPr lang="en-US" sz="1800" dirty="0">
                <a:solidFill>
                  <a:srgbClr val="005584"/>
                </a:solidFill>
              </a:rPr>
              <a:t>Email:  </a:t>
            </a:r>
            <a:r>
              <a:rPr lang="en-US" sz="1800" dirty="0">
                <a:solidFill>
                  <a:srgbClr val="005584"/>
                </a:solidFill>
                <a:hlinkClick r:id="rId3"/>
              </a:rPr>
              <a:t>pharmacyapplication@svdpgeorgia.org</a:t>
            </a:r>
            <a:r>
              <a:rPr lang="en-US" sz="1800" dirty="0">
                <a:solidFill>
                  <a:srgbClr val="005584"/>
                </a:solidFill>
              </a:rPr>
              <a:t> </a:t>
            </a:r>
            <a:r>
              <a:rPr lang="en-US" sz="1800" i="1" dirty="0">
                <a:solidFill>
                  <a:srgbClr val="005584"/>
                </a:solidFill>
              </a:rPr>
              <a:t> </a:t>
            </a:r>
          </a:p>
          <a:p>
            <a:pPr marL="0" lvl="0" indent="0" algn="ctr" rtl="0">
              <a:lnSpc>
                <a:spcPct val="100000"/>
              </a:lnSpc>
              <a:spcBef>
                <a:spcPts val="1600"/>
              </a:spcBef>
              <a:spcAft>
                <a:spcPts val="0"/>
              </a:spcAft>
              <a:buClr>
                <a:schemeClr val="dk1"/>
              </a:buClr>
              <a:buSzPct val="57893"/>
              <a:buFont typeface="Arial"/>
              <a:buNone/>
            </a:pPr>
            <a:r>
              <a:rPr lang="en-US" sz="2800" b="1" dirty="0">
                <a:solidFill>
                  <a:srgbClr val="789C4A"/>
                </a:solidFill>
                <a:latin typeface="Arial" panose="020B0604020202020204" pitchFamily="34" charset="0"/>
                <a:cs typeface="Arial" panose="020B0604020202020204" pitchFamily="34" charset="0"/>
              </a:rPr>
              <a:t>Director of Pharmacy:</a:t>
            </a:r>
          </a:p>
          <a:p>
            <a:pPr marL="0" lvl="0" indent="0" algn="ctr" rtl="0">
              <a:lnSpc>
                <a:spcPct val="100000"/>
              </a:lnSpc>
              <a:spcBef>
                <a:spcPts val="0"/>
              </a:spcBef>
              <a:spcAft>
                <a:spcPts val="0"/>
              </a:spcAft>
              <a:buClr>
                <a:schemeClr val="dk1"/>
              </a:buClr>
              <a:buSzPct val="57893"/>
              <a:buFont typeface="Arial"/>
              <a:buNone/>
            </a:pPr>
            <a:r>
              <a:rPr lang="en-US" sz="1800" dirty="0">
                <a:solidFill>
                  <a:srgbClr val="005584"/>
                </a:solidFill>
              </a:rPr>
              <a:t>Samantha Ricks, PharmD</a:t>
            </a:r>
          </a:p>
          <a:p>
            <a:pPr marL="0" lvl="0" indent="0" algn="ctr" rtl="0">
              <a:lnSpc>
                <a:spcPct val="100000"/>
              </a:lnSpc>
              <a:spcBef>
                <a:spcPts val="0"/>
              </a:spcBef>
              <a:spcAft>
                <a:spcPts val="0"/>
              </a:spcAft>
              <a:buClr>
                <a:schemeClr val="dk1"/>
              </a:buClr>
              <a:buSzPct val="57893"/>
              <a:buFont typeface="Arial"/>
              <a:buNone/>
            </a:pPr>
            <a:r>
              <a:rPr lang="en-US" sz="1800" dirty="0">
                <a:solidFill>
                  <a:srgbClr val="005584"/>
                </a:solidFill>
              </a:rPr>
              <a:t>678-892-6181 </a:t>
            </a:r>
          </a:p>
          <a:p>
            <a:pPr marL="0" lvl="0" indent="0" algn="ctr" rtl="0">
              <a:lnSpc>
                <a:spcPct val="100000"/>
              </a:lnSpc>
              <a:spcBef>
                <a:spcPts val="1600"/>
              </a:spcBef>
              <a:spcAft>
                <a:spcPts val="0"/>
              </a:spcAft>
              <a:buClr>
                <a:schemeClr val="dk1"/>
              </a:buClr>
              <a:buSzPct val="57893"/>
              <a:buFont typeface="Arial"/>
              <a:buNone/>
            </a:pPr>
            <a:r>
              <a:rPr lang="en-US" sz="1800" dirty="0">
                <a:solidFill>
                  <a:srgbClr val="005584"/>
                </a:solidFill>
              </a:rPr>
              <a:t>Email: </a:t>
            </a:r>
            <a:r>
              <a:rPr lang="en-US" sz="1800" dirty="0">
                <a:solidFill>
                  <a:srgbClr val="005584"/>
                </a:solidFill>
                <a:hlinkClick r:id="rId4"/>
              </a:rPr>
              <a:t>sricks@svdpgeorgia.org</a:t>
            </a:r>
            <a:r>
              <a:rPr lang="en-US" sz="1800" dirty="0">
                <a:solidFill>
                  <a:srgbClr val="005584"/>
                </a:solidFill>
              </a:rPr>
              <a:t>  </a:t>
            </a:r>
          </a:p>
          <a:p>
            <a:pPr marL="0" indent="608965" algn="ctr">
              <a:lnSpc>
                <a:spcPct val="115000"/>
              </a:lnSpc>
              <a:spcBef>
                <a:spcPts val="1600"/>
              </a:spcBef>
              <a:buClr>
                <a:schemeClr val="dk1"/>
              </a:buClr>
              <a:buSzPct val="57894"/>
            </a:pPr>
            <a:r>
              <a:rPr lang="en-US" sz="1800" dirty="0">
                <a:solidFill>
                  <a:srgbClr val="005584"/>
                </a:solidFill>
              </a:rPr>
              <a:t>  </a:t>
            </a:r>
          </a:p>
        </p:txBody>
      </p:sp>
      <p:sp>
        <p:nvSpPr>
          <p:cNvPr id="5" name="Text Placeholder 4">
            <a:extLst>
              <a:ext uri="{FF2B5EF4-FFF2-40B4-BE49-F238E27FC236}">
                <a16:creationId xmlns:a16="http://schemas.microsoft.com/office/drawing/2014/main" id="{74D0B393-9891-627B-0A13-CD918D460AF4}"/>
              </a:ext>
            </a:extLst>
          </p:cNvPr>
          <p:cNvSpPr>
            <a:spLocks noGrp="1"/>
          </p:cNvSpPr>
          <p:nvPr>
            <p:ph type="body" sz="half" idx="13"/>
          </p:nvPr>
        </p:nvSpPr>
        <p:spPr/>
        <p:txBody>
          <a:bodyPr/>
          <a:lstStyle/>
          <a:p>
            <a:endParaRPr lang="en-US" dirty="0"/>
          </a:p>
        </p:txBody>
      </p:sp>
      <p:pic>
        <p:nvPicPr>
          <p:cNvPr id="12" name="Google Shape;138;p12" descr="A picture containing person, indoor, wall, people&#10;&#10;Description automatically generated">
            <a:extLst>
              <a:ext uri="{FF2B5EF4-FFF2-40B4-BE49-F238E27FC236}">
                <a16:creationId xmlns:a16="http://schemas.microsoft.com/office/drawing/2014/main" id="{CBF838D2-BA1B-87C5-DBDD-B16309BD235C}"/>
              </a:ext>
            </a:extLst>
          </p:cNvPr>
          <p:cNvPicPr preferRelativeResize="0">
            <a:picLocks/>
          </p:cNvPicPr>
          <p:nvPr/>
        </p:nvPicPr>
        <p:blipFill rotWithShape="1">
          <a:blip r:embed="rId5">
            <a:alphaModFix/>
          </a:blip>
          <a:srcRect t="1521" b="1520"/>
          <a:stretch/>
        </p:blipFill>
        <p:spPr>
          <a:xfrm>
            <a:off x="7107045" y="1905482"/>
            <a:ext cx="4245167" cy="4114915"/>
          </a:xfrm>
          <a:prstGeom prst="rect">
            <a:avLst/>
          </a:prstGeom>
          <a:noFill/>
          <a:ln>
            <a:noFill/>
          </a:ln>
        </p:spPr>
      </p:pic>
    </p:spTree>
    <p:extLst>
      <p:ext uri="{BB962C8B-B14F-4D97-AF65-F5344CB8AC3E}">
        <p14:creationId xmlns:p14="http://schemas.microsoft.com/office/powerpoint/2010/main" val="3579724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D3D8A-ED3C-56D6-20D6-CA40602C9026}"/>
              </a:ext>
            </a:extLst>
          </p:cNvPr>
          <p:cNvSpPr>
            <a:spLocks noGrp="1"/>
          </p:cNvSpPr>
          <p:nvPr>
            <p:ph type="sldNum" sz="quarter" idx="12"/>
          </p:nvPr>
        </p:nvSpPr>
        <p:spPr/>
        <p:txBody>
          <a:bodyPr/>
          <a:lstStyle/>
          <a:p>
            <a:pPr algn="ctr"/>
            <a:fld id="{4D9717A6-DBA1-9A41-804E-C92B77DF44BE}" type="slidenum">
              <a:rPr lang="en-US" smtClean="0"/>
              <a:pPr algn="ctr"/>
              <a:t>42</a:t>
            </a:fld>
            <a:endParaRPr lang="en-US"/>
          </a:p>
        </p:txBody>
      </p:sp>
      <p:sp>
        <p:nvSpPr>
          <p:cNvPr id="3" name="Text Placeholder 2">
            <a:extLst>
              <a:ext uri="{FF2B5EF4-FFF2-40B4-BE49-F238E27FC236}">
                <a16:creationId xmlns:a16="http://schemas.microsoft.com/office/drawing/2014/main" id="{F3EDEF77-435D-4897-B82E-F65C8A8C5371}"/>
              </a:ext>
            </a:extLst>
          </p:cNvPr>
          <p:cNvSpPr>
            <a:spLocks noGrp="1"/>
          </p:cNvSpPr>
          <p:nvPr>
            <p:ph type="body" sz="quarter" idx="13"/>
          </p:nvPr>
        </p:nvSpPr>
        <p:spPr/>
        <p:txBody>
          <a:bodyPr/>
          <a:lstStyle/>
          <a:p>
            <a:r>
              <a:rPr lang="en-US" dirty="0"/>
              <a:t>QUESTIONS?</a:t>
            </a:r>
          </a:p>
        </p:txBody>
      </p:sp>
    </p:spTree>
    <p:extLst>
      <p:ext uri="{BB962C8B-B14F-4D97-AF65-F5344CB8AC3E}">
        <p14:creationId xmlns:p14="http://schemas.microsoft.com/office/powerpoint/2010/main" val="3418537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C6B6-1863-E657-D610-BC2E89AB644F}"/>
              </a:ext>
            </a:extLst>
          </p:cNvPr>
          <p:cNvSpPr>
            <a:spLocks noGrp="1"/>
          </p:cNvSpPr>
          <p:nvPr>
            <p:ph type="title"/>
          </p:nvPr>
        </p:nvSpPr>
        <p:spPr>
          <a:xfrm>
            <a:off x="419879" y="218661"/>
            <a:ext cx="11420668" cy="811627"/>
          </a:xfrm>
        </p:spPr>
        <p:txBody>
          <a:bodyPr/>
          <a:lstStyle/>
          <a:p>
            <a:r>
              <a:rPr lang="en-US" dirty="0"/>
              <a:t>Closing Prayer</a:t>
            </a:r>
          </a:p>
        </p:txBody>
      </p:sp>
      <p:sp>
        <p:nvSpPr>
          <p:cNvPr id="5" name="Slide Number Placeholder 4">
            <a:extLst>
              <a:ext uri="{FF2B5EF4-FFF2-40B4-BE49-F238E27FC236}">
                <a16:creationId xmlns:a16="http://schemas.microsoft.com/office/drawing/2014/main" id="{DD9E40F4-9C79-289B-3651-63C3CFEC4A31}"/>
              </a:ext>
            </a:extLst>
          </p:cNvPr>
          <p:cNvSpPr>
            <a:spLocks noGrp="1"/>
          </p:cNvSpPr>
          <p:nvPr>
            <p:ph type="sldNum" sz="quarter" idx="12"/>
          </p:nvPr>
        </p:nvSpPr>
        <p:spPr/>
        <p:txBody>
          <a:bodyPr/>
          <a:lstStyle/>
          <a:p>
            <a:pPr algn="ctr"/>
            <a:fld id="{4D9717A6-DBA1-9A41-804E-C92B77DF44BE}" type="slidenum">
              <a:rPr lang="en-US" smtClean="0"/>
              <a:pPr algn="ctr"/>
              <a:t>43</a:t>
            </a:fld>
            <a:endParaRPr lang="en-US"/>
          </a:p>
        </p:txBody>
      </p:sp>
      <p:sp>
        <p:nvSpPr>
          <p:cNvPr id="3" name="Content Placeholder 2">
            <a:extLst>
              <a:ext uri="{FF2B5EF4-FFF2-40B4-BE49-F238E27FC236}">
                <a16:creationId xmlns:a16="http://schemas.microsoft.com/office/drawing/2014/main" id="{E0A41872-81C8-08E1-0621-D52DF11C2FF1}"/>
              </a:ext>
            </a:extLst>
          </p:cNvPr>
          <p:cNvSpPr txBox="1">
            <a:spLocks/>
          </p:cNvSpPr>
          <p:nvPr/>
        </p:nvSpPr>
        <p:spPr>
          <a:xfrm>
            <a:off x="872413" y="1393006"/>
            <a:ext cx="10515600" cy="5617394"/>
          </a:xfrm>
          <a:prstGeom prst="rect">
            <a:avLst/>
          </a:prstGeom>
        </p:spPr>
        <p:txBody>
          <a:bodyPr lIns="91440" tIns="45720" rIns="91440" bIns="4572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marR="1371600">
              <a:lnSpc>
                <a:spcPct val="115000"/>
              </a:lnSpc>
              <a:spcBef>
                <a:spcPts val="0"/>
              </a:spcBef>
              <a:spcAft>
                <a:spcPts val="0"/>
              </a:spcAft>
            </a:pPr>
            <a:r>
              <a:rPr lang="en-US" dirty="0">
                <a:solidFill>
                  <a:srgbClr val="005584"/>
                </a:solidFill>
                <a:latin typeface="Arial"/>
                <a:ea typeface="Calibri" panose="020F0502020204030204" pitchFamily="34" charset="0"/>
                <a:cs typeface="Times New Roman"/>
              </a:rPr>
              <a:t>Jesus</a:t>
            </a:r>
            <a:r>
              <a:rPr lang="en-US" spc="-10" dirty="0">
                <a:solidFill>
                  <a:srgbClr val="005584"/>
                </a:solidFill>
                <a:latin typeface="Arial"/>
                <a:ea typeface="Calibri" panose="020F0502020204030204" pitchFamily="34" charset="0"/>
                <a:cs typeface="Times New Roman"/>
              </a:rPr>
              <a:t> </a:t>
            </a:r>
            <a:r>
              <a:rPr lang="en-US" spc="5" dirty="0">
                <a:solidFill>
                  <a:srgbClr val="005584"/>
                </a:solidFill>
                <a:latin typeface="Arial"/>
                <a:ea typeface="Calibri" panose="020F0502020204030204" pitchFamily="34" charset="0"/>
                <a:cs typeface="Times New Roman"/>
              </a:rPr>
              <a:t>i</a:t>
            </a:r>
            <a:r>
              <a:rPr lang="en-US" dirty="0">
                <a:solidFill>
                  <a:srgbClr val="005584"/>
                </a:solidFill>
                <a:latin typeface="Arial"/>
                <a:ea typeface="Calibri" panose="020F0502020204030204" pitchFamily="34" charset="0"/>
                <a:cs typeface="Times New Roman"/>
              </a:rPr>
              <a:t>s</a:t>
            </a:r>
            <a:r>
              <a:rPr lang="en-US" spc="-10"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e</a:t>
            </a:r>
            <a:r>
              <a:rPr lang="en-US" spc="-10" dirty="0">
                <a:solidFill>
                  <a:srgbClr val="005584"/>
                </a:solidFill>
                <a:latin typeface="Arial"/>
                <a:ea typeface="Calibri" panose="020F0502020204030204" pitchFamily="34" charset="0"/>
                <a:cs typeface="Times New Roman"/>
              </a:rPr>
              <a:t>v</a:t>
            </a:r>
            <a:r>
              <a:rPr lang="en-US" dirty="0">
                <a:solidFill>
                  <a:srgbClr val="005584"/>
                </a:solidFill>
                <a:latin typeface="Arial"/>
                <a:ea typeface="Calibri" panose="020F0502020204030204" pitchFamily="34" charset="0"/>
                <a:cs typeface="Times New Roman"/>
              </a:rPr>
              <a:t>er</a:t>
            </a:r>
            <a:r>
              <a:rPr lang="en-US" spc="5"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p</a:t>
            </a:r>
            <a:r>
              <a:rPr lang="en-US" spc="-10" dirty="0">
                <a:solidFill>
                  <a:srgbClr val="005584"/>
                </a:solidFill>
                <a:latin typeface="Arial"/>
                <a:ea typeface="Calibri" panose="020F0502020204030204" pitchFamily="34" charset="0"/>
                <a:cs typeface="Times New Roman"/>
              </a:rPr>
              <a:t>r</a:t>
            </a:r>
            <a:r>
              <a:rPr lang="en-US" dirty="0">
                <a:solidFill>
                  <a:srgbClr val="005584"/>
                </a:solidFill>
                <a:latin typeface="Arial"/>
                <a:ea typeface="Calibri" panose="020F0502020204030204" pitchFamily="34" charset="0"/>
                <a:cs typeface="Times New Roman"/>
              </a:rPr>
              <a:t>es</a:t>
            </a:r>
            <a:r>
              <a:rPr lang="en-US" spc="-10" dirty="0">
                <a:solidFill>
                  <a:srgbClr val="005584"/>
                </a:solidFill>
                <a:latin typeface="Arial"/>
                <a:ea typeface="Calibri" panose="020F0502020204030204" pitchFamily="34" charset="0"/>
                <a:cs typeface="Times New Roman"/>
              </a:rPr>
              <a:t>e</a:t>
            </a:r>
            <a:r>
              <a:rPr lang="en-US" dirty="0">
                <a:solidFill>
                  <a:srgbClr val="005584"/>
                </a:solidFill>
                <a:latin typeface="Arial"/>
                <a:ea typeface="Calibri" panose="020F0502020204030204" pitchFamily="34" charset="0"/>
                <a:cs typeface="Times New Roman"/>
              </a:rPr>
              <a:t>nt</a:t>
            </a:r>
            <a:r>
              <a:rPr lang="en-US" spc="5" dirty="0">
                <a:solidFill>
                  <a:srgbClr val="005584"/>
                </a:solidFill>
                <a:latin typeface="Arial"/>
                <a:ea typeface="Calibri" panose="020F0502020204030204" pitchFamily="34" charset="0"/>
                <a:cs typeface="Times New Roman"/>
              </a:rPr>
              <a:t> </a:t>
            </a:r>
            <a:r>
              <a:rPr lang="en-US" spc="-5" dirty="0">
                <a:solidFill>
                  <a:srgbClr val="005584"/>
                </a:solidFill>
                <a:latin typeface="Arial"/>
                <a:ea typeface="Calibri" panose="020F0502020204030204" pitchFamily="34" charset="0"/>
                <a:cs typeface="Times New Roman"/>
              </a:rPr>
              <a:t>wi</a:t>
            </a:r>
            <a:r>
              <a:rPr lang="en-US" spc="5" dirty="0">
                <a:solidFill>
                  <a:srgbClr val="005584"/>
                </a:solidFill>
                <a:latin typeface="Arial"/>
                <a:ea typeface="Calibri" panose="020F0502020204030204" pitchFamily="34" charset="0"/>
                <a:cs typeface="Times New Roman"/>
              </a:rPr>
              <a:t>t</a:t>
            </a:r>
            <a:r>
              <a:rPr lang="en-US" dirty="0">
                <a:solidFill>
                  <a:srgbClr val="005584"/>
                </a:solidFill>
                <a:latin typeface="Arial"/>
                <a:ea typeface="Calibri" panose="020F0502020204030204" pitchFamily="34" charset="0"/>
                <a:cs typeface="Times New Roman"/>
              </a:rPr>
              <a:t>h </a:t>
            </a:r>
            <a:r>
              <a:rPr lang="en-US" spc="-15" dirty="0">
                <a:solidFill>
                  <a:srgbClr val="005584"/>
                </a:solidFill>
                <a:latin typeface="Arial"/>
                <a:ea typeface="Calibri" panose="020F0502020204030204" pitchFamily="34" charset="0"/>
                <a:cs typeface="Times New Roman"/>
              </a:rPr>
              <a:t>G</a:t>
            </a:r>
            <a:r>
              <a:rPr lang="en-US" dirty="0">
                <a:solidFill>
                  <a:srgbClr val="005584"/>
                </a:solidFill>
                <a:latin typeface="Arial"/>
                <a:ea typeface="Calibri" panose="020F0502020204030204" pitchFamily="34" charset="0"/>
                <a:cs typeface="Times New Roman"/>
              </a:rPr>
              <a:t>od, and</a:t>
            </a:r>
            <a:r>
              <a:rPr lang="en-US" spc="-10"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e</a:t>
            </a:r>
            <a:r>
              <a:rPr lang="en-US" spc="-10" dirty="0">
                <a:solidFill>
                  <a:srgbClr val="005584"/>
                </a:solidFill>
                <a:latin typeface="Arial"/>
                <a:ea typeface="Calibri" panose="020F0502020204030204" pitchFamily="34" charset="0"/>
                <a:cs typeface="Times New Roman"/>
              </a:rPr>
              <a:t>v</a:t>
            </a:r>
            <a:r>
              <a:rPr lang="en-US" dirty="0">
                <a:solidFill>
                  <a:srgbClr val="005584"/>
                </a:solidFill>
                <a:latin typeface="Arial"/>
                <a:ea typeface="Calibri" panose="020F0502020204030204" pitchFamily="34" charset="0"/>
                <a:cs typeface="Times New Roman"/>
              </a:rPr>
              <a:t>er</a:t>
            </a:r>
            <a:r>
              <a:rPr lang="en-US" spc="5"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p</a:t>
            </a:r>
            <a:r>
              <a:rPr lang="en-US" spc="5" dirty="0">
                <a:solidFill>
                  <a:srgbClr val="005584"/>
                </a:solidFill>
                <a:latin typeface="Arial"/>
                <a:ea typeface="Calibri" panose="020F0502020204030204" pitchFamily="34" charset="0"/>
                <a:cs typeface="Times New Roman"/>
              </a:rPr>
              <a:t>r</a:t>
            </a:r>
            <a:r>
              <a:rPr lang="en-US" spc="-10" dirty="0">
                <a:solidFill>
                  <a:srgbClr val="005584"/>
                </a:solidFill>
                <a:latin typeface="Arial"/>
                <a:ea typeface="Calibri" panose="020F0502020204030204" pitchFamily="34" charset="0"/>
                <a:cs typeface="Times New Roman"/>
              </a:rPr>
              <a:t>e</a:t>
            </a:r>
            <a:r>
              <a:rPr lang="en-US" dirty="0">
                <a:solidFill>
                  <a:srgbClr val="005584"/>
                </a:solidFill>
                <a:latin typeface="Arial"/>
                <a:ea typeface="Calibri" panose="020F0502020204030204" pitchFamily="34" charset="0"/>
                <a:cs typeface="Times New Roman"/>
              </a:rPr>
              <a:t>se</a:t>
            </a:r>
            <a:r>
              <a:rPr lang="en-US" spc="-10" dirty="0">
                <a:solidFill>
                  <a:srgbClr val="005584"/>
                </a:solidFill>
                <a:latin typeface="Arial"/>
                <a:ea typeface="Calibri" panose="020F0502020204030204" pitchFamily="34" charset="0"/>
                <a:cs typeface="Times New Roman"/>
              </a:rPr>
              <a:t>n</a:t>
            </a:r>
            <a:r>
              <a:rPr lang="en-US" dirty="0">
                <a:solidFill>
                  <a:srgbClr val="005584"/>
                </a:solidFill>
                <a:latin typeface="Arial"/>
                <a:ea typeface="Calibri" panose="020F0502020204030204" pitchFamily="34" charset="0"/>
                <a:cs typeface="Times New Roman"/>
              </a:rPr>
              <a:t>t</a:t>
            </a:r>
            <a:r>
              <a:rPr lang="en-US" spc="5" dirty="0">
                <a:solidFill>
                  <a:srgbClr val="005584"/>
                </a:solidFill>
                <a:latin typeface="Arial"/>
                <a:ea typeface="Calibri" panose="020F0502020204030204" pitchFamily="34" charset="0"/>
                <a:cs typeface="Times New Roman"/>
              </a:rPr>
              <a:t> </a:t>
            </a:r>
            <a:r>
              <a:rPr lang="en-US" spc="-5" dirty="0">
                <a:solidFill>
                  <a:srgbClr val="005584"/>
                </a:solidFill>
                <a:latin typeface="Arial"/>
                <a:ea typeface="Calibri" panose="020F0502020204030204" pitchFamily="34" charset="0"/>
                <a:cs typeface="Times New Roman"/>
              </a:rPr>
              <a:t>wi</a:t>
            </a:r>
            <a:r>
              <a:rPr lang="en-US" spc="5" dirty="0">
                <a:solidFill>
                  <a:srgbClr val="005584"/>
                </a:solidFill>
                <a:latin typeface="Arial"/>
                <a:ea typeface="Calibri" panose="020F0502020204030204" pitchFamily="34" charset="0"/>
                <a:cs typeface="Times New Roman"/>
              </a:rPr>
              <a:t>t</a:t>
            </a:r>
            <a:r>
              <a:rPr lang="en-US" dirty="0">
                <a:solidFill>
                  <a:srgbClr val="005584"/>
                </a:solidFill>
                <a:latin typeface="Arial"/>
                <a:ea typeface="Calibri" panose="020F0502020204030204" pitchFamily="34" charset="0"/>
                <a:cs typeface="Times New Roman"/>
              </a:rPr>
              <a:t>h </a:t>
            </a:r>
            <a:r>
              <a:rPr lang="en-US" spc="-10" dirty="0">
                <a:solidFill>
                  <a:srgbClr val="005584"/>
                </a:solidFill>
                <a:latin typeface="Arial"/>
                <a:ea typeface="Calibri" panose="020F0502020204030204" pitchFamily="34" charset="0"/>
                <a:cs typeface="Times New Roman"/>
              </a:rPr>
              <a:t>u</a:t>
            </a:r>
            <a:r>
              <a:rPr lang="en-US" dirty="0">
                <a:solidFill>
                  <a:srgbClr val="005584"/>
                </a:solidFill>
                <a:latin typeface="Arial"/>
                <a:ea typeface="Calibri" panose="020F0502020204030204" pitchFamily="34" charset="0"/>
                <a:cs typeface="Times New Roman"/>
              </a:rPr>
              <a:t>s, and</a:t>
            </a:r>
            <a:r>
              <a:rPr lang="en-US" spc="-10"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so </a:t>
            </a:r>
            <a:r>
              <a:rPr lang="en-US" spc="-5" dirty="0">
                <a:solidFill>
                  <a:srgbClr val="005584"/>
                </a:solidFill>
                <a:latin typeface="Arial"/>
                <a:ea typeface="Calibri" panose="020F0502020204030204" pitchFamily="34" charset="0"/>
                <a:cs typeface="Times New Roman"/>
              </a:rPr>
              <a:t>w</a:t>
            </a:r>
            <a:r>
              <a:rPr lang="en-US" dirty="0">
                <a:solidFill>
                  <a:srgbClr val="005584"/>
                </a:solidFill>
                <a:latin typeface="Arial"/>
                <a:ea typeface="Calibri" panose="020F0502020204030204" pitchFamily="34" charset="0"/>
                <a:cs typeface="Times New Roman"/>
              </a:rPr>
              <a:t>e pray,</a:t>
            </a:r>
          </a:p>
          <a:p>
            <a:pPr marL="914400" marR="1371600">
              <a:lnSpc>
                <a:spcPct val="115000"/>
              </a:lnSpc>
              <a:spcBef>
                <a:spcPts val="0"/>
              </a:spcBef>
              <a:spcAft>
                <a:spcPts val="0"/>
              </a:spcAft>
            </a:pPr>
            <a:r>
              <a:rPr lang="en-US" b="1" spc="5" dirty="0">
                <a:solidFill>
                  <a:srgbClr val="789C4A"/>
                </a:solidFill>
                <a:latin typeface="Arial"/>
                <a:ea typeface="Calibri" panose="020F0502020204030204" pitchFamily="34" charset="0"/>
                <a:cs typeface="Times New Roman"/>
              </a:rPr>
              <a:t>-</a:t>
            </a:r>
            <a:r>
              <a:rPr lang="en-US" b="1" spc="-5" dirty="0">
                <a:solidFill>
                  <a:srgbClr val="789C4A"/>
                </a:solidFill>
                <a:latin typeface="Arial"/>
                <a:ea typeface="Calibri" panose="020F0502020204030204" pitchFamily="34" charset="0"/>
                <a:cs typeface="Times New Roman"/>
              </a:rPr>
              <a:t>L</a:t>
            </a:r>
            <a:r>
              <a:rPr lang="en-US" b="1" dirty="0">
                <a:solidFill>
                  <a:srgbClr val="789C4A"/>
                </a:solidFill>
                <a:latin typeface="Arial"/>
                <a:ea typeface="Calibri" panose="020F0502020204030204" pitchFamily="34" charset="0"/>
                <a:cs typeface="Times New Roman"/>
              </a:rPr>
              <a:t>ord </a:t>
            </a:r>
            <a:r>
              <a:rPr lang="en-US" b="1" spc="-10" dirty="0">
                <a:solidFill>
                  <a:srgbClr val="789C4A"/>
                </a:solidFill>
                <a:latin typeface="Arial"/>
                <a:ea typeface="Calibri" panose="020F0502020204030204" pitchFamily="34" charset="0"/>
                <a:cs typeface="Times New Roman"/>
              </a:rPr>
              <a:t>t</a:t>
            </a:r>
            <a:r>
              <a:rPr lang="en-US" b="1" dirty="0">
                <a:solidFill>
                  <a:srgbClr val="789C4A"/>
                </a:solidFill>
                <a:latin typeface="Arial"/>
                <a:ea typeface="Calibri" panose="020F0502020204030204" pitchFamily="34" charset="0"/>
                <a:cs typeface="Times New Roman"/>
              </a:rPr>
              <a:t>o</a:t>
            </a:r>
            <a:r>
              <a:rPr lang="en-US" b="1" spc="-10" dirty="0">
                <a:solidFill>
                  <a:srgbClr val="789C4A"/>
                </a:solidFill>
                <a:latin typeface="Arial"/>
                <a:ea typeface="Calibri" panose="020F0502020204030204" pitchFamily="34" charset="0"/>
                <a:cs typeface="Times New Roman"/>
              </a:rPr>
              <a:t> </a:t>
            </a:r>
            <a:r>
              <a:rPr lang="en-US" b="1" spc="20" dirty="0">
                <a:solidFill>
                  <a:srgbClr val="789C4A"/>
                </a:solidFill>
                <a:latin typeface="Arial"/>
                <a:ea typeface="Calibri" panose="020F0502020204030204" pitchFamily="34" charset="0"/>
                <a:cs typeface="Times New Roman"/>
              </a:rPr>
              <a:t>w</a:t>
            </a:r>
            <a:r>
              <a:rPr lang="en-US" b="1" spc="-15" dirty="0">
                <a:solidFill>
                  <a:srgbClr val="789C4A"/>
                </a:solidFill>
                <a:latin typeface="Arial"/>
                <a:ea typeface="Calibri" panose="020F0502020204030204" pitchFamily="34" charset="0"/>
                <a:cs typeface="Times New Roman"/>
              </a:rPr>
              <a:t>h</a:t>
            </a:r>
            <a:r>
              <a:rPr lang="en-US" b="1" dirty="0">
                <a:solidFill>
                  <a:srgbClr val="789C4A"/>
                </a:solidFill>
                <a:latin typeface="Arial"/>
                <a:ea typeface="Calibri" panose="020F0502020204030204" pitchFamily="34" charset="0"/>
                <a:cs typeface="Times New Roman"/>
              </a:rPr>
              <a:t>om</a:t>
            </a:r>
            <a:r>
              <a:rPr lang="en-US" b="1" spc="-5" dirty="0">
                <a:solidFill>
                  <a:srgbClr val="789C4A"/>
                </a:solidFill>
                <a:latin typeface="Arial"/>
                <a:ea typeface="Calibri" panose="020F0502020204030204" pitchFamily="34" charset="0"/>
                <a:cs typeface="Times New Roman"/>
              </a:rPr>
              <a:t> </a:t>
            </a:r>
            <a:r>
              <a:rPr lang="en-US" b="1" dirty="0">
                <a:solidFill>
                  <a:srgbClr val="789C4A"/>
                </a:solidFill>
                <a:latin typeface="Arial"/>
                <a:ea typeface="Calibri" panose="020F0502020204030204" pitchFamily="34" charset="0"/>
                <a:cs typeface="Times New Roman"/>
              </a:rPr>
              <a:t>sha</a:t>
            </a:r>
            <a:r>
              <a:rPr lang="en-US" b="1" spc="-5" dirty="0">
                <a:solidFill>
                  <a:srgbClr val="789C4A"/>
                </a:solidFill>
                <a:latin typeface="Arial"/>
                <a:ea typeface="Calibri" panose="020F0502020204030204" pitchFamily="34" charset="0"/>
                <a:cs typeface="Times New Roman"/>
              </a:rPr>
              <a:t>l</a:t>
            </a:r>
            <a:r>
              <a:rPr lang="en-US" b="1" dirty="0">
                <a:solidFill>
                  <a:srgbClr val="789C4A"/>
                </a:solidFill>
                <a:latin typeface="Arial"/>
                <a:ea typeface="Calibri" panose="020F0502020204030204" pitchFamily="34" charset="0"/>
                <a:cs typeface="Times New Roman"/>
              </a:rPr>
              <a:t>l</a:t>
            </a:r>
            <a:r>
              <a:rPr lang="en-US" b="1" spc="-5" dirty="0">
                <a:solidFill>
                  <a:srgbClr val="789C4A"/>
                </a:solidFill>
                <a:latin typeface="Arial"/>
                <a:ea typeface="Calibri" panose="020F0502020204030204" pitchFamily="34" charset="0"/>
                <a:cs typeface="Times New Roman"/>
              </a:rPr>
              <a:t> </a:t>
            </a:r>
            <a:r>
              <a:rPr lang="en-US" b="1" spc="5" dirty="0">
                <a:solidFill>
                  <a:srgbClr val="789C4A"/>
                </a:solidFill>
                <a:latin typeface="Arial"/>
                <a:ea typeface="Calibri" panose="020F0502020204030204" pitchFamily="34" charset="0"/>
                <a:cs typeface="Times New Roman"/>
              </a:rPr>
              <a:t>w</a:t>
            </a:r>
            <a:r>
              <a:rPr lang="en-US" b="1" dirty="0">
                <a:solidFill>
                  <a:srgbClr val="789C4A"/>
                </a:solidFill>
                <a:latin typeface="Arial"/>
                <a:ea typeface="Calibri" panose="020F0502020204030204" pitchFamily="34" charset="0"/>
                <a:cs typeface="Times New Roman"/>
              </a:rPr>
              <a:t>e</a:t>
            </a:r>
            <a:r>
              <a:rPr lang="en-US" b="1" spc="5" dirty="0">
                <a:solidFill>
                  <a:srgbClr val="789C4A"/>
                </a:solidFill>
                <a:latin typeface="Arial"/>
                <a:ea typeface="Calibri" panose="020F0502020204030204" pitchFamily="34" charset="0"/>
                <a:cs typeface="Times New Roman"/>
              </a:rPr>
              <a:t> </a:t>
            </a:r>
            <a:r>
              <a:rPr lang="en-US" b="1" spc="-10" dirty="0">
                <a:solidFill>
                  <a:srgbClr val="789C4A"/>
                </a:solidFill>
                <a:latin typeface="Arial"/>
                <a:ea typeface="Calibri" panose="020F0502020204030204" pitchFamily="34" charset="0"/>
                <a:cs typeface="Times New Roman"/>
              </a:rPr>
              <a:t>g</a:t>
            </a:r>
            <a:r>
              <a:rPr lang="en-US" b="1" dirty="0">
                <a:solidFill>
                  <a:srgbClr val="789C4A"/>
                </a:solidFill>
                <a:latin typeface="Arial"/>
                <a:ea typeface="Calibri" panose="020F0502020204030204" pitchFamily="34" charset="0"/>
                <a:cs typeface="Times New Roman"/>
              </a:rPr>
              <a:t>o? </a:t>
            </a:r>
            <a:r>
              <a:rPr lang="en-US" b="1" spc="5" dirty="0">
                <a:solidFill>
                  <a:srgbClr val="789C4A"/>
                </a:solidFill>
                <a:latin typeface="Arial"/>
                <a:ea typeface="Calibri" panose="020F0502020204030204" pitchFamily="34" charset="0"/>
                <a:cs typeface="Times New Roman"/>
              </a:rPr>
              <a:t>Y</a:t>
            </a:r>
            <a:r>
              <a:rPr lang="en-US" b="1" dirty="0">
                <a:solidFill>
                  <a:srgbClr val="789C4A"/>
                </a:solidFill>
                <a:latin typeface="Arial"/>
                <a:ea typeface="Calibri" panose="020F0502020204030204" pitchFamily="34" charset="0"/>
                <a:cs typeface="Times New Roman"/>
              </a:rPr>
              <a:t>ou </a:t>
            </a:r>
            <a:r>
              <a:rPr lang="en-US" b="1" spc="-15" dirty="0">
                <a:solidFill>
                  <a:srgbClr val="789C4A"/>
                </a:solidFill>
                <a:latin typeface="Arial"/>
                <a:ea typeface="Calibri" panose="020F0502020204030204" pitchFamily="34" charset="0"/>
                <a:cs typeface="Times New Roman"/>
              </a:rPr>
              <a:t>h</a:t>
            </a:r>
            <a:r>
              <a:rPr lang="en-US" b="1" dirty="0">
                <a:solidFill>
                  <a:srgbClr val="789C4A"/>
                </a:solidFill>
                <a:latin typeface="Arial"/>
                <a:ea typeface="Calibri" panose="020F0502020204030204" pitchFamily="34" charset="0"/>
                <a:cs typeface="Times New Roman"/>
              </a:rPr>
              <a:t>ave</a:t>
            </a:r>
            <a:r>
              <a:rPr lang="en-US" b="1" spc="-10" dirty="0">
                <a:solidFill>
                  <a:srgbClr val="789C4A"/>
                </a:solidFill>
                <a:latin typeface="Arial"/>
                <a:ea typeface="Calibri" panose="020F0502020204030204" pitchFamily="34" charset="0"/>
                <a:cs typeface="Times New Roman"/>
              </a:rPr>
              <a:t> </a:t>
            </a:r>
            <a:r>
              <a:rPr lang="en-US" b="1" spc="5" dirty="0">
                <a:solidFill>
                  <a:srgbClr val="789C4A"/>
                </a:solidFill>
                <a:latin typeface="Arial"/>
                <a:ea typeface="Calibri" panose="020F0502020204030204" pitchFamily="34" charset="0"/>
                <a:cs typeface="Times New Roman"/>
              </a:rPr>
              <a:t>t</a:t>
            </a:r>
            <a:r>
              <a:rPr lang="en-US" b="1" dirty="0">
                <a:solidFill>
                  <a:srgbClr val="789C4A"/>
                </a:solidFill>
                <a:latin typeface="Arial"/>
                <a:ea typeface="Calibri" panose="020F0502020204030204" pitchFamily="34" charset="0"/>
                <a:cs typeface="Times New Roman"/>
              </a:rPr>
              <a:t>he</a:t>
            </a:r>
            <a:r>
              <a:rPr lang="en-US" b="1" spc="-10" dirty="0">
                <a:solidFill>
                  <a:srgbClr val="789C4A"/>
                </a:solidFill>
                <a:latin typeface="Arial"/>
                <a:ea typeface="Calibri" panose="020F0502020204030204" pitchFamily="34" charset="0"/>
                <a:cs typeface="Times New Roman"/>
              </a:rPr>
              <a:t> </a:t>
            </a:r>
            <a:r>
              <a:rPr lang="en-US" b="1" spc="5" dirty="0">
                <a:solidFill>
                  <a:srgbClr val="789C4A"/>
                </a:solidFill>
                <a:latin typeface="Arial"/>
                <a:ea typeface="Calibri" panose="020F0502020204030204" pitchFamily="34" charset="0"/>
                <a:cs typeface="Times New Roman"/>
              </a:rPr>
              <a:t>w</a:t>
            </a:r>
            <a:r>
              <a:rPr lang="en-US" b="1" dirty="0">
                <a:solidFill>
                  <a:srgbClr val="789C4A"/>
                </a:solidFill>
                <a:latin typeface="Arial"/>
                <a:ea typeface="Calibri" panose="020F0502020204030204" pitchFamily="34" charset="0"/>
                <a:cs typeface="Times New Roman"/>
              </a:rPr>
              <a:t>or</a:t>
            </a:r>
            <a:r>
              <a:rPr lang="en-US" b="1" spc="-15" dirty="0">
                <a:solidFill>
                  <a:srgbClr val="789C4A"/>
                </a:solidFill>
                <a:latin typeface="Arial"/>
                <a:ea typeface="Calibri" panose="020F0502020204030204" pitchFamily="34" charset="0"/>
                <a:cs typeface="Times New Roman"/>
              </a:rPr>
              <a:t>d</a:t>
            </a:r>
            <a:r>
              <a:rPr lang="en-US" b="1" dirty="0">
                <a:solidFill>
                  <a:srgbClr val="789C4A"/>
                </a:solidFill>
                <a:latin typeface="Arial"/>
                <a:ea typeface="Calibri" panose="020F0502020204030204" pitchFamily="34" charset="0"/>
                <a:cs typeface="Times New Roman"/>
              </a:rPr>
              <a:t>s</a:t>
            </a:r>
            <a:r>
              <a:rPr lang="en-US" b="1" spc="5" dirty="0">
                <a:solidFill>
                  <a:srgbClr val="789C4A"/>
                </a:solidFill>
                <a:latin typeface="Arial"/>
                <a:ea typeface="Calibri" panose="020F0502020204030204" pitchFamily="34" charset="0"/>
                <a:cs typeface="Times New Roman"/>
              </a:rPr>
              <a:t> </a:t>
            </a:r>
            <a:r>
              <a:rPr lang="en-US" b="1" spc="-10" dirty="0">
                <a:solidFill>
                  <a:srgbClr val="789C4A"/>
                </a:solidFill>
                <a:latin typeface="Arial"/>
                <a:ea typeface="Calibri" panose="020F0502020204030204" pitchFamily="34" charset="0"/>
                <a:cs typeface="Times New Roman"/>
              </a:rPr>
              <a:t>o</a:t>
            </a:r>
            <a:r>
              <a:rPr lang="en-US" b="1" dirty="0">
                <a:solidFill>
                  <a:srgbClr val="789C4A"/>
                </a:solidFill>
                <a:latin typeface="Arial"/>
                <a:ea typeface="Calibri" panose="020F0502020204030204" pitchFamily="34" charset="0"/>
                <a:cs typeface="Times New Roman"/>
              </a:rPr>
              <a:t>f</a:t>
            </a:r>
            <a:r>
              <a:rPr lang="en-US" b="1" spc="5" dirty="0">
                <a:solidFill>
                  <a:srgbClr val="789C4A"/>
                </a:solidFill>
                <a:latin typeface="Arial"/>
                <a:ea typeface="Calibri" panose="020F0502020204030204" pitchFamily="34" charset="0"/>
                <a:cs typeface="Times New Roman"/>
              </a:rPr>
              <a:t> </a:t>
            </a:r>
            <a:r>
              <a:rPr lang="en-US" b="1" dirty="0">
                <a:solidFill>
                  <a:srgbClr val="789C4A"/>
                </a:solidFill>
                <a:latin typeface="Arial"/>
                <a:ea typeface="Calibri" panose="020F0502020204030204" pitchFamily="34" charset="0"/>
                <a:cs typeface="Times New Roman"/>
              </a:rPr>
              <a:t>e</a:t>
            </a:r>
            <a:r>
              <a:rPr lang="en-US" b="1" spc="5" dirty="0">
                <a:solidFill>
                  <a:srgbClr val="789C4A"/>
                </a:solidFill>
                <a:latin typeface="Arial"/>
                <a:ea typeface="Calibri" panose="020F0502020204030204" pitchFamily="34" charset="0"/>
                <a:cs typeface="Times New Roman"/>
              </a:rPr>
              <a:t>t</a:t>
            </a:r>
            <a:r>
              <a:rPr lang="en-US" b="1" dirty="0">
                <a:solidFill>
                  <a:srgbClr val="789C4A"/>
                </a:solidFill>
                <a:latin typeface="Arial"/>
                <a:ea typeface="Calibri" panose="020F0502020204030204" pitchFamily="34" charset="0"/>
                <a:cs typeface="Times New Roman"/>
              </a:rPr>
              <a:t>er</a:t>
            </a:r>
            <a:r>
              <a:rPr lang="en-US" b="1" spc="-15" dirty="0">
                <a:solidFill>
                  <a:srgbClr val="789C4A"/>
                </a:solidFill>
                <a:latin typeface="Arial"/>
                <a:ea typeface="Calibri" panose="020F0502020204030204" pitchFamily="34" charset="0"/>
                <a:cs typeface="Times New Roman"/>
              </a:rPr>
              <a:t>n</a:t>
            </a:r>
            <a:r>
              <a:rPr lang="en-US" b="1" dirty="0">
                <a:solidFill>
                  <a:srgbClr val="789C4A"/>
                </a:solidFill>
                <a:latin typeface="Arial"/>
                <a:ea typeface="Calibri" panose="020F0502020204030204" pitchFamily="34" charset="0"/>
                <a:cs typeface="Times New Roman"/>
              </a:rPr>
              <a:t>al</a:t>
            </a:r>
            <a:r>
              <a:rPr lang="en-US" b="1" spc="-5" dirty="0">
                <a:solidFill>
                  <a:srgbClr val="789C4A"/>
                </a:solidFill>
                <a:latin typeface="Arial"/>
                <a:ea typeface="Calibri" panose="020F0502020204030204" pitchFamily="34" charset="0"/>
                <a:cs typeface="Times New Roman"/>
              </a:rPr>
              <a:t> </a:t>
            </a:r>
            <a:r>
              <a:rPr lang="en-US" b="1" spc="5" dirty="0">
                <a:solidFill>
                  <a:srgbClr val="789C4A"/>
                </a:solidFill>
                <a:latin typeface="Arial"/>
                <a:ea typeface="Calibri" panose="020F0502020204030204" pitchFamily="34" charset="0"/>
                <a:cs typeface="Times New Roman"/>
              </a:rPr>
              <a:t>l</a:t>
            </a:r>
            <a:r>
              <a:rPr lang="en-US" b="1" spc="-5" dirty="0">
                <a:solidFill>
                  <a:srgbClr val="789C4A"/>
                </a:solidFill>
                <a:latin typeface="Arial"/>
                <a:ea typeface="Calibri" panose="020F0502020204030204" pitchFamily="34" charset="0"/>
                <a:cs typeface="Times New Roman"/>
              </a:rPr>
              <a:t>i</a:t>
            </a:r>
            <a:r>
              <a:rPr lang="en-US" b="1" spc="5" dirty="0">
                <a:solidFill>
                  <a:srgbClr val="789C4A"/>
                </a:solidFill>
                <a:latin typeface="Arial"/>
                <a:ea typeface="Calibri" panose="020F0502020204030204" pitchFamily="34" charset="0"/>
                <a:cs typeface="Times New Roman"/>
              </a:rPr>
              <a:t>f</a:t>
            </a:r>
            <a:r>
              <a:rPr lang="en-US" b="1" dirty="0">
                <a:solidFill>
                  <a:srgbClr val="789C4A"/>
                </a:solidFill>
                <a:latin typeface="Arial"/>
                <a:ea typeface="Calibri" panose="020F0502020204030204" pitchFamily="34" charset="0"/>
                <a:cs typeface="Times New Roman"/>
              </a:rPr>
              <a:t>e.</a:t>
            </a:r>
            <a:endParaRPr lang="en-US" dirty="0">
              <a:solidFill>
                <a:srgbClr val="789C4A"/>
              </a:solidFill>
              <a:latin typeface="Arial"/>
              <a:ea typeface="Calibri" panose="020F0502020204030204" pitchFamily="34" charset="0"/>
              <a:cs typeface="Times New Roman"/>
            </a:endParaRPr>
          </a:p>
          <a:p>
            <a:pPr marL="914400" marR="1371600">
              <a:lnSpc>
                <a:spcPct val="114999"/>
              </a:lnSpc>
              <a:spcBef>
                <a:spcPts val="0"/>
              </a:spcBef>
            </a:pPr>
            <a:endParaRPr lang="en-US" b="1" dirty="0">
              <a:solidFill>
                <a:srgbClr val="005584"/>
              </a:solidFill>
              <a:latin typeface="Arial"/>
              <a:ea typeface="Calibri" panose="020F0502020204030204" pitchFamily="34" charset="0"/>
              <a:cs typeface="Times New Roman"/>
            </a:endParaRPr>
          </a:p>
          <a:p>
            <a:pPr marL="457200" marR="1371600">
              <a:lnSpc>
                <a:spcPct val="115000"/>
              </a:lnSpc>
              <a:spcBef>
                <a:spcPts val="0"/>
              </a:spcBef>
              <a:spcAft>
                <a:spcPts val="0"/>
              </a:spcAft>
            </a:pPr>
            <a:r>
              <a:rPr lang="en-US" dirty="0">
                <a:solidFill>
                  <a:srgbClr val="005584"/>
                </a:solidFill>
                <a:latin typeface="Arial"/>
                <a:ea typeface="Calibri" panose="020F0502020204030204" pitchFamily="34" charset="0"/>
                <a:cs typeface="Times New Roman"/>
              </a:rPr>
              <a:t>We</a:t>
            </a:r>
            <a:r>
              <a:rPr lang="en-US" spc="5" dirty="0">
                <a:solidFill>
                  <a:srgbClr val="005584"/>
                </a:solidFill>
                <a:latin typeface="Arial"/>
                <a:ea typeface="Calibri" panose="020F0502020204030204" pitchFamily="34" charset="0"/>
                <a:cs typeface="Times New Roman"/>
              </a:rPr>
              <a:t> </a:t>
            </a:r>
            <a:r>
              <a:rPr lang="en-US" spc="-10" dirty="0">
                <a:solidFill>
                  <a:srgbClr val="005584"/>
                </a:solidFill>
                <a:latin typeface="Arial"/>
                <a:ea typeface="Calibri" panose="020F0502020204030204" pitchFamily="34" charset="0"/>
                <a:cs typeface="Times New Roman"/>
              </a:rPr>
              <a:t>a</a:t>
            </a:r>
            <a:r>
              <a:rPr lang="en-US" dirty="0">
                <a:solidFill>
                  <a:srgbClr val="005584"/>
                </a:solidFill>
                <a:latin typeface="Arial"/>
                <a:ea typeface="Calibri" panose="020F0502020204030204" pitchFamily="34" charset="0"/>
                <a:cs typeface="Times New Roman"/>
              </a:rPr>
              <a:t>sk</a:t>
            </a:r>
            <a:r>
              <a:rPr lang="en-US" spc="-10" dirty="0">
                <a:solidFill>
                  <a:srgbClr val="005584"/>
                </a:solidFill>
                <a:latin typeface="Arial"/>
                <a:ea typeface="Calibri" panose="020F0502020204030204" pitchFamily="34" charset="0"/>
                <a:cs typeface="Times New Roman"/>
              </a:rPr>
              <a:t> </a:t>
            </a:r>
            <a:r>
              <a:rPr lang="en-US" spc="5" dirty="0">
                <a:solidFill>
                  <a:srgbClr val="005584"/>
                </a:solidFill>
                <a:latin typeface="Arial"/>
                <a:ea typeface="Calibri" panose="020F0502020204030204" pitchFamily="34" charset="0"/>
                <a:cs typeface="Times New Roman"/>
              </a:rPr>
              <a:t>f</a:t>
            </a:r>
            <a:r>
              <a:rPr lang="en-US" dirty="0">
                <a:solidFill>
                  <a:srgbClr val="005584"/>
                </a:solidFill>
                <a:latin typeface="Arial"/>
                <a:ea typeface="Calibri" panose="020F0502020204030204" pitchFamily="34" charset="0"/>
                <a:cs typeface="Times New Roman"/>
              </a:rPr>
              <a:t>or</a:t>
            </a:r>
            <a:r>
              <a:rPr lang="en-US" spc="5" dirty="0">
                <a:solidFill>
                  <a:srgbClr val="005584"/>
                </a:solidFill>
                <a:latin typeface="Arial"/>
                <a:ea typeface="Calibri" panose="020F0502020204030204" pitchFamily="34" charset="0"/>
                <a:cs typeface="Times New Roman"/>
              </a:rPr>
              <a:t> </a:t>
            </a:r>
            <a:r>
              <a:rPr lang="en-US" spc="-10" dirty="0">
                <a:solidFill>
                  <a:srgbClr val="005584"/>
                </a:solidFill>
                <a:latin typeface="Arial"/>
                <a:ea typeface="Calibri" panose="020F0502020204030204" pitchFamily="34" charset="0"/>
                <a:cs typeface="Times New Roman"/>
              </a:rPr>
              <a:t>s</a:t>
            </a:r>
            <a:r>
              <a:rPr lang="en-US" spc="5" dirty="0">
                <a:solidFill>
                  <a:srgbClr val="005584"/>
                </a:solidFill>
                <a:latin typeface="Arial"/>
                <a:ea typeface="Calibri" panose="020F0502020204030204" pitchFamily="34" charset="0"/>
                <a:cs typeface="Times New Roman"/>
              </a:rPr>
              <a:t>t</a:t>
            </a:r>
            <a:r>
              <a:rPr lang="en-US" spc="-10" dirty="0">
                <a:solidFill>
                  <a:srgbClr val="005584"/>
                </a:solidFill>
                <a:latin typeface="Arial"/>
                <a:ea typeface="Calibri" panose="020F0502020204030204" pitchFamily="34" charset="0"/>
                <a:cs typeface="Times New Roman"/>
              </a:rPr>
              <a:t>r</a:t>
            </a:r>
            <a:r>
              <a:rPr lang="en-US" dirty="0">
                <a:solidFill>
                  <a:srgbClr val="005584"/>
                </a:solidFill>
                <a:latin typeface="Arial"/>
                <a:ea typeface="Calibri" panose="020F0502020204030204" pitchFamily="34" charset="0"/>
                <a:cs typeface="Times New Roman"/>
              </a:rPr>
              <a:t>en</a:t>
            </a:r>
            <a:r>
              <a:rPr lang="en-US" spc="-10" dirty="0">
                <a:solidFill>
                  <a:srgbClr val="005584"/>
                </a:solidFill>
                <a:latin typeface="Arial"/>
                <a:ea typeface="Calibri" panose="020F0502020204030204" pitchFamily="34" charset="0"/>
                <a:cs typeface="Times New Roman"/>
              </a:rPr>
              <a:t>g</a:t>
            </a:r>
            <a:r>
              <a:rPr lang="en-US" spc="5" dirty="0">
                <a:solidFill>
                  <a:srgbClr val="005584"/>
                </a:solidFill>
                <a:latin typeface="Arial"/>
                <a:ea typeface="Calibri" panose="020F0502020204030204" pitchFamily="34" charset="0"/>
                <a:cs typeface="Times New Roman"/>
              </a:rPr>
              <a:t>t</a:t>
            </a:r>
            <a:r>
              <a:rPr lang="en-US" dirty="0">
                <a:solidFill>
                  <a:srgbClr val="005584"/>
                </a:solidFill>
                <a:latin typeface="Arial"/>
                <a:ea typeface="Calibri" panose="020F0502020204030204" pitchFamily="34" charset="0"/>
                <a:cs typeface="Times New Roman"/>
              </a:rPr>
              <a:t>h </a:t>
            </a:r>
            <a:r>
              <a:rPr lang="en-US" spc="5" dirty="0">
                <a:solidFill>
                  <a:srgbClr val="005584"/>
                </a:solidFill>
                <a:latin typeface="Arial"/>
                <a:ea typeface="Calibri" panose="020F0502020204030204" pitchFamily="34" charset="0"/>
                <a:cs typeface="Times New Roman"/>
              </a:rPr>
              <a:t>t</a:t>
            </a:r>
            <a:r>
              <a:rPr lang="en-US" dirty="0">
                <a:solidFill>
                  <a:srgbClr val="005584"/>
                </a:solidFill>
                <a:latin typeface="Arial"/>
                <a:ea typeface="Calibri" panose="020F0502020204030204" pitchFamily="34" charset="0"/>
                <a:cs typeface="Times New Roman"/>
              </a:rPr>
              <a:t>o</a:t>
            </a:r>
            <a:r>
              <a:rPr lang="en-US" spc="-10"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co</a:t>
            </a:r>
            <a:r>
              <a:rPr lang="en-US" spc="-10" dirty="0">
                <a:solidFill>
                  <a:srgbClr val="005584"/>
                </a:solidFill>
                <a:latin typeface="Arial"/>
                <a:ea typeface="Calibri" panose="020F0502020204030204" pitchFamily="34" charset="0"/>
                <a:cs typeface="Times New Roman"/>
              </a:rPr>
              <a:t>n</a:t>
            </a:r>
            <a:r>
              <a:rPr lang="en-US" spc="5" dirty="0">
                <a:solidFill>
                  <a:srgbClr val="005584"/>
                </a:solidFill>
                <a:latin typeface="Arial"/>
                <a:ea typeface="Calibri" panose="020F0502020204030204" pitchFamily="34" charset="0"/>
                <a:cs typeface="Times New Roman"/>
              </a:rPr>
              <a:t>t</a:t>
            </a:r>
            <a:r>
              <a:rPr lang="en-US" spc="-5" dirty="0">
                <a:solidFill>
                  <a:srgbClr val="005584"/>
                </a:solidFill>
                <a:latin typeface="Arial"/>
                <a:ea typeface="Calibri" panose="020F0502020204030204" pitchFamily="34" charset="0"/>
                <a:cs typeface="Times New Roman"/>
              </a:rPr>
              <a:t>i</a:t>
            </a:r>
            <a:r>
              <a:rPr lang="en-US" dirty="0">
                <a:solidFill>
                  <a:srgbClr val="005584"/>
                </a:solidFill>
                <a:latin typeface="Arial"/>
                <a:ea typeface="Calibri" panose="020F0502020204030204" pitchFamily="34" charset="0"/>
                <a:cs typeface="Times New Roman"/>
              </a:rPr>
              <a:t>nue</a:t>
            </a:r>
            <a:r>
              <a:rPr lang="en-US" spc="5"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as</a:t>
            </a:r>
            <a:r>
              <a:rPr lang="en-US" spc="5" dirty="0">
                <a:solidFill>
                  <a:srgbClr val="005584"/>
                </a:solidFill>
                <a:latin typeface="Arial"/>
                <a:ea typeface="Calibri" panose="020F0502020204030204" pitchFamily="34" charset="0"/>
                <a:cs typeface="Times New Roman"/>
              </a:rPr>
              <a:t> </a:t>
            </a:r>
            <a:r>
              <a:rPr lang="en-US" spc="-10" dirty="0">
                <a:solidFill>
                  <a:srgbClr val="005584"/>
                </a:solidFill>
                <a:latin typeface="Arial"/>
                <a:ea typeface="Calibri" panose="020F0502020204030204" pitchFamily="34" charset="0"/>
                <a:cs typeface="Times New Roman"/>
              </a:rPr>
              <a:t>y</a:t>
            </a:r>
            <a:r>
              <a:rPr lang="en-US" dirty="0">
                <a:solidFill>
                  <a:srgbClr val="005584"/>
                </a:solidFill>
                <a:latin typeface="Arial"/>
                <a:ea typeface="Calibri" panose="020F0502020204030204" pitchFamily="34" charset="0"/>
                <a:cs typeface="Times New Roman"/>
              </a:rPr>
              <a:t>our</a:t>
            </a:r>
            <a:r>
              <a:rPr lang="en-US" spc="-5" dirty="0">
                <a:solidFill>
                  <a:srgbClr val="005584"/>
                </a:solidFill>
                <a:latin typeface="Arial"/>
                <a:ea typeface="Calibri" panose="020F0502020204030204" pitchFamily="34" charset="0"/>
                <a:cs typeface="Times New Roman"/>
              </a:rPr>
              <a:t> </a:t>
            </a:r>
            <a:r>
              <a:rPr lang="en-US" spc="5" dirty="0">
                <a:solidFill>
                  <a:srgbClr val="005584"/>
                </a:solidFill>
                <a:latin typeface="Arial"/>
                <a:ea typeface="Calibri" panose="020F0502020204030204" pitchFamily="34" charset="0"/>
                <a:cs typeface="Times New Roman"/>
              </a:rPr>
              <a:t>f</a:t>
            </a:r>
            <a:r>
              <a:rPr lang="en-US" spc="-10" dirty="0">
                <a:solidFill>
                  <a:srgbClr val="005584"/>
                </a:solidFill>
                <a:latin typeface="Arial"/>
                <a:ea typeface="Calibri" panose="020F0502020204030204" pitchFamily="34" charset="0"/>
                <a:cs typeface="Times New Roman"/>
              </a:rPr>
              <a:t>a</a:t>
            </a:r>
            <a:r>
              <a:rPr lang="en-US" spc="5" dirty="0">
                <a:solidFill>
                  <a:srgbClr val="005584"/>
                </a:solidFill>
                <a:latin typeface="Arial"/>
                <a:ea typeface="Calibri" panose="020F0502020204030204" pitchFamily="34" charset="0"/>
                <a:cs typeface="Times New Roman"/>
              </a:rPr>
              <a:t>it</a:t>
            </a:r>
            <a:r>
              <a:rPr lang="en-US" spc="-10" dirty="0">
                <a:solidFill>
                  <a:srgbClr val="005584"/>
                </a:solidFill>
                <a:latin typeface="Arial"/>
                <a:ea typeface="Calibri" panose="020F0502020204030204" pitchFamily="34" charset="0"/>
                <a:cs typeface="Times New Roman"/>
              </a:rPr>
              <a:t>h</a:t>
            </a:r>
            <a:r>
              <a:rPr lang="en-US" spc="5" dirty="0">
                <a:solidFill>
                  <a:srgbClr val="005584"/>
                </a:solidFill>
                <a:latin typeface="Arial"/>
                <a:ea typeface="Calibri" panose="020F0502020204030204" pitchFamily="34" charset="0"/>
                <a:cs typeface="Times New Roman"/>
              </a:rPr>
              <a:t>f</a:t>
            </a:r>
            <a:r>
              <a:rPr lang="en-US" spc="-10" dirty="0">
                <a:solidFill>
                  <a:srgbClr val="005584"/>
                </a:solidFill>
                <a:latin typeface="Arial"/>
                <a:ea typeface="Calibri" panose="020F0502020204030204" pitchFamily="34" charset="0"/>
                <a:cs typeface="Times New Roman"/>
              </a:rPr>
              <a:t>u</a:t>
            </a:r>
            <a:r>
              <a:rPr lang="en-US" dirty="0">
                <a:solidFill>
                  <a:srgbClr val="005584"/>
                </a:solidFill>
                <a:latin typeface="Arial"/>
                <a:ea typeface="Calibri" panose="020F0502020204030204" pitchFamily="34" charset="0"/>
                <a:cs typeface="Times New Roman"/>
              </a:rPr>
              <a:t>l</a:t>
            </a:r>
            <a:r>
              <a:rPr lang="en-US" spc="5" dirty="0">
                <a:solidFill>
                  <a:srgbClr val="005584"/>
                </a:solidFill>
                <a:latin typeface="Arial"/>
                <a:ea typeface="Calibri" panose="020F0502020204030204" pitchFamily="34" charset="0"/>
                <a:cs typeface="Times New Roman"/>
              </a:rPr>
              <a:t> </a:t>
            </a:r>
            <a:r>
              <a:rPr lang="en-US" dirty="0">
                <a:solidFill>
                  <a:srgbClr val="005584"/>
                </a:solidFill>
                <a:latin typeface="Arial"/>
                <a:ea typeface="Calibri" panose="020F0502020204030204" pitchFamily="34" charset="0"/>
                <a:cs typeface="Times New Roman"/>
              </a:rPr>
              <a:t>d</a:t>
            </a:r>
            <a:r>
              <a:rPr lang="en-US" spc="-5" dirty="0">
                <a:solidFill>
                  <a:srgbClr val="005584"/>
                </a:solidFill>
                <a:latin typeface="Arial"/>
                <a:ea typeface="Calibri" panose="020F0502020204030204" pitchFamily="34" charset="0"/>
                <a:cs typeface="Times New Roman"/>
              </a:rPr>
              <a:t>i</a:t>
            </a:r>
            <a:r>
              <a:rPr lang="en-US" dirty="0">
                <a:solidFill>
                  <a:srgbClr val="005584"/>
                </a:solidFill>
                <a:latin typeface="Arial"/>
                <a:ea typeface="Calibri" panose="020F0502020204030204" pitchFamily="34" charset="0"/>
                <a:cs typeface="Times New Roman"/>
              </a:rPr>
              <a:t>s</a:t>
            </a:r>
            <a:r>
              <a:rPr lang="en-US" spc="-10" dirty="0">
                <a:solidFill>
                  <a:srgbClr val="005584"/>
                </a:solidFill>
                <a:latin typeface="Arial"/>
                <a:ea typeface="Calibri" panose="020F0502020204030204" pitchFamily="34" charset="0"/>
                <a:cs typeface="Times New Roman"/>
              </a:rPr>
              <a:t>c</a:t>
            </a:r>
            <a:r>
              <a:rPr lang="en-US" spc="5" dirty="0">
                <a:solidFill>
                  <a:srgbClr val="005584"/>
                </a:solidFill>
                <a:latin typeface="Arial"/>
                <a:ea typeface="Calibri" panose="020F0502020204030204" pitchFamily="34" charset="0"/>
                <a:cs typeface="Times New Roman"/>
              </a:rPr>
              <a:t>i</a:t>
            </a:r>
            <a:r>
              <a:rPr lang="en-US" dirty="0">
                <a:solidFill>
                  <a:srgbClr val="005584"/>
                </a:solidFill>
                <a:latin typeface="Arial"/>
                <a:ea typeface="Calibri" panose="020F0502020204030204" pitchFamily="34" charset="0"/>
                <a:cs typeface="Times New Roman"/>
              </a:rPr>
              <a:t>p</a:t>
            </a:r>
            <a:r>
              <a:rPr lang="en-US" spc="-5" dirty="0">
                <a:solidFill>
                  <a:srgbClr val="005584"/>
                </a:solidFill>
                <a:latin typeface="Arial"/>
                <a:ea typeface="Calibri" panose="020F0502020204030204" pitchFamily="34" charset="0"/>
                <a:cs typeface="Times New Roman"/>
              </a:rPr>
              <a:t>l</a:t>
            </a:r>
            <a:r>
              <a:rPr lang="en-US" spc="-10" dirty="0">
                <a:solidFill>
                  <a:srgbClr val="005584"/>
                </a:solidFill>
                <a:latin typeface="Arial"/>
                <a:ea typeface="Calibri" panose="020F0502020204030204" pitchFamily="34" charset="0"/>
                <a:cs typeface="Times New Roman"/>
              </a:rPr>
              <a:t>e</a:t>
            </a:r>
            <a:r>
              <a:rPr lang="en-US" dirty="0">
                <a:solidFill>
                  <a:srgbClr val="005584"/>
                </a:solidFill>
                <a:latin typeface="Arial"/>
                <a:ea typeface="Calibri" panose="020F0502020204030204" pitchFamily="34" charset="0"/>
                <a:cs typeface="Times New Roman"/>
              </a:rPr>
              <a:t>s,</a:t>
            </a:r>
          </a:p>
          <a:p>
            <a:pPr marL="914400" marR="1371600">
              <a:lnSpc>
                <a:spcPct val="115000"/>
              </a:lnSpc>
              <a:spcBef>
                <a:spcPts val="0"/>
              </a:spcBef>
              <a:spcAft>
                <a:spcPts val="0"/>
              </a:spcAft>
            </a:pPr>
            <a:r>
              <a:rPr lang="en-US" b="1" spc="5" dirty="0">
                <a:solidFill>
                  <a:srgbClr val="789C4A"/>
                </a:solidFill>
                <a:latin typeface="Arial"/>
                <a:ea typeface="Calibri" panose="020F0502020204030204" pitchFamily="34" charset="0"/>
                <a:cs typeface="Times New Roman"/>
              </a:rPr>
              <a:t>-</a:t>
            </a:r>
            <a:r>
              <a:rPr lang="en-US" b="1" dirty="0">
                <a:solidFill>
                  <a:srgbClr val="789C4A"/>
                </a:solidFill>
                <a:latin typeface="Arial"/>
                <a:ea typeface="Calibri" panose="020F0502020204030204" pitchFamily="34" charset="0"/>
                <a:cs typeface="Times New Roman"/>
              </a:rPr>
              <a:t>and </a:t>
            </a:r>
            <a:r>
              <a:rPr lang="en-US" b="1" spc="-10" dirty="0">
                <a:solidFill>
                  <a:srgbClr val="789C4A"/>
                </a:solidFill>
                <a:latin typeface="Arial"/>
                <a:ea typeface="Calibri" panose="020F0502020204030204" pitchFamily="34" charset="0"/>
                <a:cs typeface="Times New Roman"/>
              </a:rPr>
              <a:t>m</a:t>
            </a:r>
            <a:r>
              <a:rPr lang="en-US" b="1" dirty="0">
                <a:solidFill>
                  <a:srgbClr val="789C4A"/>
                </a:solidFill>
                <a:latin typeface="Arial"/>
                <a:ea typeface="Calibri" panose="020F0502020204030204" pitchFamily="34" charset="0"/>
                <a:cs typeface="Times New Roman"/>
              </a:rPr>
              <a:t>ay</a:t>
            </a:r>
            <a:r>
              <a:rPr lang="en-US" b="1" spc="-10" dirty="0">
                <a:solidFill>
                  <a:srgbClr val="789C4A"/>
                </a:solidFill>
                <a:latin typeface="Arial"/>
                <a:ea typeface="Calibri" panose="020F0502020204030204" pitchFamily="34" charset="0"/>
                <a:cs typeface="Times New Roman"/>
              </a:rPr>
              <a:t> </a:t>
            </a:r>
            <a:r>
              <a:rPr lang="en-US" b="1" spc="5" dirty="0">
                <a:solidFill>
                  <a:srgbClr val="789C4A"/>
                </a:solidFill>
                <a:latin typeface="Arial"/>
                <a:ea typeface="Calibri" panose="020F0502020204030204" pitchFamily="34" charset="0"/>
                <a:cs typeface="Times New Roman"/>
              </a:rPr>
              <a:t>w</a:t>
            </a:r>
            <a:r>
              <a:rPr lang="en-US" b="1" dirty="0">
                <a:solidFill>
                  <a:srgbClr val="789C4A"/>
                </a:solidFill>
                <a:latin typeface="Arial"/>
                <a:ea typeface="Calibri" panose="020F0502020204030204" pitchFamily="34" charset="0"/>
                <a:cs typeface="Times New Roman"/>
              </a:rPr>
              <a:t>e</a:t>
            </a:r>
            <a:r>
              <a:rPr lang="en-US" b="1" spc="5" dirty="0">
                <a:solidFill>
                  <a:srgbClr val="789C4A"/>
                </a:solidFill>
                <a:latin typeface="Arial"/>
                <a:ea typeface="Calibri" panose="020F0502020204030204" pitchFamily="34" charset="0"/>
                <a:cs typeface="Times New Roman"/>
              </a:rPr>
              <a:t> </a:t>
            </a:r>
            <a:r>
              <a:rPr lang="en-US" b="1" spc="-10" dirty="0">
                <a:solidFill>
                  <a:srgbClr val="789C4A"/>
                </a:solidFill>
                <a:latin typeface="Arial"/>
                <a:ea typeface="Calibri" panose="020F0502020204030204" pitchFamily="34" charset="0"/>
                <a:cs typeface="Times New Roman"/>
              </a:rPr>
              <a:t>a</a:t>
            </a:r>
            <a:r>
              <a:rPr lang="en-US" b="1" spc="-5" dirty="0">
                <a:solidFill>
                  <a:srgbClr val="789C4A"/>
                </a:solidFill>
                <a:latin typeface="Arial"/>
                <a:ea typeface="Calibri" panose="020F0502020204030204" pitchFamily="34" charset="0"/>
                <a:cs typeface="Times New Roman"/>
              </a:rPr>
              <a:t>l</a:t>
            </a:r>
            <a:r>
              <a:rPr lang="en-US" b="1" spc="5" dirty="0">
                <a:solidFill>
                  <a:srgbClr val="789C4A"/>
                </a:solidFill>
                <a:latin typeface="Arial"/>
                <a:ea typeface="Calibri" panose="020F0502020204030204" pitchFamily="34" charset="0"/>
                <a:cs typeface="Times New Roman"/>
              </a:rPr>
              <a:t>w</a:t>
            </a:r>
            <a:r>
              <a:rPr lang="en-US" b="1" dirty="0">
                <a:solidFill>
                  <a:srgbClr val="789C4A"/>
                </a:solidFill>
                <a:latin typeface="Arial"/>
                <a:ea typeface="Calibri" panose="020F0502020204030204" pitchFamily="34" charset="0"/>
                <a:cs typeface="Times New Roman"/>
              </a:rPr>
              <a:t>ays</a:t>
            </a:r>
            <a:r>
              <a:rPr lang="en-US" b="1" spc="-10" dirty="0">
                <a:solidFill>
                  <a:srgbClr val="789C4A"/>
                </a:solidFill>
                <a:latin typeface="Arial"/>
                <a:ea typeface="Calibri" panose="020F0502020204030204" pitchFamily="34" charset="0"/>
                <a:cs typeface="Times New Roman"/>
              </a:rPr>
              <a:t> </a:t>
            </a:r>
            <a:r>
              <a:rPr lang="en-US" b="1" spc="5" dirty="0">
                <a:solidFill>
                  <a:srgbClr val="789C4A"/>
                </a:solidFill>
                <a:latin typeface="Arial"/>
                <a:ea typeface="Calibri" panose="020F0502020204030204" pitchFamily="34" charset="0"/>
                <a:cs typeface="Times New Roman"/>
              </a:rPr>
              <a:t>l</a:t>
            </a:r>
            <a:r>
              <a:rPr lang="en-US" b="1" spc="-10" dirty="0">
                <a:solidFill>
                  <a:srgbClr val="789C4A"/>
                </a:solidFill>
                <a:latin typeface="Arial"/>
                <a:ea typeface="Calibri" panose="020F0502020204030204" pitchFamily="34" charset="0"/>
                <a:cs typeface="Times New Roman"/>
              </a:rPr>
              <a:t>e</a:t>
            </a:r>
            <a:r>
              <a:rPr lang="en-US" b="1" dirty="0">
                <a:solidFill>
                  <a:srgbClr val="789C4A"/>
                </a:solidFill>
                <a:latin typeface="Arial"/>
                <a:ea typeface="Calibri" panose="020F0502020204030204" pitchFamily="34" charset="0"/>
                <a:cs typeface="Times New Roman"/>
              </a:rPr>
              <a:t>t</a:t>
            </a:r>
            <a:r>
              <a:rPr lang="en-US" b="1" spc="5" dirty="0">
                <a:solidFill>
                  <a:srgbClr val="789C4A"/>
                </a:solidFill>
                <a:latin typeface="Arial"/>
                <a:ea typeface="Calibri" panose="020F0502020204030204" pitchFamily="34" charset="0"/>
                <a:cs typeface="Times New Roman"/>
              </a:rPr>
              <a:t> </a:t>
            </a:r>
            <a:r>
              <a:rPr lang="en-US" b="1" dirty="0">
                <a:solidFill>
                  <a:srgbClr val="789C4A"/>
                </a:solidFill>
                <a:latin typeface="Arial"/>
                <a:ea typeface="Calibri" panose="020F0502020204030204" pitchFamily="34" charset="0"/>
                <a:cs typeface="Times New Roman"/>
              </a:rPr>
              <a:t>y</a:t>
            </a:r>
            <a:r>
              <a:rPr lang="en-US" b="1" spc="-10" dirty="0">
                <a:solidFill>
                  <a:srgbClr val="789C4A"/>
                </a:solidFill>
                <a:latin typeface="Arial"/>
                <a:ea typeface="Calibri" panose="020F0502020204030204" pitchFamily="34" charset="0"/>
                <a:cs typeface="Times New Roman"/>
              </a:rPr>
              <a:t>o</a:t>
            </a:r>
            <a:r>
              <a:rPr lang="en-US" b="1" dirty="0">
                <a:solidFill>
                  <a:srgbClr val="789C4A"/>
                </a:solidFill>
                <a:latin typeface="Arial"/>
                <a:ea typeface="Calibri" panose="020F0502020204030204" pitchFamily="34" charset="0"/>
                <a:cs typeface="Times New Roman"/>
              </a:rPr>
              <a:t>ur</a:t>
            </a:r>
            <a:r>
              <a:rPr lang="en-US" b="1" spc="-10" dirty="0">
                <a:solidFill>
                  <a:srgbClr val="789C4A"/>
                </a:solidFill>
                <a:latin typeface="Arial"/>
                <a:ea typeface="Calibri" panose="020F0502020204030204" pitchFamily="34" charset="0"/>
                <a:cs typeface="Times New Roman"/>
              </a:rPr>
              <a:t> </a:t>
            </a:r>
            <a:r>
              <a:rPr lang="en-US" b="1" spc="20" dirty="0">
                <a:solidFill>
                  <a:srgbClr val="789C4A"/>
                </a:solidFill>
                <a:latin typeface="Arial"/>
                <a:ea typeface="Calibri" panose="020F0502020204030204" pitchFamily="34" charset="0"/>
                <a:cs typeface="Times New Roman"/>
              </a:rPr>
              <a:t>w</a:t>
            </a:r>
            <a:r>
              <a:rPr lang="en-US" b="1" spc="-10" dirty="0">
                <a:solidFill>
                  <a:srgbClr val="789C4A"/>
                </a:solidFill>
                <a:latin typeface="Arial"/>
                <a:ea typeface="Calibri" panose="020F0502020204030204" pitchFamily="34" charset="0"/>
                <a:cs typeface="Times New Roman"/>
              </a:rPr>
              <a:t>o</a:t>
            </a:r>
            <a:r>
              <a:rPr lang="en-US" b="1" dirty="0">
                <a:solidFill>
                  <a:srgbClr val="789C4A"/>
                </a:solidFill>
                <a:latin typeface="Arial"/>
                <a:ea typeface="Calibri" panose="020F0502020204030204" pitchFamily="34" charset="0"/>
                <a:cs typeface="Times New Roman"/>
              </a:rPr>
              <a:t>rd br</a:t>
            </a:r>
            <a:r>
              <a:rPr lang="en-US" b="1" spc="-10" dirty="0">
                <a:solidFill>
                  <a:srgbClr val="789C4A"/>
                </a:solidFill>
                <a:latin typeface="Arial"/>
                <a:ea typeface="Calibri" panose="020F0502020204030204" pitchFamily="34" charset="0"/>
                <a:cs typeface="Times New Roman"/>
              </a:rPr>
              <a:t>e</a:t>
            </a:r>
            <a:r>
              <a:rPr lang="en-US" b="1" dirty="0">
                <a:solidFill>
                  <a:srgbClr val="789C4A"/>
                </a:solidFill>
                <a:latin typeface="Arial"/>
                <a:ea typeface="Calibri" panose="020F0502020204030204" pitchFamily="34" charset="0"/>
                <a:cs typeface="Times New Roman"/>
              </a:rPr>
              <a:t>ak </a:t>
            </a:r>
            <a:r>
              <a:rPr lang="en-US" b="1" spc="5" dirty="0">
                <a:solidFill>
                  <a:srgbClr val="789C4A"/>
                </a:solidFill>
                <a:latin typeface="Arial"/>
                <a:ea typeface="Calibri" panose="020F0502020204030204" pitchFamily="34" charset="0"/>
                <a:cs typeface="Times New Roman"/>
              </a:rPr>
              <a:t>i</a:t>
            </a:r>
            <a:r>
              <a:rPr lang="en-US" b="1" spc="-15" dirty="0">
                <a:solidFill>
                  <a:srgbClr val="789C4A"/>
                </a:solidFill>
                <a:latin typeface="Arial"/>
                <a:ea typeface="Calibri" panose="020F0502020204030204" pitchFamily="34" charset="0"/>
                <a:cs typeface="Times New Roman"/>
              </a:rPr>
              <a:t>n</a:t>
            </a:r>
            <a:r>
              <a:rPr lang="en-US" b="1" spc="5" dirty="0">
                <a:solidFill>
                  <a:srgbClr val="789C4A"/>
                </a:solidFill>
                <a:latin typeface="Arial"/>
                <a:ea typeface="Calibri" panose="020F0502020204030204" pitchFamily="34" charset="0"/>
                <a:cs typeface="Times New Roman"/>
              </a:rPr>
              <a:t>t</a:t>
            </a:r>
            <a:r>
              <a:rPr lang="en-US" b="1" dirty="0">
                <a:solidFill>
                  <a:srgbClr val="789C4A"/>
                </a:solidFill>
                <a:latin typeface="Arial"/>
                <a:ea typeface="Calibri" panose="020F0502020204030204" pitchFamily="34" charset="0"/>
                <a:cs typeface="Times New Roman"/>
              </a:rPr>
              <a:t>o our</a:t>
            </a:r>
            <a:r>
              <a:rPr lang="en-US" b="1" spc="-10" dirty="0">
                <a:solidFill>
                  <a:srgbClr val="789C4A"/>
                </a:solidFill>
                <a:latin typeface="Arial"/>
                <a:ea typeface="Calibri" panose="020F0502020204030204" pitchFamily="34" charset="0"/>
                <a:cs typeface="Times New Roman"/>
              </a:rPr>
              <a:t> </a:t>
            </a:r>
            <a:r>
              <a:rPr lang="en-US" b="1" dirty="0">
                <a:solidFill>
                  <a:srgbClr val="789C4A"/>
                </a:solidFill>
                <a:latin typeface="Arial"/>
                <a:ea typeface="Calibri" panose="020F0502020204030204" pitchFamily="34" charset="0"/>
                <a:cs typeface="Times New Roman"/>
              </a:rPr>
              <a:t>c</a:t>
            </a:r>
            <a:r>
              <a:rPr lang="en-US" b="1" spc="-10" dirty="0">
                <a:solidFill>
                  <a:srgbClr val="789C4A"/>
                </a:solidFill>
                <a:latin typeface="Arial"/>
                <a:ea typeface="Calibri" panose="020F0502020204030204" pitchFamily="34" charset="0"/>
                <a:cs typeface="Times New Roman"/>
              </a:rPr>
              <a:t>o</a:t>
            </a:r>
            <a:r>
              <a:rPr lang="en-US" b="1" dirty="0">
                <a:solidFill>
                  <a:srgbClr val="789C4A"/>
                </a:solidFill>
                <a:latin typeface="Arial"/>
                <a:ea typeface="Calibri" panose="020F0502020204030204" pitchFamily="34" charset="0"/>
                <a:cs typeface="Times New Roman"/>
              </a:rPr>
              <a:t>nsc</a:t>
            </a:r>
            <a:r>
              <a:rPr lang="en-US" b="1" spc="5" dirty="0">
                <a:solidFill>
                  <a:srgbClr val="789C4A"/>
                </a:solidFill>
                <a:latin typeface="Arial"/>
                <a:ea typeface="Calibri" panose="020F0502020204030204" pitchFamily="34" charset="0"/>
                <a:cs typeface="Times New Roman"/>
              </a:rPr>
              <a:t>i</a:t>
            </a:r>
            <a:r>
              <a:rPr lang="en-US" b="1" dirty="0">
                <a:solidFill>
                  <a:srgbClr val="789C4A"/>
                </a:solidFill>
                <a:latin typeface="Arial"/>
                <a:ea typeface="Calibri" panose="020F0502020204030204" pitchFamily="34" charset="0"/>
                <a:cs typeface="Times New Roman"/>
              </a:rPr>
              <a:t>o</a:t>
            </a:r>
            <a:r>
              <a:rPr lang="en-US" b="1" spc="-15" dirty="0">
                <a:solidFill>
                  <a:srgbClr val="789C4A"/>
                </a:solidFill>
                <a:latin typeface="Arial"/>
                <a:ea typeface="Calibri" panose="020F0502020204030204" pitchFamily="34" charset="0"/>
                <a:cs typeface="Times New Roman"/>
              </a:rPr>
              <a:t>u</a:t>
            </a:r>
            <a:r>
              <a:rPr lang="en-US" b="1" dirty="0">
                <a:solidFill>
                  <a:srgbClr val="789C4A"/>
                </a:solidFill>
                <a:latin typeface="Arial"/>
                <a:ea typeface="Calibri" panose="020F0502020204030204" pitchFamily="34" charset="0"/>
                <a:cs typeface="Times New Roman"/>
              </a:rPr>
              <a:t>sne</a:t>
            </a:r>
            <a:r>
              <a:rPr lang="en-US" b="1" spc="-10" dirty="0">
                <a:solidFill>
                  <a:srgbClr val="789C4A"/>
                </a:solidFill>
                <a:latin typeface="Arial"/>
                <a:ea typeface="Calibri" panose="020F0502020204030204" pitchFamily="34" charset="0"/>
                <a:cs typeface="Times New Roman"/>
              </a:rPr>
              <a:t>s</a:t>
            </a:r>
            <a:r>
              <a:rPr lang="en-US" b="1" dirty="0">
                <a:solidFill>
                  <a:srgbClr val="789C4A"/>
                </a:solidFill>
                <a:latin typeface="Arial"/>
                <a:ea typeface="Calibri" panose="020F0502020204030204" pitchFamily="34" charset="0"/>
                <a:cs typeface="Times New Roman"/>
              </a:rPr>
              <a:t>s</a:t>
            </a:r>
            <a:r>
              <a:rPr lang="en-US" b="1" spc="5" dirty="0">
                <a:solidFill>
                  <a:srgbClr val="789C4A"/>
                </a:solidFill>
                <a:latin typeface="Arial"/>
                <a:ea typeface="Calibri" panose="020F0502020204030204" pitchFamily="34" charset="0"/>
                <a:cs typeface="Times New Roman"/>
              </a:rPr>
              <a:t> </a:t>
            </a:r>
            <a:r>
              <a:rPr lang="en-US" b="1" dirty="0">
                <a:solidFill>
                  <a:srgbClr val="789C4A"/>
                </a:solidFill>
                <a:latin typeface="Arial"/>
                <a:ea typeface="Calibri" panose="020F0502020204030204" pitchFamily="34" charset="0"/>
                <a:cs typeface="Times New Roman"/>
              </a:rPr>
              <a:t>and c</a:t>
            </a:r>
            <a:r>
              <a:rPr lang="en-US" b="1" spc="-15" dirty="0">
                <a:solidFill>
                  <a:srgbClr val="789C4A"/>
                </a:solidFill>
                <a:latin typeface="Arial"/>
                <a:ea typeface="Calibri" panose="020F0502020204030204" pitchFamily="34" charset="0"/>
                <a:cs typeface="Times New Roman"/>
              </a:rPr>
              <a:t>h</a:t>
            </a:r>
            <a:r>
              <a:rPr lang="en-US" b="1" dirty="0">
                <a:solidFill>
                  <a:srgbClr val="789C4A"/>
                </a:solidFill>
                <a:latin typeface="Arial"/>
                <a:ea typeface="Calibri" panose="020F0502020204030204" pitchFamily="34" charset="0"/>
                <a:cs typeface="Times New Roman"/>
              </a:rPr>
              <a:t>ange</a:t>
            </a:r>
            <a:r>
              <a:rPr lang="en-US" b="1" spc="5" dirty="0">
                <a:solidFill>
                  <a:srgbClr val="789C4A"/>
                </a:solidFill>
                <a:latin typeface="Arial"/>
                <a:ea typeface="Calibri" panose="020F0502020204030204" pitchFamily="34" charset="0"/>
                <a:cs typeface="Times New Roman"/>
              </a:rPr>
              <a:t> </a:t>
            </a:r>
            <a:r>
              <a:rPr lang="en-US" b="1" spc="-15" dirty="0">
                <a:solidFill>
                  <a:srgbClr val="789C4A"/>
                </a:solidFill>
                <a:latin typeface="Arial"/>
                <a:ea typeface="Calibri" panose="020F0502020204030204" pitchFamily="34" charset="0"/>
                <a:cs typeface="Times New Roman"/>
              </a:rPr>
              <a:t>u</a:t>
            </a:r>
            <a:r>
              <a:rPr lang="en-US" b="1" dirty="0">
                <a:solidFill>
                  <a:srgbClr val="789C4A"/>
                </a:solidFill>
                <a:latin typeface="Arial"/>
                <a:ea typeface="Calibri" panose="020F0502020204030204" pitchFamily="34" charset="0"/>
                <a:cs typeface="Times New Roman"/>
              </a:rPr>
              <a:t>s. </a:t>
            </a:r>
          </a:p>
          <a:p>
            <a:pPr marL="914400" marR="1371600">
              <a:lnSpc>
                <a:spcPct val="115000"/>
              </a:lnSpc>
              <a:spcBef>
                <a:spcPts val="0"/>
              </a:spcBef>
              <a:spcAft>
                <a:spcPts val="0"/>
              </a:spcAft>
            </a:pPr>
            <a:endParaRPr lang="en-US" b="1" spc="-5" dirty="0">
              <a:solidFill>
                <a:srgbClr val="005584"/>
              </a:solidFill>
              <a:latin typeface="Arial"/>
              <a:ea typeface="Calibri" panose="020F0502020204030204" pitchFamily="34" charset="0"/>
              <a:cs typeface="Times New Roman"/>
            </a:endParaRPr>
          </a:p>
          <a:p>
            <a:pPr marL="914400" marR="1371600">
              <a:lnSpc>
                <a:spcPct val="115000"/>
              </a:lnSpc>
              <a:spcBef>
                <a:spcPts val="0"/>
              </a:spcBef>
              <a:spcAft>
                <a:spcPts val="0"/>
              </a:spcAft>
            </a:pPr>
            <a:r>
              <a:rPr lang="en-US" b="1" spc="-5" dirty="0">
                <a:solidFill>
                  <a:srgbClr val="005584"/>
                </a:solidFill>
                <a:latin typeface="Arial"/>
                <a:ea typeface="Calibri" panose="020F0502020204030204" pitchFamily="34" charset="0"/>
                <a:cs typeface="Times New Roman"/>
              </a:rPr>
              <a:t>							A</a:t>
            </a:r>
            <a:r>
              <a:rPr lang="en-US" b="1" spc="5" dirty="0">
                <a:solidFill>
                  <a:srgbClr val="005584"/>
                </a:solidFill>
                <a:latin typeface="Arial"/>
                <a:ea typeface="Calibri" panose="020F0502020204030204" pitchFamily="34" charset="0"/>
                <a:cs typeface="Times New Roman"/>
              </a:rPr>
              <a:t>m</a:t>
            </a:r>
            <a:r>
              <a:rPr lang="en-US" b="1" dirty="0">
                <a:solidFill>
                  <a:srgbClr val="005584"/>
                </a:solidFill>
                <a:latin typeface="Arial"/>
                <a:ea typeface="Calibri" panose="020F0502020204030204" pitchFamily="34" charset="0"/>
                <a:cs typeface="Times New Roman"/>
              </a:rPr>
              <a:t>en.</a:t>
            </a:r>
            <a:endParaRPr lang="en-US" dirty="0">
              <a:solidFill>
                <a:srgbClr val="005584"/>
              </a:solidFill>
              <a:latin typeface="Arial"/>
              <a:ea typeface="Calibri" panose="020F0502020204030204" pitchFamily="34" charset="0"/>
              <a:cs typeface="Times New Roman"/>
            </a:endParaRPr>
          </a:p>
          <a:p>
            <a:endParaRPr lang="en-US" sz="1800" dirty="0">
              <a:solidFill>
                <a:srgbClr val="005584"/>
              </a:solidFill>
              <a:cs typeface="Calibri"/>
            </a:endParaRPr>
          </a:p>
          <a:p>
            <a:endParaRPr lang="en-US" sz="1800" dirty="0">
              <a:solidFill>
                <a:srgbClr val="005584"/>
              </a:solidFill>
              <a:cs typeface="Calibri"/>
            </a:endParaRPr>
          </a:p>
        </p:txBody>
      </p:sp>
    </p:spTree>
    <p:extLst>
      <p:ext uri="{BB962C8B-B14F-4D97-AF65-F5344CB8AC3E}">
        <p14:creationId xmlns:p14="http://schemas.microsoft.com/office/powerpoint/2010/main" val="2300886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D3D8A-ED3C-56D6-20D6-CA40602C9026}"/>
              </a:ext>
            </a:extLst>
          </p:cNvPr>
          <p:cNvSpPr>
            <a:spLocks noGrp="1"/>
          </p:cNvSpPr>
          <p:nvPr>
            <p:ph type="sldNum" sz="quarter" idx="12"/>
          </p:nvPr>
        </p:nvSpPr>
        <p:spPr/>
        <p:txBody>
          <a:bodyPr/>
          <a:lstStyle/>
          <a:p>
            <a:pPr algn="ctr"/>
            <a:fld id="{4D9717A6-DBA1-9A41-804E-C92B77DF44BE}" type="slidenum">
              <a:rPr lang="en-US" smtClean="0"/>
              <a:pPr algn="ctr"/>
              <a:t>44</a:t>
            </a:fld>
            <a:endParaRPr lang="en-US"/>
          </a:p>
        </p:txBody>
      </p:sp>
      <p:sp>
        <p:nvSpPr>
          <p:cNvPr id="3" name="Text Placeholder 2">
            <a:extLst>
              <a:ext uri="{FF2B5EF4-FFF2-40B4-BE49-F238E27FC236}">
                <a16:creationId xmlns:a16="http://schemas.microsoft.com/office/drawing/2014/main" id="{F3EDEF77-435D-4897-B82E-F65C8A8C5371}"/>
              </a:ext>
            </a:extLst>
          </p:cNvPr>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33256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dirty="0"/>
              <a:t>FY 2023 Impact</a:t>
            </a:r>
            <a:br>
              <a:rPr lang="en-US" dirty="0"/>
            </a:br>
            <a:r>
              <a:rPr lang="en-US" dirty="0"/>
              <a:t>Measuring Success</a:t>
            </a:r>
          </a:p>
        </p:txBody>
      </p:sp>
    </p:spTree>
    <p:extLst>
      <p:ext uri="{BB962C8B-B14F-4D97-AF65-F5344CB8AC3E}">
        <p14:creationId xmlns:p14="http://schemas.microsoft.com/office/powerpoint/2010/main" val="2764987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F883-7CE7-AE5A-A36A-506D0A11E7D1}"/>
              </a:ext>
            </a:extLst>
          </p:cNvPr>
          <p:cNvSpPr>
            <a:spLocks noGrp="1"/>
          </p:cNvSpPr>
          <p:nvPr>
            <p:ph type="title"/>
          </p:nvPr>
        </p:nvSpPr>
        <p:spPr/>
        <p:txBody>
          <a:bodyPr/>
          <a:lstStyle/>
          <a:p>
            <a:r>
              <a:rPr lang="en-US"/>
              <a:t>FY 2023 Impact</a:t>
            </a:r>
            <a:br>
              <a:rPr lang="en-US"/>
            </a:br>
            <a:r>
              <a:rPr lang="en-US"/>
              <a:t>Measuring Activity</a:t>
            </a:r>
          </a:p>
        </p:txBody>
      </p:sp>
    </p:spTree>
    <p:extLst>
      <p:ext uri="{BB962C8B-B14F-4D97-AF65-F5344CB8AC3E}">
        <p14:creationId xmlns:p14="http://schemas.microsoft.com/office/powerpoint/2010/main" val="5659978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0AA8A1-0392-AB3D-075F-EF6AC1BACA02}"/>
              </a:ext>
            </a:extLst>
          </p:cNvPr>
          <p:cNvSpPr>
            <a:spLocks noGrp="1"/>
          </p:cNvSpPr>
          <p:nvPr>
            <p:ph type="title"/>
          </p:nvPr>
        </p:nvSpPr>
        <p:spPr/>
        <p:txBody>
          <a:bodyPr lIns="91440" tIns="45720" rIns="91440" bIns="45720" anchor="t"/>
          <a:lstStyle/>
          <a:p>
            <a:r>
              <a:rPr lang="en-US">
                <a:latin typeface="Arial"/>
                <a:cs typeface="Arial"/>
              </a:rPr>
              <a:t>Vincentian Activity</a:t>
            </a:r>
            <a:endParaRPr lang="en-US"/>
          </a:p>
        </p:txBody>
      </p:sp>
      <p:sp>
        <p:nvSpPr>
          <p:cNvPr id="10" name="Text Placeholder 9">
            <a:extLst>
              <a:ext uri="{FF2B5EF4-FFF2-40B4-BE49-F238E27FC236}">
                <a16:creationId xmlns:a16="http://schemas.microsoft.com/office/drawing/2014/main" id="{5DA947CB-6EA3-D120-4A92-8CCB919740F1}"/>
              </a:ext>
            </a:extLst>
          </p:cNvPr>
          <p:cNvSpPr>
            <a:spLocks noGrp="1"/>
          </p:cNvSpPr>
          <p:nvPr>
            <p:ph type="body" idx="1"/>
          </p:nvPr>
        </p:nvSpPr>
        <p:spPr>
          <a:xfrm>
            <a:off x="-43103" y="1718107"/>
            <a:ext cx="1831830" cy="823912"/>
          </a:xfrm>
        </p:spPr>
        <p:txBody>
          <a:bodyPr/>
          <a:lstStyle/>
          <a:p>
            <a:pPr algn="r"/>
            <a:r>
              <a:rPr lang="en-US" sz="1800">
                <a:solidFill>
                  <a:srgbClr val="005584"/>
                </a:solidFill>
              </a:rPr>
              <a:t>Neighbors Helped</a:t>
            </a:r>
          </a:p>
        </p:txBody>
      </p:sp>
      <p:sp>
        <p:nvSpPr>
          <p:cNvPr id="11" name="Rectangle 10">
            <a:extLst>
              <a:ext uri="{FF2B5EF4-FFF2-40B4-BE49-F238E27FC236}">
                <a16:creationId xmlns:a16="http://schemas.microsoft.com/office/drawing/2014/main" id="{C0DE689B-B253-625A-BD02-653673B3737E}"/>
              </a:ext>
            </a:extLst>
          </p:cNvPr>
          <p:cNvSpPr/>
          <p:nvPr/>
        </p:nvSpPr>
        <p:spPr>
          <a:xfrm>
            <a:off x="2941781" y="1956702"/>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191,638</a:t>
            </a:r>
          </a:p>
        </p:txBody>
      </p:sp>
      <p:sp>
        <p:nvSpPr>
          <p:cNvPr id="13" name="Rectangle 12">
            <a:extLst>
              <a:ext uri="{FF2B5EF4-FFF2-40B4-BE49-F238E27FC236}">
                <a16:creationId xmlns:a16="http://schemas.microsoft.com/office/drawing/2014/main" id="{8BC4DCD1-D7E1-43EE-33A3-25A99A6AF85A}"/>
              </a:ext>
            </a:extLst>
          </p:cNvPr>
          <p:cNvSpPr/>
          <p:nvPr/>
        </p:nvSpPr>
        <p:spPr>
          <a:xfrm>
            <a:off x="2941781" y="2301314"/>
            <a:ext cx="6308437"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153,379</a:t>
            </a:r>
          </a:p>
        </p:txBody>
      </p:sp>
      <p:sp>
        <p:nvSpPr>
          <p:cNvPr id="15" name="Text Placeholder 9">
            <a:extLst>
              <a:ext uri="{FF2B5EF4-FFF2-40B4-BE49-F238E27FC236}">
                <a16:creationId xmlns:a16="http://schemas.microsoft.com/office/drawing/2014/main" id="{C4F1EA9E-79B6-C6C4-2103-4B54F13A15EE}"/>
              </a:ext>
            </a:extLst>
          </p:cNvPr>
          <p:cNvSpPr txBox="1">
            <a:spLocks/>
          </p:cNvSpPr>
          <p:nvPr/>
        </p:nvSpPr>
        <p:spPr>
          <a:xfrm>
            <a:off x="10654505" y="1894068"/>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+ 24.9%</a:t>
            </a:r>
          </a:p>
        </p:txBody>
      </p:sp>
      <p:sp>
        <p:nvSpPr>
          <p:cNvPr id="16" name="Text Placeholder 9">
            <a:extLst>
              <a:ext uri="{FF2B5EF4-FFF2-40B4-BE49-F238E27FC236}">
                <a16:creationId xmlns:a16="http://schemas.microsoft.com/office/drawing/2014/main" id="{2A5FA998-9B3C-3C2C-B12E-0471ED065CB3}"/>
              </a:ext>
            </a:extLst>
          </p:cNvPr>
          <p:cNvSpPr txBox="1">
            <a:spLocks/>
          </p:cNvSpPr>
          <p:nvPr/>
        </p:nvSpPr>
        <p:spPr>
          <a:xfrm>
            <a:off x="-234759" y="2915626"/>
            <a:ext cx="2023486"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1800">
                <a:solidFill>
                  <a:srgbClr val="005584"/>
                </a:solidFill>
              </a:rPr>
              <a:t>Visits Conducted</a:t>
            </a:r>
          </a:p>
        </p:txBody>
      </p:sp>
      <p:sp>
        <p:nvSpPr>
          <p:cNvPr id="17" name="Rectangle 16">
            <a:extLst>
              <a:ext uri="{FF2B5EF4-FFF2-40B4-BE49-F238E27FC236}">
                <a16:creationId xmlns:a16="http://schemas.microsoft.com/office/drawing/2014/main" id="{C5DACFD9-8D5D-A9B8-6803-15E1BAE91296}"/>
              </a:ext>
            </a:extLst>
          </p:cNvPr>
          <p:cNvSpPr/>
          <p:nvPr/>
        </p:nvSpPr>
        <p:spPr>
          <a:xfrm>
            <a:off x="2941781" y="3154221"/>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28,477</a:t>
            </a:r>
          </a:p>
        </p:txBody>
      </p:sp>
      <p:sp>
        <p:nvSpPr>
          <p:cNvPr id="18" name="Rectangle 17">
            <a:extLst>
              <a:ext uri="{FF2B5EF4-FFF2-40B4-BE49-F238E27FC236}">
                <a16:creationId xmlns:a16="http://schemas.microsoft.com/office/drawing/2014/main" id="{C03CF73A-AE9D-4237-939B-876421BDF75F}"/>
              </a:ext>
            </a:extLst>
          </p:cNvPr>
          <p:cNvSpPr/>
          <p:nvPr/>
        </p:nvSpPr>
        <p:spPr>
          <a:xfrm>
            <a:off x="2941782" y="3498833"/>
            <a:ext cx="5878946"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21,868</a:t>
            </a:r>
          </a:p>
        </p:txBody>
      </p:sp>
      <p:sp>
        <p:nvSpPr>
          <p:cNvPr id="19" name="Text Placeholder 9">
            <a:extLst>
              <a:ext uri="{FF2B5EF4-FFF2-40B4-BE49-F238E27FC236}">
                <a16:creationId xmlns:a16="http://schemas.microsoft.com/office/drawing/2014/main" id="{79056C22-308E-8FFD-2295-56C80285AC91}"/>
              </a:ext>
            </a:extLst>
          </p:cNvPr>
          <p:cNvSpPr txBox="1">
            <a:spLocks/>
          </p:cNvSpPr>
          <p:nvPr/>
        </p:nvSpPr>
        <p:spPr>
          <a:xfrm>
            <a:off x="10654505" y="3091587"/>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+ 30.2%</a:t>
            </a:r>
          </a:p>
        </p:txBody>
      </p:sp>
      <p:sp>
        <p:nvSpPr>
          <p:cNvPr id="20" name="Text Placeholder 9">
            <a:extLst>
              <a:ext uri="{FF2B5EF4-FFF2-40B4-BE49-F238E27FC236}">
                <a16:creationId xmlns:a16="http://schemas.microsoft.com/office/drawing/2014/main" id="{1D0B6C1B-B631-2865-900F-5940BE98992B}"/>
              </a:ext>
            </a:extLst>
          </p:cNvPr>
          <p:cNvSpPr txBox="1">
            <a:spLocks/>
          </p:cNvSpPr>
          <p:nvPr/>
        </p:nvSpPr>
        <p:spPr>
          <a:xfrm>
            <a:off x="237574" y="4209988"/>
            <a:ext cx="1551152"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1800">
                <a:solidFill>
                  <a:srgbClr val="005584"/>
                </a:solidFill>
              </a:rPr>
              <a:t>Volunteer Hours (est.)</a:t>
            </a:r>
          </a:p>
        </p:txBody>
      </p:sp>
      <p:sp>
        <p:nvSpPr>
          <p:cNvPr id="21" name="Rectangle 20">
            <a:extLst>
              <a:ext uri="{FF2B5EF4-FFF2-40B4-BE49-F238E27FC236}">
                <a16:creationId xmlns:a16="http://schemas.microsoft.com/office/drawing/2014/main" id="{26703998-E092-872C-1AE1-4B4A73C0392F}"/>
              </a:ext>
            </a:extLst>
          </p:cNvPr>
          <p:cNvSpPr/>
          <p:nvPr/>
        </p:nvSpPr>
        <p:spPr>
          <a:xfrm>
            <a:off x="2941781" y="4448583"/>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&gt; 550,000</a:t>
            </a:r>
          </a:p>
        </p:txBody>
      </p:sp>
      <p:sp>
        <p:nvSpPr>
          <p:cNvPr id="22" name="Rectangle 21">
            <a:extLst>
              <a:ext uri="{FF2B5EF4-FFF2-40B4-BE49-F238E27FC236}">
                <a16:creationId xmlns:a16="http://schemas.microsoft.com/office/drawing/2014/main" id="{E3137F28-FC78-030D-A03B-B57AFE60E388}"/>
              </a:ext>
            </a:extLst>
          </p:cNvPr>
          <p:cNvSpPr/>
          <p:nvPr/>
        </p:nvSpPr>
        <p:spPr>
          <a:xfrm>
            <a:off x="2941781" y="4793195"/>
            <a:ext cx="7042727"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&gt; 500,000</a:t>
            </a:r>
          </a:p>
        </p:txBody>
      </p:sp>
      <p:sp>
        <p:nvSpPr>
          <p:cNvPr id="23" name="Text Placeholder 9">
            <a:extLst>
              <a:ext uri="{FF2B5EF4-FFF2-40B4-BE49-F238E27FC236}">
                <a16:creationId xmlns:a16="http://schemas.microsoft.com/office/drawing/2014/main" id="{22772F6B-B22F-7AED-29A2-7794B261CA76}"/>
              </a:ext>
            </a:extLst>
          </p:cNvPr>
          <p:cNvSpPr txBox="1">
            <a:spLocks/>
          </p:cNvSpPr>
          <p:nvPr/>
        </p:nvSpPr>
        <p:spPr>
          <a:xfrm>
            <a:off x="10654505" y="4385949"/>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+ 10.0%</a:t>
            </a:r>
          </a:p>
        </p:txBody>
      </p:sp>
      <p:sp>
        <p:nvSpPr>
          <p:cNvPr id="24" name="Rectangle 23">
            <a:extLst>
              <a:ext uri="{FF2B5EF4-FFF2-40B4-BE49-F238E27FC236}">
                <a16:creationId xmlns:a16="http://schemas.microsoft.com/office/drawing/2014/main" id="{48AE3F8D-C6E8-EB84-6ADB-418D689A8F3A}"/>
              </a:ext>
            </a:extLst>
          </p:cNvPr>
          <p:cNvSpPr/>
          <p:nvPr/>
        </p:nvSpPr>
        <p:spPr>
          <a:xfrm>
            <a:off x="4752109" y="5870795"/>
            <a:ext cx="1103745"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2022</a:t>
            </a:r>
          </a:p>
        </p:txBody>
      </p:sp>
      <p:sp>
        <p:nvSpPr>
          <p:cNvPr id="25" name="Rectangle 24">
            <a:extLst>
              <a:ext uri="{FF2B5EF4-FFF2-40B4-BE49-F238E27FC236}">
                <a16:creationId xmlns:a16="http://schemas.microsoft.com/office/drawing/2014/main" id="{02714F5B-AA8D-39E2-0C9D-B3729D29574B}"/>
              </a:ext>
            </a:extLst>
          </p:cNvPr>
          <p:cNvSpPr/>
          <p:nvPr/>
        </p:nvSpPr>
        <p:spPr>
          <a:xfrm>
            <a:off x="6165273" y="5870794"/>
            <a:ext cx="1103745"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2023</a:t>
            </a:r>
          </a:p>
        </p:txBody>
      </p:sp>
      <p:pic>
        <p:nvPicPr>
          <p:cNvPr id="26" name="Graphic 25" descr="Group of people with solid fill">
            <a:extLst>
              <a:ext uri="{FF2B5EF4-FFF2-40B4-BE49-F238E27FC236}">
                <a16:creationId xmlns:a16="http://schemas.microsoft.com/office/drawing/2014/main" id="{BF6F8763-AAA6-B771-A300-2A0E6BCBC5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0452" y="1884913"/>
            <a:ext cx="829243" cy="829243"/>
          </a:xfrm>
          <a:prstGeom prst="rect">
            <a:avLst/>
          </a:prstGeom>
        </p:spPr>
      </p:pic>
      <p:pic>
        <p:nvPicPr>
          <p:cNvPr id="27" name="Graphic 26" descr="Group success with solid fill">
            <a:extLst>
              <a:ext uri="{FF2B5EF4-FFF2-40B4-BE49-F238E27FC236}">
                <a16:creationId xmlns:a16="http://schemas.microsoft.com/office/drawing/2014/main" id="{9BF6235D-AF42-2521-91A7-6D02FA1227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2505" y="4402485"/>
            <a:ext cx="665136" cy="665136"/>
          </a:xfrm>
          <a:prstGeom prst="rect">
            <a:avLst/>
          </a:prstGeom>
        </p:spPr>
      </p:pic>
      <p:pic>
        <p:nvPicPr>
          <p:cNvPr id="31" name="Graphic 30" descr="Boardroom with solid fill">
            <a:extLst>
              <a:ext uri="{FF2B5EF4-FFF2-40B4-BE49-F238E27FC236}">
                <a16:creationId xmlns:a16="http://schemas.microsoft.com/office/drawing/2014/main" id="{4D3FEA15-DE68-5F31-772F-8CC1447FFC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3211" y="3091587"/>
            <a:ext cx="744086" cy="744086"/>
          </a:xfrm>
          <a:prstGeom prst="rect">
            <a:avLst/>
          </a:prstGeom>
        </p:spPr>
      </p:pic>
    </p:spTree>
    <p:extLst>
      <p:ext uri="{BB962C8B-B14F-4D97-AF65-F5344CB8AC3E}">
        <p14:creationId xmlns:p14="http://schemas.microsoft.com/office/powerpoint/2010/main" val="1289963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3" grpId="0" animBg="1"/>
      <p:bldP spid="15" grpId="0"/>
      <p:bldP spid="16" grpId="0"/>
      <p:bldP spid="17" grpId="0" animBg="1"/>
      <p:bldP spid="18" grpId="0" animBg="1"/>
      <p:bldP spid="19" grpId="0"/>
      <p:bldP spid="20" grpId="0"/>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0AA8A1-0392-AB3D-075F-EF6AC1BACA02}"/>
              </a:ext>
            </a:extLst>
          </p:cNvPr>
          <p:cNvSpPr>
            <a:spLocks noGrp="1"/>
          </p:cNvSpPr>
          <p:nvPr>
            <p:ph type="title"/>
          </p:nvPr>
        </p:nvSpPr>
        <p:spPr/>
        <p:txBody>
          <a:bodyPr lIns="91440" tIns="45720" rIns="91440" bIns="45720" anchor="t"/>
          <a:lstStyle/>
          <a:p>
            <a:r>
              <a:rPr lang="en-US">
                <a:latin typeface="Arial"/>
                <a:cs typeface="Arial"/>
              </a:rPr>
              <a:t>Value of Assistance</a:t>
            </a:r>
            <a:endParaRPr lang="en-US"/>
          </a:p>
        </p:txBody>
      </p:sp>
      <p:sp>
        <p:nvSpPr>
          <p:cNvPr id="10" name="Text Placeholder 9">
            <a:extLst>
              <a:ext uri="{FF2B5EF4-FFF2-40B4-BE49-F238E27FC236}">
                <a16:creationId xmlns:a16="http://schemas.microsoft.com/office/drawing/2014/main" id="{5DA947CB-6EA3-D120-4A92-8CCB919740F1}"/>
              </a:ext>
            </a:extLst>
          </p:cNvPr>
          <p:cNvSpPr>
            <a:spLocks noGrp="1"/>
          </p:cNvSpPr>
          <p:nvPr>
            <p:ph type="body" idx="1"/>
          </p:nvPr>
        </p:nvSpPr>
        <p:spPr>
          <a:xfrm>
            <a:off x="-192015" y="1730032"/>
            <a:ext cx="2060430" cy="823912"/>
          </a:xfrm>
        </p:spPr>
        <p:txBody>
          <a:bodyPr/>
          <a:lstStyle/>
          <a:p>
            <a:pPr algn="r"/>
            <a:r>
              <a:rPr lang="en-US" sz="1800">
                <a:solidFill>
                  <a:srgbClr val="005584"/>
                </a:solidFill>
              </a:rPr>
              <a:t>Programs &amp; Services Value</a:t>
            </a:r>
          </a:p>
        </p:txBody>
      </p:sp>
      <p:sp>
        <p:nvSpPr>
          <p:cNvPr id="11" name="Rectangle 10">
            <a:extLst>
              <a:ext uri="{FF2B5EF4-FFF2-40B4-BE49-F238E27FC236}">
                <a16:creationId xmlns:a16="http://schemas.microsoft.com/office/drawing/2014/main" id="{C0DE689B-B253-625A-BD02-653673B3737E}"/>
              </a:ext>
            </a:extLst>
          </p:cNvPr>
          <p:cNvSpPr/>
          <p:nvPr/>
        </p:nvSpPr>
        <p:spPr>
          <a:xfrm>
            <a:off x="2941781" y="1965938"/>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$23.8 million</a:t>
            </a:r>
          </a:p>
        </p:txBody>
      </p:sp>
      <p:sp>
        <p:nvSpPr>
          <p:cNvPr id="13" name="Rectangle 12">
            <a:extLst>
              <a:ext uri="{FF2B5EF4-FFF2-40B4-BE49-F238E27FC236}">
                <a16:creationId xmlns:a16="http://schemas.microsoft.com/office/drawing/2014/main" id="{8BC4DCD1-D7E1-43EE-33A3-25A99A6AF85A}"/>
              </a:ext>
            </a:extLst>
          </p:cNvPr>
          <p:cNvSpPr/>
          <p:nvPr/>
        </p:nvSpPr>
        <p:spPr>
          <a:xfrm>
            <a:off x="2941781" y="2310550"/>
            <a:ext cx="6904183"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$21.1 million</a:t>
            </a:r>
          </a:p>
        </p:txBody>
      </p:sp>
      <p:sp>
        <p:nvSpPr>
          <p:cNvPr id="15" name="Text Placeholder 9">
            <a:extLst>
              <a:ext uri="{FF2B5EF4-FFF2-40B4-BE49-F238E27FC236}">
                <a16:creationId xmlns:a16="http://schemas.microsoft.com/office/drawing/2014/main" id="{C4F1EA9E-79B6-C6C4-2103-4B54F13A15EE}"/>
              </a:ext>
            </a:extLst>
          </p:cNvPr>
          <p:cNvSpPr txBox="1">
            <a:spLocks/>
          </p:cNvSpPr>
          <p:nvPr/>
        </p:nvSpPr>
        <p:spPr>
          <a:xfrm>
            <a:off x="10654505" y="1903304"/>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+ 12.8%</a:t>
            </a:r>
          </a:p>
        </p:txBody>
      </p:sp>
      <p:sp>
        <p:nvSpPr>
          <p:cNvPr id="16" name="Text Placeholder 9">
            <a:extLst>
              <a:ext uri="{FF2B5EF4-FFF2-40B4-BE49-F238E27FC236}">
                <a16:creationId xmlns:a16="http://schemas.microsoft.com/office/drawing/2014/main" id="{2A5FA998-9B3C-3C2C-B12E-0471ED065CB3}"/>
              </a:ext>
            </a:extLst>
          </p:cNvPr>
          <p:cNvSpPr txBox="1">
            <a:spLocks/>
          </p:cNvSpPr>
          <p:nvPr/>
        </p:nvSpPr>
        <p:spPr>
          <a:xfrm>
            <a:off x="50323" y="2927551"/>
            <a:ext cx="1818092"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1800">
                <a:solidFill>
                  <a:srgbClr val="005584"/>
                </a:solidFill>
              </a:rPr>
              <a:t>Total Direct Aid Value</a:t>
            </a:r>
          </a:p>
        </p:txBody>
      </p:sp>
      <p:sp>
        <p:nvSpPr>
          <p:cNvPr id="17" name="Rectangle 16">
            <a:extLst>
              <a:ext uri="{FF2B5EF4-FFF2-40B4-BE49-F238E27FC236}">
                <a16:creationId xmlns:a16="http://schemas.microsoft.com/office/drawing/2014/main" id="{C5DACFD9-8D5D-A9B8-6803-15E1BAE91296}"/>
              </a:ext>
            </a:extLst>
          </p:cNvPr>
          <p:cNvSpPr/>
          <p:nvPr/>
        </p:nvSpPr>
        <p:spPr>
          <a:xfrm>
            <a:off x="2941781" y="3163457"/>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$19.9 million</a:t>
            </a:r>
          </a:p>
        </p:txBody>
      </p:sp>
      <p:sp>
        <p:nvSpPr>
          <p:cNvPr id="18" name="Rectangle 17">
            <a:extLst>
              <a:ext uri="{FF2B5EF4-FFF2-40B4-BE49-F238E27FC236}">
                <a16:creationId xmlns:a16="http://schemas.microsoft.com/office/drawing/2014/main" id="{C03CF73A-AE9D-4237-939B-876421BDF75F}"/>
              </a:ext>
            </a:extLst>
          </p:cNvPr>
          <p:cNvSpPr/>
          <p:nvPr/>
        </p:nvSpPr>
        <p:spPr>
          <a:xfrm>
            <a:off x="2941782" y="3508069"/>
            <a:ext cx="6571674"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$16.8 million</a:t>
            </a:r>
          </a:p>
        </p:txBody>
      </p:sp>
      <p:sp>
        <p:nvSpPr>
          <p:cNvPr id="19" name="Text Placeholder 9">
            <a:extLst>
              <a:ext uri="{FF2B5EF4-FFF2-40B4-BE49-F238E27FC236}">
                <a16:creationId xmlns:a16="http://schemas.microsoft.com/office/drawing/2014/main" id="{79056C22-308E-8FFD-2295-56C80285AC91}"/>
              </a:ext>
            </a:extLst>
          </p:cNvPr>
          <p:cNvSpPr txBox="1">
            <a:spLocks/>
          </p:cNvSpPr>
          <p:nvPr/>
        </p:nvSpPr>
        <p:spPr>
          <a:xfrm>
            <a:off x="10654505" y="3100823"/>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+ 18.5%</a:t>
            </a:r>
          </a:p>
        </p:txBody>
      </p:sp>
      <p:sp>
        <p:nvSpPr>
          <p:cNvPr id="20" name="Text Placeholder 9">
            <a:extLst>
              <a:ext uri="{FF2B5EF4-FFF2-40B4-BE49-F238E27FC236}">
                <a16:creationId xmlns:a16="http://schemas.microsoft.com/office/drawing/2014/main" id="{1D0B6C1B-B631-2865-900F-5940BE98992B}"/>
              </a:ext>
            </a:extLst>
          </p:cNvPr>
          <p:cNvSpPr txBox="1">
            <a:spLocks/>
          </p:cNvSpPr>
          <p:nvPr/>
        </p:nvSpPr>
        <p:spPr>
          <a:xfrm>
            <a:off x="50323" y="4221913"/>
            <a:ext cx="1818092"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1800">
                <a:solidFill>
                  <a:srgbClr val="005584"/>
                </a:solidFill>
              </a:rPr>
              <a:t>Total Direct Fin. Assist.</a:t>
            </a:r>
          </a:p>
        </p:txBody>
      </p:sp>
      <p:sp>
        <p:nvSpPr>
          <p:cNvPr id="21" name="Rectangle 20">
            <a:extLst>
              <a:ext uri="{FF2B5EF4-FFF2-40B4-BE49-F238E27FC236}">
                <a16:creationId xmlns:a16="http://schemas.microsoft.com/office/drawing/2014/main" id="{26703998-E092-872C-1AE1-4B4A73C0392F}"/>
              </a:ext>
            </a:extLst>
          </p:cNvPr>
          <p:cNvSpPr/>
          <p:nvPr/>
        </p:nvSpPr>
        <p:spPr>
          <a:xfrm>
            <a:off x="2941781" y="4457819"/>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$12.7 million</a:t>
            </a:r>
          </a:p>
        </p:txBody>
      </p:sp>
      <p:sp>
        <p:nvSpPr>
          <p:cNvPr id="22" name="Rectangle 21">
            <a:extLst>
              <a:ext uri="{FF2B5EF4-FFF2-40B4-BE49-F238E27FC236}">
                <a16:creationId xmlns:a16="http://schemas.microsoft.com/office/drawing/2014/main" id="{E3137F28-FC78-030D-A03B-B57AFE60E388}"/>
              </a:ext>
            </a:extLst>
          </p:cNvPr>
          <p:cNvSpPr/>
          <p:nvPr/>
        </p:nvSpPr>
        <p:spPr>
          <a:xfrm>
            <a:off x="2941781" y="4802431"/>
            <a:ext cx="7042727"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$11.5 million</a:t>
            </a:r>
          </a:p>
        </p:txBody>
      </p:sp>
      <p:sp>
        <p:nvSpPr>
          <p:cNvPr id="23" name="Text Placeholder 9">
            <a:extLst>
              <a:ext uri="{FF2B5EF4-FFF2-40B4-BE49-F238E27FC236}">
                <a16:creationId xmlns:a16="http://schemas.microsoft.com/office/drawing/2014/main" id="{22772F6B-B22F-7AED-29A2-7794B261CA76}"/>
              </a:ext>
            </a:extLst>
          </p:cNvPr>
          <p:cNvSpPr txBox="1">
            <a:spLocks/>
          </p:cNvSpPr>
          <p:nvPr/>
        </p:nvSpPr>
        <p:spPr>
          <a:xfrm>
            <a:off x="10654505" y="4395185"/>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+ 10.4%</a:t>
            </a:r>
          </a:p>
        </p:txBody>
      </p:sp>
      <p:sp>
        <p:nvSpPr>
          <p:cNvPr id="24" name="Rectangle 23">
            <a:extLst>
              <a:ext uri="{FF2B5EF4-FFF2-40B4-BE49-F238E27FC236}">
                <a16:creationId xmlns:a16="http://schemas.microsoft.com/office/drawing/2014/main" id="{48AE3F8D-C6E8-EB84-6ADB-418D689A8F3A}"/>
              </a:ext>
            </a:extLst>
          </p:cNvPr>
          <p:cNvSpPr/>
          <p:nvPr/>
        </p:nvSpPr>
        <p:spPr>
          <a:xfrm>
            <a:off x="4752109" y="5870795"/>
            <a:ext cx="1103745"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2022</a:t>
            </a:r>
          </a:p>
        </p:txBody>
      </p:sp>
      <p:sp>
        <p:nvSpPr>
          <p:cNvPr id="25" name="Rectangle 24">
            <a:extLst>
              <a:ext uri="{FF2B5EF4-FFF2-40B4-BE49-F238E27FC236}">
                <a16:creationId xmlns:a16="http://schemas.microsoft.com/office/drawing/2014/main" id="{02714F5B-AA8D-39E2-0C9D-B3729D29574B}"/>
              </a:ext>
            </a:extLst>
          </p:cNvPr>
          <p:cNvSpPr/>
          <p:nvPr/>
        </p:nvSpPr>
        <p:spPr>
          <a:xfrm>
            <a:off x="6165273" y="5870794"/>
            <a:ext cx="1103745"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2023</a:t>
            </a:r>
          </a:p>
        </p:txBody>
      </p:sp>
      <p:pic>
        <p:nvPicPr>
          <p:cNvPr id="5" name="Graphic 4" descr="Bank check with solid fill">
            <a:extLst>
              <a:ext uri="{FF2B5EF4-FFF2-40B4-BE49-F238E27FC236}">
                <a16:creationId xmlns:a16="http://schemas.microsoft.com/office/drawing/2014/main" id="{8CED2E78-4321-006E-9BDE-242FE81D42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9277" y="4374696"/>
            <a:ext cx="671130" cy="671130"/>
          </a:xfrm>
          <a:prstGeom prst="rect">
            <a:avLst/>
          </a:prstGeom>
        </p:spPr>
      </p:pic>
      <p:pic>
        <p:nvPicPr>
          <p:cNvPr id="12" name="Graphic 11" descr="Clipboard with solid fill">
            <a:extLst>
              <a:ext uri="{FF2B5EF4-FFF2-40B4-BE49-F238E27FC236}">
                <a16:creationId xmlns:a16="http://schemas.microsoft.com/office/drawing/2014/main" id="{2CBFFEDF-4CF8-DD7C-E173-009DFEA22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0313" y="1903304"/>
            <a:ext cx="729058" cy="729058"/>
          </a:xfrm>
          <a:prstGeom prst="rect">
            <a:avLst/>
          </a:prstGeom>
        </p:spPr>
      </p:pic>
      <p:pic>
        <p:nvPicPr>
          <p:cNvPr id="30" name="Graphic 29" descr="Family with two children with solid fill">
            <a:extLst>
              <a:ext uri="{FF2B5EF4-FFF2-40B4-BE49-F238E27FC236}">
                <a16:creationId xmlns:a16="http://schemas.microsoft.com/office/drawing/2014/main" id="{4875C3D7-454E-E35E-0DEE-03F269C112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0313" y="3085929"/>
            <a:ext cx="729058" cy="729058"/>
          </a:xfrm>
          <a:prstGeom prst="rect">
            <a:avLst/>
          </a:prstGeom>
        </p:spPr>
      </p:pic>
    </p:spTree>
    <p:extLst>
      <p:ext uri="{BB962C8B-B14F-4D97-AF65-F5344CB8AC3E}">
        <p14:creationId xmlns:p14="http://schemas.microsoft.com/office/powerpoint/2010/main" val="480831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3" grpId="0" animBg="1"/>
      <p:bldP spid="15" grpId="0"/>
      <p:bldP spid="16" grpId="0"/>
      <p:bldP spid="17" grpId="0" animBg="1"/>
      <p:bldP spid="18" grpId="0" animBg="1"/>
      <p:bldP spid="19" grpId="0"/>
      <p:bldP spid="20" grpId="0"/>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0AA8A1-0392-AB3D-075F-EF6AC1BACA02}"/>
              </a:ext>
            </a:extLst>
          </p:cNvPr>
          <p:cNvSpPr>
            <a:spLocks noGrp="1"/>
          </p:cNvSpPr>
          <p:nvPr>
            <p:ph type="title"/>
          </p:nvPr>
        </p:nvSpPr>
        <p:spPr/>
        <p:txBody>
          <a:bodyPr lIns="91440" tIns="45720" rIns="91440" bIns="45720" anchor="t"/>
          <a:lstStyle/>
          <a:p>
            <a:r>
              <a:rPr lang="en-US">
                <a:latin typeface="Arial"/>
                <a:cs typeface="Arial"/>
              </a:rPr>
              <a:t>Hunger Impact</a:t>
            </a:r>
            <a:endParaRPr lang="en-US"/>
          </a:p>
        </p:txBody>
      </p:sp>
      <p:sp>
        <p:nvSpPr>
          <p:cNvPr id="10" name="Text Placeholder 9">
            <a:extLst>
              <a:ext uri="{FF2B5EF4-FFF2-40B4-BE49-F238E27FC236}">
                <a16:creationId xmlns:a16="http://schemas.microsoft.com/office/drawing/2014/main" id="{5DA947CB-6EA3-D120-4A92-8CCB919740F1}"/>
              </a:ext>
            </a:extLst>
          </p:cNvPr>
          <p:cNvSpPr>
            <a:spLocks noGrp="1"/>
          </p:cNvSpPr>
          <p:nvPr>
            <p:ph type="body" idx="1"/>
          </p:nvPr>
        </p:nvSpPr>
        <p:spPr>
          <a:xfrm>
            <a:off x="171467" y="2317317"/>
            <a:ext cx="1518066" cy="823912"/>
          </a:xfrm>
        </p:spPr>
        <p:txBody>
          <a:bodyPr/>
          <a:lstStyle/>
          <a:p>
            <a:pPr algn="r"/>
            <a:r>
              <a:rPr lang="en-US" sz="1800">
                <a:solidFill>
                  <a:srgbClr val="005584"/>
                </a:solidFill>
              </a:rPr>
              <a:t>Total Food Recovered</a:t>
            </a:r>
          </a:p>
        </p:txBody>
      </p:sp>
      <p:sp>
        <p:nvSpPr>
          <p:cNvPr id="11" name="Rectangle 10">
            <a:extLst>
              <a:ext uri="{FF2B5EF4-FFF2-40B4-BE49-F238E27FC236}">
                <a16:creationId xmlns:a16="http://schemas.microsoft.com/office/drawing/2014/main" id="{C0DE689B-B253-625A-BD02-653673B3737E}"/>
              </a:ext>
            </a:extLst>
          </p:cNvPr>
          <p:cNvSpPr/>
          <p:nvPr/>
        </p:nvSpPr>
        <p:spPr>
          <a:xfrm>
            <a:off x="2941781" y="2564896"/>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720,016 lbs.    $1.38 million</a:t>
            </a:r>
          </a:p>
        </p:txBody>
      </p:sp>
      <p:sp>
        <p:nvSpPr>
          <p:cNvPr id="13" name="Rectangle 12">
            <a:extLst>
              <a:ext uri="{FF2B5EF4-FFF2-40B4-BE49-F238E27FC236}">
                <a16:creationId xmlns:a16="http://schemas.microsoft.com/office/drawing/2014/main" id="{8BC4DCD1-D7E1-43EE-33A3-25A99A6AF85A}"/>
              </a:ext>
            </a:extLst>
          </p:cNvPr>
          <p:cNvSpPr/>
          <p:nvPr/>
        </p:nvSpPr>
        <p:spPr>
          <a:xfrm>
            <a:off x="2941781" y="2909508"/>
            <a:ext cx="6405419"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601,094 lbs.    $1.08 million</a:t>
            </a:r>
          </a:p>
        </p:txBody>
      </p:sp>
      <p:sp>
        <p:nvSpPr>
          <p:cNvPr id="15" name="Text Placeholder 9">
            <a:extLst>
              <a:ext uri="{FF2B5EF4-FFF2-40B4-BE49-F238E27FC236}">
                <a16:creationId xmlns:a16="http://schemas.microsoft.com/office/drawing/2014/main" id="{C4F1EA9E-79B6-C6C4-2103-4B54F13A15EE}"/>
              </a:ext>
            </a:extLst>
          </p:cNvPr>
          <p:cNvSpPr txBox="1">
            <a:spLocks/>
          </p:cNvSpPr>
          <p:nvPr/>
        </p:nvSpPr>
        <p:spPr>
          <a:xfrm>
            <a:off x="10654505" y="2502262"/>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+ 19.8%</a:t>
            </a:r>
          </a:p>
        </p:txBody>
      </p:sp>
      <p:sp>
        <p:nvSpPr>
          <p:cNvPr id="16" name="Text Placeholder 9">
            <a:extLst>
              <a:ext uri="{FF2B5EF4-FFF2-40B4-BE49-F238E27FC236}">
                <a16:creationId xmlns:a16="http://schemas.microsoft.com/office/drawing/2014/main" id="{2A5FA998-9B3C-3C2C-B12E-0471ED065CB3}"/>
              </a:ext>
            </a:extLst>
          </p:cNvPr>
          <p:cNvSpPr txBox="1">
            <a:spLocks/>
          </p:cNvSpPr>
          <p:nvPr/>
        </p:nvSpPr>
        <p:spPr>
          <a:xfrm>
            <a:off x="73153" y="3514836"/>
            <a:ext cx="1616379"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1800">
                <a:solidFill>
                  <a:srgbClr val="005584"/>
                </a:solidFill>
              </a:rPr>
              <a:t>Total Food Distributed</a:t>
            </a:r>
          </a:p>
        </p:txBody>
      </p:sp>
      <p:sp>
        <p:nvSpPr>
          <p:cNvPr id="17" name="Rectangle 16">
            <a:extLst>
              <a:ext uri="{FF2B5EF4-FFF2-40B4-BE49-F238E27FC236}">
                <a16:creationId xmlns:a16="http://schemas.microsoft.com/office/drawing/2014/main" id="{C5DACFD9-8D5D-A9B8-6803-15E1BAE91296}"/>
              </a:ext>
            </a:extLst>
          </p:cNvPr>
          <p:cNvSpPr/>
          <p:nvPr/>
        </p:nvSpPr>
        <p:spPr>
          <a:xfrm>
            <a:off x="2941781" y="3762415"/>
            <a:ext cx="7795491"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1,961,996 lbs.  $3.53 million</a:t>
            </a:r>
          </a:p>
        </p:txBody>
      </p:sp>
      <p:sp>
        <p:nvSpPr>
          <p:cNvPr id="18" name="Rectangle 17">
            <a:extLst>
              <a:ext uri="{FF2B5EF4-FFF2-40B4-BE49-F238E27FC236}">
                <a16:creationId xmlns:a16="http://schemas.microsoft.com/office/drawing/2014/main" id="{C03CF73A-AE9D-4237-939B-876421BDF75F}"/>
              </a:ext>
            </a:extLst>
          </p:cNvPr>
          <p:cNvSpPr/>
          <p:nvPr/>
        </p:nvSpPr>
        <p:spPr>
          <a:xfrm>
            <a:off x="2941782" y="4107027"/>
            <a:ext cx="6303818"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1,600,865 lbs.  $2.87 million</a:t>
            </a:r>
          </a:p>
        </p:txBody>
      </p:sp>
      <p:sp>
        <p:nvSpPr>
          <p:cNvPr id="19" name="Text Placeholder 9">
            <a:extLst>
              <a:ext uri="{FF2B5EF4-FFF2-40B4-BE49-F238E27FC236}">
                <a16:creationId xmlns:a16="http://schemas.microsoft.com/office/drawing/2014/main" id="{79056C22-308E-8FFD-2295-56C80285AC91}"/>
              </a:ext>
            </a:extLst>
          </p:cNvPr>
          <p:cNvSpPr txBox="1">
            <a:spLocks/>
          </p:cNvSpPr>
          <p:nvPr/>
        </p:nvSpPr>
        <p:spPr>
          <a:xfrm>
            <a:off x="10654505" y="3699781"/>
            <a:ext cx="1335015" cy="411956"/>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r>
              <a:rPr lang="en-US" sz="2000">
                <a:solidFill>
                  <a:srgbClr val="005584"/>
                </a:solidFill>
              </a:rPr>
              <a:t>+ 22.6%</a:t>
            </a:r>
          </a:p>
        </p:txBody>
      </p:sp>
      <p:sp>
        <p:nvSpPr>
          <p:cNvPr id="24" name="Rectangle 23">
            <a:extLst>
              <a:ext uri="{FF2B5EF4-FFF2-40B4-BE49-F238E27FC236}">
                <a16:creationId xmlns:a16="http://schemas.microsoft.com/office/drawing/2014/main" id="{48AE3F8D-C6E8-EB84-6ADB-418D689A8F3A}"/>
              </a:ext>
            </a:extLst>
          </p:cNvPr>
          <p:cNvSpPr/>
          <p:nvPr/>
        </p:nvSpPr>
        <p:spPr>
          <a:xfrm>
            <a:off x="4752109" y="5870795"/>
            <a:ext cx="1103745" cy="286885"/>
          </a:xfrm>
          <a:prstGeom prst="rect">
            <a:avLst/>
          </a:prstGeom>
          <a:solidFill>
            <a:srgbClr val="789C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2022</a:t>
            </a:r>
          </a:p>
        </p:txBody>
      </p:sp>
      <p:sp>
        <p:nvSpPr>
          <p:cNvPr id="25" name="Rectangle 24">
            <a:extLst>
              <a:ext uri="{FF2B5EF4-FFF2-40B4-BE49-F238E27FC236}">
                <a16:creationId xmlns:a16="http://schemas.microsoft.com/office/drawing/2014/main" id="{02714F5B-AA8D-39E2-0C9D-B3729D29574B}"/>
              </a:ext>
            </a:extLst>
          </p:cNvPr>
          <p:cNvSpPr/>
          <p:nvPr/>
        </p:nvSpPr>
        <p:spPr>
          <a:xfrm>
            <a:off x="6165273" y="5870794"/>
            <a:ext cx="1103745" cy="286885"/>
          </a:xfrm>
          <a:prstGeom prst="rect">
            <a:avLst/>
          </a:prstGeom>
          <a:solidFill>
            <a:srgbClr val="2970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FY 2023</a:t>
            </a:r>
          </a:p>
        </p:txBody>
      </p:sp>
      <p:pic>
        <p:nvPicPr>
          <p:cNvPr id="5" name="Graphic 4" descr="Banana outline">
            <a:extLst>
              <a:ext uri="{FF2B5EF4-FFF2-40B4-BE49-F238E27FC236}">
                <a16:creationId xmlns:a16="http://schemas.microsoft.com/office/drawing/2014/main" id="{1905C1FC-BD83-030A-5EE1-234EEFA3BD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0617" y="2418875"/>
            <a:ext cx="823912" cy="823912"/>
          </a:xfrm>
          <a:prstGeom prst="rect">
            <a:avLst/>
          </a:prstGeom>
        </p:spPr>
      </p:pic>
      <p:pic>
        <p:nvPicPr>
          <p:cNvPr id="8" name="Graphic 7" descr="Grocery bag with solid fill">
            <a:extLst>
              <a:ext uri="{FF2B5EF4-FFF2-40B4-BE49-F238E27FC236}">
                <a16:creationId xmlns:a16="http://schemas.microsoft.com/office/drawing/2014/main" id="{769AD52B-E94A-93D3-9A65-003C185923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0617" y="3576514"/>
            <a:ext cx="914400" cy="914400"/>
          </a:xfrm>
          <a:prstGeom prst="rect">
            <a:avLst/>
          </a:prstGeom>
        </p:spPr>
      </p:pic>
    </p:spTree>
    <p:extLst>
      <p:ext uri="{BB962C8B-B14F-4D97-AF65-F5344CB8AC3E}">
        <p14:creationId xmlns:p14="http://schemas.microsoft.com/office/powerpoint/2010/main" val="4269878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3" grpId="0" animBg="1"/>
      <p:bldP spid="15" grpId="0"/>
      <p:bldP spid="16" grpId="0"/>
      <p:bldP spid="17" grpId="0" animBg="1"/>
      <p:bldP spid="18"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2191</Words>
  <Application>Microsoft Office PowerPoint</Application>
  <PresentationFormat>Widescreen</PresentationFormat>
  <Paragraphs>294</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 New</vt:lpstr>
      <vt:lpstr>Georgia</vt:lpstr>
      <vt:lpstr>Symbol</vt:lpstr>
      <vt:lpstr>Office Theme</vt:lpstr>
      <vt:lpstr>PowerPoint Presentation</vt:lpstr>
      <vt:lpstr>Today’s Topics </vt:lpstr>
      <vt:lpstr>Opening Prayer</vt:lpstr>
      <vt:lpstr>Reflection</vt:lpstr>
      <vt:lpstr>FY 2023 Impact Measuring Success</vt:lpstr>
      <vt:lpstr>FY 2023 Impact Measuring Activity</vt:lpstr>
      <vt:lpstr>Vincentian Activity</vt:lpstr>
      <vt:lpstr>Value of Assistance</vt:lpstr>
      <vt:lpstr>Hunger Impact</vt:lpstr>
      <vt:lpstr>Council Programs</vt:lpstr>
      <vt:lpstr>Vincentian Services Overview</vt:lpstr>
      <vt:lpstr>Member Website</vt:lpstr>
      <vt:lpstr>Conference Fundraising</vt:lpstr>
      <vt:lpstr>Conference Fundraising</vt:lpstr>
      <vt:lpstr>Development Team  </vt:lpstr>
      <vt:lpstr>Devo Mission &amp; Purpose </vt:lpstr>
      <vt:lpstr>Pregnancy and Postpartum Resources</vt:lpstr>
      <vt:lpstr>Pregnancy and Postpartum Resources</vt:lpstr>
      <vt:lpstr>Pregnancy and Postpartum Resources </vt:lpstr>
      <vt:lpstr>Pregnancy and Postpartum Resources</vt:lpstr>
      <vt:lpstr>Pregnancy and Postpartum Resources </vt:lpstr>
      <vt:lpstr>Pregnancy and Postpartum Resources </vt:lpstr>
      <vt:lpstr>Warming Shelters </vt:lpstr>
      <vt:lpstr>Council Office Updates</vt:lpstr>
      <vt:lpstr>Government Benefits</vt:lpstr>
      <vt:lpstr>SVdP Application and Renewal Assistance for Government Services</vt:lpstr>
      <vt:lpstr>How to Request Assistance</vt:lpstr>
      <vt:lpstr>SNAP Eligibility</vt:lpstr>
      <vt:lpstr>For More Information</vt:lpstr>
      <vt:lpstr>VITA</vt:lpstr>
      <vt:lpstr>SVDP TO PROVIDE VITA SERVICES</vt:lpstr>
      <vt:lpstr>Hunger Walk</vt:lpstr>
      <vt:lpstr>Get Ready for Hunger Walk 2024!</vt:lpstr>
      <vt:lpstr>LIHEAP</vt:lpstr>
      <vt:lpstr>LIHEAP</vt:lpstr>
      <vt:lpstr>Pharmacy Update</vt:lpstr>
      <vt:lpstr>Receiving Prescription Medications</vt:lpstr>
      <vt:lpstr>Additional Health Services</vt:lpstr>
      <vt:lpstr>Who We Served In 2022</vt:lpstr>
      <vt:lpstr>Where Do Patients Come From</vt:lpstr>
      <vt:lpstr>How To Reach Our Pharmacy Team</vt:lpstr>
      <vt:lpstr>PowerPoint Presentation</vt:lpstr>
      <vt:lpstr>Closing Prayer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Minava Design</dc:creator>
  <cp:lastModifiedBy>Gina Wilson</cp:lastModifiedBy>
  <cp:revision>2</cp:revision>
  <dcterms:created xsi:type="dcterms:W3CDTF">2023-01-16T20:18:28Z</dcterms:created>
  <dcterms:modified xsi:type="dcterms:W3CDTF">2024-01-05T15:43:38Z</dcterms:modified>
</cp:coreProperties>
</file>